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2"/>
  </p:notesMasterIdLst>
  <p:sldIdLst>
    <p:sldId id="256" r:id="rId2"/>
    <p:sldId id="258" r:id="rId3"/>
    <p:sldId id="268" r:id="rId4"/>
    <p:sldId id="263" r:id="rId5"/>
    <p:sldId id="269" r:id="rId6"/>
    <p:sldId id="264" r:id="rId7"/>
    <p:sldId id="265" r:id="rId8"/>
    <p:sldId id="266" r:id="rId9"/>
    <p:sldId id="267" r:id="rId10"/>
    <p:sldId id="262" r:id="rId11"/>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A1A1"/>
    <a:srgbClr val="A3A3A3"/>
    <a:srgbClr val="FE9900"/>
    <a:srgbClr val="ED7D31"/>
    <a:srgbClr val="F8A82E"/>
    <a:srgbClr val="3297C3"/>
    <a:srgbClr val="4AB5D9"/>
    <a:srgbClr val="81D1EC"/>
    <a:srgbClr val="FD95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Μεσαίο στυλ 2 - Έμφασ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Μεσαίο στυλ 2 - Έμφαση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Μεσαίο στυλ 2 - Έμφαση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Χωρίς στυλ, πλέγμα πίνακα">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Φωτεινό στυλ 1 - Έμφαση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35" autoAdjust="0"/>
    <p:restoredTop sz="79649" autoAdjust="0"/>
  </p:normalViewPr>
  <p:slideViewPr>
    <p:cSldViewPr snapToGrid="0">
      <p:cViewPr varScale="1">
        <p:scale>
          <a:sx n="91" d="100"/>
          <a:sy n="91" d="100"/>
        </p:scale>
        <p:origin x="270" y="84"/>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401041-E03C-4661-9607-908B0A03F6F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95FC8E3-511B-49FC-BE7A-222E345CC1A8}">
      <dgm:prSet/>
      <dgm:spPr/>
      <dgm:t>
        <a:bodyPr/>
        <a:lstStyle/>
        <a:p>
          <a:r>
            <a:rPr lang="el-GR" dirty="0" err="1"/>
            <a:t>Class_Globals</a:t>
          </a:r>
          <a:endParaRPr lang="el-GR" dirty="0"/>
        </a:p>
      </dgm:t>
    </dgm:pt>
    <dgm:pt modelId="{ED6049B6-F2A8-4BD2-A8EF-FC1B7D6C9BCB}" type="parTrans" cxnId="{CEC063C3-80AF-4A60-80C4-AA7997F47D13}">
      <dgm:prSet/>
      <dgm:spPr/>
      <dgm:t>
        <a:bodyPr/>
        <a:lstStyle/>
        <a:p>
          <a:endParaRPr lang="el-GR"/>
        </a:p>
      </dgm:t>
    </dgm:pt>
    <dgm:pt modelId="{30477B69-2F94-4910-B445-245EB5E581C2}" type="sibTrans" cxnId="{CEC063C3-80AF-4A60-80C4-AA7997F47D13}">
      <dgm:prSet/>
      <dgm:spPr/>
      <dgm:t>
        <a:bodyPr/>
        <a:lstStyle/>
        <a:p>
          <a:endParaRPr lang="el-GR"/>
        </a:p>
      </dgm:t>
    </dgm:pt>
    <dgm:pt modelId="{D7679D3F-8A6C-40D2-A1A1-4FD97F15BBA3}">
      <dgm:prSet/>
      <dgm:spPr/>
      <dgm:t>
        <a:bodyPr/>
        <a:lstStyle/>
        <a:p>
          <a:pPr>
            <a:buFont typeface="Symbol" panose="05050102010706020507" pitchFamily="18" charset="2"/>
            <a:buChar char=""/>
          </a:pPr>
          <a:r>
            <a:rPr lang="en-US" dirty="0"/>
            <a:t>Variables y </a:t>
          </a:r>
          <a:r>
            <a:rPr lang="en-US" dirty="0" err="1"/>
            <a:t>subrutinas</a:t>
          </a:r>
          <a:r>
            <a:rPr lang="en-US" dirty="0"/>
            <a:t> (Subs)</a:t>
          </a:r>
          <a:endParaRPr lang="el-GR" dirty="0"/>
        </a:p>
      </dgm:t>
    </dgm:pt>
    <dgm:pt modelId="{4E3248BD-2F43-4CCC-98E2-B5B7791CFBD3}" type="parTrans" cxnId="{A9EA09B5-42C9-43D0-9037-98F9FB04FD6C}">
      <dgm:prSet/>
      <dgm:spPr/>
      <dgm:t>
        <a:bodyPr/>
        <a:lstStyle/>
        <a:p>
          <a:endParaRPr lang="el-GR"/>
        </a:p>
      </dgm:t>
    </dgm:pt>
    <dgm:pt modelId="{C51C4A7E-09E6-4DB9-9EC4-5679D862DB5A}" type="sibTrans" cxnId="{A9EA09B5-42C9-43D0-9037-98F9FB04FD6C}">
      <dgm:prSet/>
      <dgm:spPr/>
      <dgm:t>
        <a:bodyPr/>
        <a:lstStyle/>
        <a:p>
          <a:endParaRPr lang="el-GR"/>
        </a:p>
      </dgm:t>
    </dgm:pt>
    <dgm:pt modelId="{E82B8C50-4D6D-48CA-B9D6-C4FBE712DB18}">
      <dgm:prSet/>
      <dgm:spPr/>
      <dgm:t>
        <a:bodyPr/>
        <a:lstStyle/>
        <a:p>
          <a:pPr>
            <a:buFont typeface="Symbol" panose="05050102010706020507" pitchFamily="18" charset="2"/>
            <a:buChar char=""/>
          </a:pPr>
          <a:r>
            <a:rPr lang="en-US" dirty="0"/>
            <a:t>Paso de </a:t>
          </a:r>
          <a:r>
            <a:rPr lang="en-US" dirty="0" err="1"/>
            <a:t>Valores</a:t>
          </a:r>
          <a:r>
            <a:rPr lang="en-US" dirty="0"/>
            <a:t> al Código</a:t>
          </a:r>
          <a:endParaRPr lang="el-GR" dirty="0"/>
        </a:p>
      </dgm:t>
    </dgm:pt>
    <dgm:pt modelId="{6872E137-3BE0-4FFA-A0D0-E9D03969CA4F}" type="parTrans" cxnId="{721938AA-559E-4907-8B81-7FEA97C70C34}">
      <dgm:prSet/>
      <dgm:spPr/>
      <dgm:t>
        <a:bodyPr/>
        <a:lstStyle/>
        <a:p>
          <a:endParaRPr lang="el-GR"/>
        </a:p>
      </dgm:t>
    </dgm:pt>
    <dgm:pt modelId="{805D2475-6A76-4ADC-93C2-C7EFC8D0B4AD}" type="sibTrans" cxnId="{721938AA-559E-4907-8B81-7FEA97C70C34}">
      <dgm:prSet/>
      <dgm:spPr/>
      <dgm:t>
        <a:bodyPr/>
        <a:lstStyle/>
        <a:p>
          <a:endParaRPr lang="el-GR"/>
        </a:p>
      </dgm:t>
    </dgm:pt>
    <dgm:pt modelId="{EA214296-DBCB-49CD-A21D-E0199C512BA7}">
      <dgm:prSet/>
      <dgm:spPr/>
      <dgm:t>
        <a:bodyPr/>
        <a:lstStyle/>
        <a:p>
          <a:pPr>
            <a:buFont typeface="Symbol" panose="05050102010706020507" pitchFamily="18" charset="2"/>
            <a:buChar char=""/>
          </a:pPr>
          <a:r>
            <a:rPr lang="en-US" dirty="0" err="1"/>
            <a:t>Eventos</a:t>
          </a:r>
          <a:endParaRPr lang="el-GR" dirty="0"/>
        </a:p>
      </dgm:t>
    </dgm:pt>
    <dgm:pt modelId="{264A2FD3-F86A-4F51-9FD3-962D5953A1EF}" type="parTrans" cxnId="{E03A597A-A4E8-4F2D-AE4C-81CF1A4464CB}">
      <dgm:prSet/>
      <dgm:spPr/>
      <dgm:t>
        <a:bodyPr/>
        <a:lstStyle/>
        <a:p>
          <a:endParaRPr lang="el-GR"/>
        </a:p>
      </dgm:t>
    </dgm:pt>
    <dgm:pt modelId="{02666EB6-862B-4FBB-A8F1-FD45B33DA3FA}" type="sibTrans" cxnId="{E03A597A-A4E8-4F2D-AE4C-81CF1A4464CB}">
      <dgm:prSet/>
      <dgm:spPr/>
      <dgm:t>
        <a:bodyPr/>
        <a:lstStyle/>
        <a:p>
          <a:endParaRPr lang="el-GR"/>
        </a:p>
      </dgm:t>
    </dgm:pt>
    <dgm:pt modelId="{01D52B47-77F9-4CEA-905D-08D5D4EA5A2A}">
      <dgm:prSet/>
      <dgm:spPr/>
      <dgm:t>
        <a:bodyPr/>
        <a:lstStyle/>
        <a:p>
          <a:pPr>
            <a:buFont typeface="Symbol" panose="05050102010706020507" pitchFamily="18" charset="2"/>
            <a:buChar char=""/>
          </a:pPr>
          <a:r>
            <a:rPr lang="en-US" dirty="0" err="1"/>
            <a:t>Atributos</a:t>
          </a:r>
          <a:r>
            <a:rPr lang="el-GR" dirty="0"/>
            <a:t> </a:t>
          </a:r>
        </a:p>
      </dgm:t>
    </dgm:pt>
    <dgm:pt modelId="{E48237EC-6E08-4249-9017-BD6131FECF05}" type="parTrans" cxnId="{5819D7F8-AE46-455C-9913-33B849C0F88E}">
      <dgm:prSet/>
      <dgm:spPr/>
      <dgm:t>
        <a:bodyPr/>
        <a:lstStyle/>
        <a:p>
          <a:endParaRPr lang="el-GR"/>
        </a:p>
      </dgm:t>
    </dgm:pt>
    <dgm:pt modelId="{17EC5938-CA37-4237-BBCC-35F1A10025A2}" type="sibTrans" cxnId="{5819D7F8-AE46-455C-9913-33B849C0F88E}">
      <dgm:prSet/>
      <dgm:spPr/>
      <dgm:t>
        <a:bodyPr/>
        <a:lstStyle/>
        <a:p>
          <a:endParaRPr lang="el-GR"/>
        </a:p>
      </dgm:t>
    </dgm:pt>
    <dgm:pt modelId="{19028724-D1E1-4614-8076-49D4BC137DEF}" type="pres">
      <dgm:prSet presAssocID="{0C401041-E03C-4661-9607-908B0A03F6F5}" presName="diagram" presStyleCnt="0">
        <dgm:presLayoutVars>
          <dgm:dir/>
          <dgm:resizeHandles val="exact"/>
        </dgm:presLayoutVars>
      </dgm:prSet>
      <dgm:spPr/>
    </dgm:pt>
    <dgm:pt modelId="{364C55E3-DD9E-4BF9-BEEA-BB801630D954}" type="pres">
      <dgm:prSet presAssocID="{C95FC8E3-511B-49FC-BE7A-222E345CC1A8}" presName="node" presStyleLbl="node1" presStyleIdx="0" presStyleCnt="5">
        <dgm:presLayoutVars>
          <dgm:bulletEnabled val="1"/>
        </dgm:presLayoutVars>
      </dgm:prSet>
      <dgm:spPr/>
    </dgm:pt>
    <dgm:pt modelId="{A3D729A4-5585-4D9B-8730-F8286EC1FC04}" type="pres">
      <dgm:prSet presAssocID="{30477B69-2F94-4910-B445-245EB5E581C2}" presName="sibTrans" presStyleCnt="0"/>
      <dgm:spPr/>
    </dgm:pt>
    <dgm:pt modelId="{48AACD68-AEBB-4359-A878-1D3E04F57EDA}" type="pres">
      <dgm:prSet presAssocID="{D7679D3F-8A6C-40D2-A1A1-4FD97F15BBA3}" presName="node" presStyleLbl="node1" presStyleIdx="1" presStyleCnt="5">
        <dgm:presLayoutVars>
          <dgm:bulletEnabled val="1"/>
        </dgm:presLayoutVars>
      </dgm:prSet>
      <dgm:spPr/>
    </dgm:pt>
    <dgm:pt modelId="{E420100F-D4F7-493B-981B-C8CA607CD8E2}" type="pres">
      <dgm:prSet presAssocID="{C51C4A7E-09E6-4DB9-9EC4-5679D862DB5A}" presName="sibTrans" presStyleCnt="0"/>
      <dgm:spPr/>
    </dgm:pt>
    <dgm:pt modelId="{F9CA7FCF-C3E4-4EE7-8485-9253E76B7D6E}" type="pres">
      <dgm:prSet presAssocID="{E82B8C50-4D6D-48CA-B9D6-C4FBE712DB18}" presName="node" presStyleLbl="node1" presStyleIdx="2" presStyleCnt="5">
        <dgm:presLayoutVars>
          <dgm:bulletEnabled val="1"/>
        </dgm:presLayoutVars>
      </dgm:prSet>
      <dgm:spPr/>
    </dgm:pt>
    <dgm:pt modelId="{F3555BBC-AA4F-4FD0-A646-ED2AC2BA0A34}" type="pres">
      <dgm:prSet presAssocID="{805D2475-6A76-4ADC-93C2-C7EFC8D0B4AD}" presName="sibTrans" presStyleCnt="0"/>
      <dgm:spPr/>
    </dgm:pt>
    <dgm:pt modelId="{AA4F1FDC-744F-47B1-851F-0958B29070B2}" type="pres">
      <dgm:prSet presAssocID="{EA214296-DBCB-49CD-A21D-E0199C512BA7}" presName="node" presStyleLbl="node1" presStyleIdx="3" presStyleCnt="5">
        <dgm:presLayoutVars>
          <dgm:bulletEnabled val="1"/>
        </dgm:presLayoutVars>
      </dgm:prSet>
      <dgm:spPr/>
    </dgm:pt>
    <dgm:pt modelId="{DFFA29B1-43DD-43DE-A40C-64448B265AE9}" type="pres">
      <dgm:prSet presAssocID="{02666EB6-862B-4FBB-A8F1-FD45B33DA3FA}" presName="sibTrans" presStyleCnt="0"/>
      <dgm:spPr/>
    </dgm:pt>
    <dgm:pt modelId="{44DF3964-95B1-481F-A258-D480DD83807B}" type="pres">
      <dgm:prSet presAssocID="{01D52B47-77F9-4CEA-905D-08D5D4EA5A2A}" presName="node" presStyleLbl="node1" presStyleIdx="4" presStyleCnt="5">
        <dgm:presLayoutVars>
          <dgm:bulletEnabled val="1"/>
        </dgm:presLayoutVars>
      </dgm:prSet>
      <dgm:spPr/>
    </dgm:pt>
  </dgm:ptLst>
  <dgm:cxnLst>
    <dgm:cxn modelId="{5ABE4422-777A-4338-9457-8DCDECD62A43}" type="presOf" srcId="{E82B8C50-4D6D-48CA-B9D6-C4FBE712DB18}" destId="{F9CA7FCF-C3E4-4EE7-8485-9253E76B7D6E}" srcOrd="0" destOrd="0" presId="urn:microsoft.com/office/officeart/2005/8/layout/default"/>
    <dgm:cxn modelId="{0088C625-76A7-43CC-97B1-65CCF3820E7D}" type="presOf" srcId="{C95FC8E3-511B-49FC-BE7A-222E345CC1A8}" destId="{364C55E3-DD9E-4BF9-BEEA-BB801630D954}" srcOrd="0" destOrd="0" presId="urn:microsoft.com/office/officeart/2005/8/layout/default"/>
    <dgm:cxn modelId="{B9EE8B47-E9E2-45FA-AAB4-B22A968F194F}" type="presOf" srcId="{0C401041-E03C-4661-9607-908B0A03F6F5}" destId="{19028724-D1E1-4614-8076-49D4BC137DEF}" srcOrd="0" destOrd="0" presId="urn:microsoft.com/office/officeart/2005/8/layout/default"/>
    <dgm:cxn modelId="{41D09C6A-5858-4679-BD63-CCBEFD633466}" type="presOf" srcId="{01D52B47-77F9-4CEA-905D-08D5D4EA5A2A}" destId="{44DF3964-95B1-481F-A258-D480DD83807B}" srcOrd="0" destOrd="0" presId="urn:microsoft.com/office/officeart/2005/8/layout/default"/>
    <dgm:cxn modelId="{E03A597A-A4E8-4F2D-AE4C-81CF1A4464CB}" srcId="{0C401041-E03C-4661-9607-908B0A03F6F5}" destId="{EA214296-DBCB-49CD-A21D-E0199C512BA7}" srcOrd="3" destOrd="0" parTransId="{264A2FD3-F86A-4F51-9FD3-962D5953A1EF}" sibTransId="{02666EB6-862B-4FBB-A8F1-FD45B33DA3FA}"/>
    <dgm:cxn modelId="{F98F509D-A2BC-4D90-A3F7-205DACDA52E4}" type="presOf" srcId="{D7679D3F-8A6C-40D2-A1A1-4FD97F15BBA3}" destId="{48AACD68-AEBB-4359-A878-1D3E04F57EDA}" srcOrd="0" destOrd="0" presId="urn:microsoft.com/office/officeart/2005/8/layout/default"/>
    <dgm:cxn modelId="{721938AA-559E-4907-8B81-7FEA97C70C34}" srcId="{0C401041-E03C-4661-9607-908B0A03F6F5}" destId="{E82B8C50-4D6D-48CA-B9D6-C4FBE712DB18}" srcOrd="2" destOrd="0" parTransId="{6872E137-3BE0-4FFA-A0D0-E9D03969CA4F}" sibTransId="{805D2475-6A76-4ADC-93C2-C7EFC8D0B4AD}"/>
    <dgm:cxn modelId="{A9EA09B5-42C9-43D0-9037-98F9FB04FD6C}" srcId="{0C401041-E03C-4661-9607-908B0A03F6F5}" destId="{D7679D3F-8A6C-40D2-A1A1-4FD97F15BBA3}" srcOrd="1" destOrd="0" parTransId="{4E3248BD-2F43-4CCC-98E2-B5B7791CFBD3}" sibTransId="{C51C4A7E-09E6-4DB9-9EC4-5679D862DB5A}"/>
    <dgm:cxn modelId="{CEC063C3-80AF-4A60-80C4-AA7997F47D13}" srcId="{0C401041-E03C-4661-9607-908B0A03F6F5}" destId="{C95FC8E3-511B-49FC-BE7A-222E345CC1A8}" srcOrd="0" destOrd="0" parTransId="{ED6049B6-F2A8-4BD2-A8EF-FC1B7D6C9BCB}" sibTransId="{30477B69-2F94-4910-B445-245EB5E581C2}"/>
    <dgm:cxn modelId="{5819D7F8-AE46-455C-9913-33B849C0F88E}" srcId="{0C401041-E03C-4661-9607-908B0A03F6F5}" destId="{01D52B47-77F9-4CEA-905D-08D5D4EA5A2A}" srcOrd="4" destOrd="0" parTransId="{E48237EC-6E08-4249-9017-BD6131FECF05}" sibTransId="{17EC5938-CA37-4237-BBCC-35F1A10025A2}"/>
    <dgm:cxn modelId="{B51DB6FB-FCEA-4855-B166-731CA63A9713}" type="presOf" srcId="{EA214296-DBCB-49CD-A21D-E0199C512BA7}" destId="{AA4F1FDC-744F-47B1-851F-0958B29070B2}" srcOrd="0" destOrd="0" presId="urn:microsoft.com/office/officeart/2005/8/layout/default"/>
    <dgm:cxn modelId="{1D567298-238E-4FA6-B609-5E6FFD982FE8}" type="presParOf" srcId="{19028724-D1E1-4614-8076-49D4BC137DEF}" destId="{364C55E3-DD9E-4BF9-BEEA-BB801630D954}" srcOrd="0" destOrd="0" presId="urn:microsoft.com/office/officeart/2005/8/layout/default"/>
    <dgm:cxn modelId="{D0117CC7-EF3B-48CF-9FEC-4CB77AD0B12B}" type="presParOf" srcId="{19028724-D1E1-4614-8076-49D4BC137DEF}" destId="{A3D729A4-5585-4D9B-8730-F8286EC1FC04}" srcOrd="1" destOrd="0" presId="urn:microsoft.com/office/officeart/2005/8/layout/default"/>
    <dgm:cxn modelId="{8E4C6A1D-A74C-412E-9692-A95CC70D4B69}" type="presParOf" srcId="{19028724-D1E1-4614-8076-49D4BC137DEF}" destId="{48AACD68-AEBB-4359-A878-1D3E04F57EDA}" srcOrd="2" destOrd="0" presId="urn:microsoft.com/office/officeart/2005/8/layout/default"/>
    <dgm:cxn modelId="{17CD0CBF-7BFB-4D1F-8D61-8F5B91B14C2A}" type="presParOf" srcId="{19028724-D1E1-4614-8076-49D4BC137DEF}" destId="{E420100F-D4F7-493B-981B-C8CA607CD8E2}" srcOrd="3" destOrd="0" presId="urn:microsoft.com/office/officeart/2005/8/layout/default"/>
    <dgm:cxn modelId="{E9CE8F5B-C792-4E79-AE62-34F853150463}" type="presParOf" srcId="{19028724-D1E1-4614-8076-49D4BC137DEF}" destId="{F9CA7FCF-C3E4-4EE7-8485-9253E76B7D6E}" srcOrd="4" destOrd="0" presId="urn:microsoft.com/office/officeart/2005/8/layout/default"/>
    <dgm:cxn modelId="{FBCE277C-4B4D-44B6-B442-C8C3BEECC44E}" type="presParOf" srcId="{19028724-D1E1-4614-8076-49D4BC137DEF}" destId="{F3555BBC-AA4F-4FD0-A646-ED2AC2BA0A34}" srcOrd="5" destOrd="0" presId="urn:microsoft.com/office/officeart/2005/8/layout/default"/>
    <dgm:cxn modelId="{8C79B0BA-55D2-402C-BB9F-F0112B963AE9}" type="presParOf" srcId="{19028724-D1E1-4614-8076-49D4BC137DEF}" destId="{AA4F1FDC-744F-47B1-851F-0958B29070B2}" srcOrd="6" destOrd="0" presId="urn:microsoft.com/office/officeart/2005/8/layout/default"/>
    <dgm:cxn modelId="{B3940D16-99E5-4F21-A0CC-3B1A641BFF00}" type="presParOf" srcId="{19028724-D1E1-4614-8076-49D4BC137DEF}" destId="{DFFA29B1-43DD-43DE-A40C-64448B265AE9}" srcOrd="7" destOrd="0" presId="urn:microsoft.com/office/officeart/2005/8/layout/default"/>
    <dgm:cxn modelId="{499911B7-BA6B-4428-969C-136364BD1B98}" type="presParOf" srcId="{19028724-D1E1-4614-8076-49D4BC137DEF}" destId="{44DF3964-95B1-481F-A258-D480DD83807B}"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C55E3-DD9E-4BF9-BEEA-BB801630D954}">
      <dsp:nvSpPr>
        <dsp:cNvPr id="0" name=""/>
        <dsp:cNvSpPr/>
      </dsp:nvSpPr>
      <dsp:spPr>
        <a:xfrm>
          <a:off x="0" y="355096"/>
          <a:ext cx="2974424" cy="178465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l-GR" sz="3600" kern="1200" dirty="0" err="1"/>
            <a:t>Class_Globals</a:t>
          </a:r>
          <a:endParaRPr lang="el-GR" sz="3600" kern="1200" dirty="0"/>
        </a:p>
      </dsp:txBody>
      <dsp:txXfrm>
        <a:off x="0" y="355096"/>
        <a:ext cx="2974424" cy="1784654"/>
      </dsp:txXfrm>
    </dsp:sp>
    <dsp:sp modelId="{48AACD68-AEBB-4359-A878-1D3E04F57EDA}">
      <dsp:nvSpPr>
        <dsp:cNvPr id="0" name=""/>
        <dsp:cNvSpPr/>
      </dsp:nvSpPr>
      <dsp:spPr>
        <a:xfrm>
          <a:off x="3271867" y="355096"/>
          <a:ext cx="2974424" cy="1784654"/>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Font typeface="Symbol" panose="05050102010706020507" pitchFamily="18" charset="2"/>
            <a:buNone/>
          </a:pPr>
          <a:r>
            <a:rPr lang="en-US" sz="3600" kern="1200" dirty="0"/>
            <a:t>Variables y </a:t>
          </a:r>
          <a:r>
            <a:rPr lang="en-US" sz="3600" kern="1200" dirty="0" err="1"/>
            <a:t>subrutinas</a:t>
          </a:r>
          <a:r>
            <a:rPr lang="en-US" sz="3600" kern="1200" dirty="0"/>
            <a:t> (Subs)</a:t>
          </a:r>
          <a:endParaRPr lang="el-GR" sz="3600" kern="1200" dirty="0"/>
        </a:p>
      </dsp:txBody>
      <dsp:txXfrm>
        <a:off x="3271867" y="355096"/>
        <a:ext cx="2974424" cy="1784654"/>
      </dsp:txXfrm>
    </dsp:sp>
    <dsp:sp modelId="{F9CA7FCF-C3E4-4EE7-8485-9253E76B7D6E}">
      <dsp:nvSpPr>
        <dsp:cNvPr id="0" name=""/>
        <dsp:cNvSpPr/>
      </dsp:nvSpPr>
      <dsp:spPr>
        <a:xfrm>
          <a:off x="6543734" y="355096"/>
          <a:ext cx="2974424" cy="1784654"/>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Font typeface="Symbol" panose="05050102010706020507" pitchFamily="18" charset="2"/>
            <a:buNone/>
          </a:pPr>
          <a:r>
            <a:rPr lang="en-US" sz="3600" kern="1200" dirty="0"/>
            <a:t>Paso de </a:t>
          </a:r>
          <a:r>
            <a:rPr lang="en-US" sz="3600" kern="1200" dirty="0" err="1"/>
            <a:t>Valores</a:t>
          </a:r>
          <a:r>
            <a:rPr lang="en-US" sz="3600" kern="1200" dirty="0"/>
            <a:t> al Código</a:t>
          </a:r>
          <a:endParaRPr lang="el-GR" sz="3600" kern="1200" dirty="0"/>
        </a:p>
      </dsp:txBody>
      <dsp:txXfrm>
        <a:off x="6543734" y="355096"/>
        <a:ext cx="2974424" cy="1784654"/>
      </dsp:txXfrm>
    </dsp:sp>
    <dsp:sp modelId="{AA4F1FDC-744F-47B1-851F-0958B29070B2}">
      <dsp:nvSpPr>
        <dsp:cNvPr id="0" name=""/>
        <dsp:cNvSpPr/>
      </dsp:nvSpPr>
      <dsp:spPr>
        <a:xfrm>
          <a:off x="1635933" y="2437193"/>
          <a:ext cx="2974424" cy="1784654"/>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Font typeface="Symbol" panose="05050102010706020507" pitchFamily="18" charset="2"/>
            <a:buNone/>
          </a:pPr>
          <a:r>
            <a:rPr lang="en-US" sz="3600" kern="1200" dirty="0" err="1"/>
            <a:t>Eventos</a:t>
          </a:r>
          <a:endParaRPr lang="el-GR" sz="3600" kern="1200" dirty="0"/>
        </a:p>
      </dsp:txBody>
      <dsp:txXfrm>
        <a:off x="1635933" y="2437193"/>
        <a:ext cx="2974424" cy="1784654"/>
      </dsp:txXfrm>
    </dsp:sp>
    <dsp:sp modelId="{44DF3964-95B1-481F-A258-D480DD83807B}">
      <dsp:nvSpPr>
        <dsp:cNvPr id="0" name=""/>
        <dsp:cNvSpPr/>
      </dsp:nvSpPr>
      <dsp:spPr>
        <a:xfrm>
          <a:off x="4907800" y="2437193"/>
          <a:ext cx="2974424" cy="1784654"/>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Font typeface="Symbol" panose="05050102010706020507" pitchFamily="18" charset="2"/>
            <a:buNone/>
          </a:pPr>
          <a:r>
            <a:rPr lang="en-US" sz="3600" kern="1200" dirty="0" err="1"/>
            <a:t>Atributos</a:t>
          </a:r>
          <a:r>
            <a:rPr lang="el-GR" sz="3600" kern="1200" dirty="0"/>
            <a:t> </a:t>
          </a:r>
        </a:p>
      </dsp:txBody>
      <dsp:txXfrm>
        <a:off x="4907800" y="2437193"/>
        <a:ext cx="2974424" cy="178465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4402E-2714-4F60-8F6B-D0DE2235143B}" type="datetimeFigureOut">
              <a:rPr lang="el-GR" smtClean="0"/>
              <a:t>9/3/2021</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5FB4C-B738-4A33-B990-641E6E4721E1}" type="slidenum">
              <a:rPr lang="el-GR" smtClean="0"/>
              <a:t>‹Nº›</a:t>
            </a:fld>
            <a:endParaRPr lang="el-GR"/>
          </a:p>
        </p:txBody>
      </p:sp>
    </p:spTree>
    <p:extLst>
      <p:ext uri="{BB962C8B-B14F-4D97-AF65-F5344CB8AC3E}">
        <p14:creationId xmlns:p14="http://schemas.microsoft.com/office/powerpoint/2010/main" val="994655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 sz="1800" dirty="0">
                <a:effectLst/>
                <a:latin typeface="Verdana" panose="020B0604030504040204" pitchFamily="34" charset="0"/>
                <a:ea typeface="Calibri" panose="020F0502020204030204" pitchFamily="34" charset="0"/>
                <a:cs typeface="Times New Roman" panose="02020603050405020304" pitchFamily="18" charset="0"/>
              </a:rPr>
              <a:t>Diseñar la apariencia de la aplicación en el Diseñador es el primer paso al crear una aplicación. A menudo, los nuevos programadores recurren a él para rediseñar, corregir o agregar información individual.</a:t>
            </a:r>
          </a:p>
          <a:p>
            <a:pPr algn="just">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1800" dirty="0">
                <a:effectLst/>
                <a:latin typeface="Verdana" panose="020B0604030504040204" pitchFamily="34" charset="0"/>
                <a:ea typeface="Calibri" panose="020F0502020204030204" pitchFamily="34" charset="0"/>
                <a:cs typeface="Times New Roman" panose="02020603050405020304" pitchFamily="18" charset="0"/>
              </a:rPr>
              <a:t>Cuando la pantalla está lista, el desarrollador pasa a la siguiente etapa que consiste en programar las funciones. Es decir, hay que hacer que todos los elementos que se incluyeron en el diseño realicen sus funciones correctamente. Por ejemplo, los cuadros de texto deben poder leer datos, los botones deben lanzar funciones, las listas deben mostrar datos, etc.</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2</a:t>
            </a:fld>
            <a:endParaRPr lang="el-GR"/>
          </a:p>
        </p:txBody>
      </p:sp>
    </p:spTree>
    <p:extLst>
      <p:ext uri="{BB962C8B-B14F-4D97-AF65-F5344CB8AC3E}">
        <p14:creationId xmlns:p14="http://schemas.microsoft.com/office/powerpoint/2010/main" val="3578994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 sz="1800" dirty="0">
                <a:effectLst/>
                <a:latin typeface="Verdana" panose="020B0604030504040204" pitchFamily="34" charset="0"/>
                <a:ea typeface="Calibri" panose="020F0502020204030204" pitchFamily="34" charset="0"/>
                <a:cs typeface="Times New Roman" panose="02020603050405020304" pitchFamily="18" charset="0"/>
              </a:rPr>
              <a:t>Al comienzo del código en la pestaña </a:t>
            </a:r>
            <a:r>
              <a:rPr lang="es-ES" sz="1800" b="1" dirty="0">
                <a:effectLst/>
                <a:latin typeface="Verdana" panose="020B0604030504040204" pitchFamily="34" charset="0"/>
                <a:ea typeface="Calibri" panose="020F0502020204030204" pitchFamily="34" charset="0"/>
                <a:cs typeface="Times New Roman" panose="02020603050405020304" pitchFamily="18" charset="0"/>
              </a:rPr>
              <a:t>B4XMainPage</a:t>
            </a:r>
            <a:r>
              <a:rPr lang="es-ES" sz="1800" dirty="0">
                <a:effectLst/>
                <a:latin typeface="Verdana" panose="020B0604030504040204" pitchFamily="34" charset="0"/>
                <a:ea typeface="Calibri" panose="020F0502020204030204" pitchFamily="34" charset="0"/>
                <a:cs typeface="Times New Roman" panose="02020603050405020304" pitchFamily="18" charset="0"/>
              </a:rPr>
              <a:t> hay un conjunto de declaraciones de variables entre </a:t>
            </a:r>
            <a:r>
              <a:rPr lang="es-ES" sz="1800" b="1" dirty="0">
                <a:effectLst/>
                <a:latin typeface="Verdana" panose="020B0604030504040204" pitchFamily="34" charset="0"/>
                <a:ea typeface="Calibri" panose="020F0502020204030204" pitchFamily="34" charset="0"/>
                <a:cs typeface="Times New Roman" panose="02020603050405020304" pitchFamily="18" charset="0"/>
              </a:rPr>
              <a:t>Sub </a:t>
            </a:r>
            <a:r>
              <a:rPr lang="es-ES" sz="1800" b="1" dirty="0" err="1">
                <a:effectLst/>
                <a:latin typeface="Verdana" panose="020B0604030504040204" pitchFamily="34" charset="0"/>
                <a:ea typeface="Calibri" panose="020F0502020204030204" pitchFamily="34" charset="0"/>
                <a:cs typeface="Times New Roman" panose="02020603050405020304" pitchFamily="18" charset="0"/>
              </a:rPr>
              <a:t>Class_Globals</a:t>
            </a:r>
            <a:r>
              <a:rPr lang="es-ES" sz="1800" dirty="0">
                <a:effectLst/>
                <a:latin typeface="Verdana" panose="020B0604030504040204" pitchFamily="34" charset="0"/>
                <a:ea typeface="Calibri" panose="020F0502020204030204" pitchFamily="34" charset="0"/>
                <a:cs typeface="Times New Roman" panose="02020603050405020304" pitchFamily="18" charset="0"/>
              </a:rPr>
              <a:t> y </a:t>
            </a:r>
            <a:r>
              <a:rPr lang="es-ES" sz="1800" b="1" dirty="0" err="1">
                <a:effectLst/>
                <a:latin typeface="Verdana" panose="020B0604030504040204" pitchFamily="34" charset="0"/>
                <a:ea typeface="Calibri" panose="020F0502020204030204" pitchFamily="34" charset="0"/>
                <a:cs typeface="Times New Roman" panose="02020603050405020304" pitchFamily="18" charset="0"/>
              </a:rPr>
              <a:t>End</a:t>
            </a:r>
            <a:r>
              <a:rPr lang="es-ES" sz="1800" b="1" dirty="0">
                <a:effectLst/>
                <a:latin typeface="Verdana" panose="020B0604030504040204" pitchFamily="34" charset="0"/>
                <a:ea typeface="Calibri" panose="020F0502020204030204" pitchFamily="34" charset="0"/>
                <a:cs typeface="Times New Roman" panose="02020603050405020304" pitchFamily="18" charset="0"/>
              </a:rPr>
              <a:t> Sub</a:t>
            </a:r>
            <a:r>
              <a:rPr lang="es-ES" sz="1800" dirty="0">
                <a:effectLst/>
                <a:latin typeface="Verdana" panose="020B0604030504040204" pitchFamily="34" charset="0"/>
                <a:ea typeface="Calibri" panose="020F0502020204030204" pitchFamily="34" charset="0"/>
                <a:cs typeface="Times New Roman" panose="02020603050405020304" pitchFamily="18" charset="0"/>
              </a:rPr>
              <a:t>.</a:t>
            </a:r>
          </a:p>
          <a:p>
            <a:pPr algn="just">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1800" dirty="0">
                <a:effectLst/>
                <a:latin typeface="Verdana" panose="020B0604030504040204" pitchFamily="34" charset="0"/>
                <a:ea typeface="Calibri" panose="020F0502020204030204" pitchFamily="34" charset="0"/>
                <a:cs typeface="Times New Roman" panose="02020603050405020304" pitchFamily="18" charset="0"/>
              </a:rPr>
              <a:t>Como se vio en el tema 3, una Sub (subrutina) es un trozo de código que realiza una operación específica. Dentro de </a:t>
            </a:r>
            <a:r>
              <a:rPr lang="es-ES" sz="1800" b="1" dirty="0" err="1">
                <a:effectLst/>
                <a:latin typeface="Verdana" panose="020B0604030504040204" pitchFamily="34" charset="0"/>
                <a:ea typeface="Calibri" panose="020F0502020204030204" pitchFamily="34" charset="0"/>
                <a:cs typeface="Times New Roman" panose="02020603050405020304" pitchFamily="18" charset="0"/>
              </a:rPr>
              <a:t>Class_Globals</a:t>
            </a:r>
            <a:r>
              <a:rPr lang="es-ES" sz="1800" dirty="0">
                <a:effectLst/>
                <a:latin typeface="Verdana" panose="020B0604030504040204" pitchFamily="34" charset="0"/>
                <a:ea typeface="Calibri" panose="020F0502020204030204" pitchFamily="34" charset="0"/>
                <a:cs typeface="Times New Roman" panose="02020603050405020304" pitchFamily="18" charset="0"/>
              </a:rPr>
              <a:t> se recogen las declaraciones de variables que queremos que se conozcan a lo largo del código de la pestaña </a:t>
            </a:r>
            <a:r>
              <a:rPr lang="es-ES" sz="1800" b="1" dirty="0">
                <a:effectLst/>
                <a:latin typeface="Verdana" panose="020B0604030504040204" pitchFamily="34" charset="0"/>
                <a:ea typeface="Calibri" panose="020F0502020204030204" pitchFamily="34" charset="0"/>
                <a:cs typeface="Times New Roman" panose="02020603050405020304" pitchFamily="18" charset="0"/>
              </a:rPr>
              <a:t>B4XMainPage</a:t>
            </a:r>
            <a:r>
              <a:rPr lang="es-ES" sz="1800" dirty="0">
                <a:effectLst/>
                <a:latin typeface="Verdana" panose="020B0604030504040204" pitchFamily="34" charset="0"/>
                <a:ea typeface="Calibri" panose="020F0502020204030204" pitchFamily="34" charset="0"/>
                <a:cs typeface="Times New Roman" panose="02020603050405020304" pitchFamily="18" charset="0"/>
              </a:rPr>
              <a:t>, es decir, en cada </a:t>
            </a:r>
          </a:p>
          <a:p>
            <a:pPr algn="ctr">
              <a:spcAft>
                <a:spcPts val="1000"/>
              </a:spcAft>
            </a:pPr>
            <a:r>
              <a:rPr lang="es-ES" sz="1800" i="1" dirty="0">
                <a:solidFill>
                  <a:srgbClr val="44546A"/>
                </a:solidFill>
                <a:effectLst/>
                <a:latin typeface="Verdana" panose="020B0604030504040204" pitchFamily="34" charset="0"/>
                <a:ea typeface="Calibri" panose="020F0502020204030204" pitchFamily="34" charset="0"/>
                <a:cs typeface="Times New Roman" panose="02020603050405020304" pitchFamily="18" charset="0"/>
              </a:rPr>
              <a:t>Imagen </a:t>
            </a:r>
            <a:r>
              <a:rPr lang="el-GR" sz="1800" i="1" dirty="0">
                <a:solidFill>
                  <a:srgbClr val="44546A"/>
                </a:solidFill>
                <a:effectLst/>
                <a:latin typeface="Verdana" panose="020B0604030504040204" pitchFamily="34" charset="0"/>
                <a:ea typeface="Calibri" panose="020F0502020204030204" pitchFamily="34" charset="0"/>
                <a:cs typeface="Times New Roman" panose="02020603050405020304" pitchFamily="18" charset="0"/>
              </a:rPr>
              <a:t>2</a:t>
            </a:r>
            <a:r>
              <a:rPr lang="es-ES" sz="1800" i="1" dirty="0">
                <a:solidFill>
                  <a:srgbClr val="44546A"/>
                </a:solidFill>
                <a:effectLst/>
                <a:latin typeface="Verdana" panose="020B0604030504040204" pitchFamily="34" charset="0"/>
                <a:ea typeface="Calibri" panose="020F0502020204030204" pitchFamily="34" charset="0"/>
                <a:cs typeface="Times New Roman" panose="02020603050405020304" pitchFamily="18" charset="0"/>
              </a:rPr>
              <a:t>.  Sub  </a:t>
            </a:r>
            <a:r>
              <a:rPr lang="es-ES" sz="1800" i="1" dirty="0" err="1">
                <a:solidFill>
                  <a:srgbClr val="44546A"/>
                </a:solidFill>
                <a:effectLst/>
                <a:latin typeface="Verdana" panose="020B0604030504040204" pitchFamily="34" charset="0"/>
                <a:ea typeface="Calibri" panose="020F0502020204030204" pitchFamily="34" charset="0"/>
                <a:cs typeface="Times New Roman" panose="02020603050405020304" pitchFamily="18" charset="0"/>
              </a:rPr>
              <a:t>Class_Globals</a:t>
            </a:r>
            <a:endParaRPr lang="es-ES" sz="1800" i="1" dirty="0">
              <a:solidFill>
                <a:srgbClr val="44546A"/>
              </a:solidFill>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dirty="0">
                <a:effectLst/>
              </a:rPr>
              <a:t>subrutina.    </a:t>
            </a:r>
            <a:r>
              <a:rPr lang="es-ES" sz="1800" dirty="0">
                <a:effectLst/>
                <a:latin typeface="Verdana" panose="020B0604030504040204" pitchFamily="34" charset="0"/>
                <a:ea typeface="Calibri" panose="020F0502020204030204" pitchFamily="34" charset="0"/>
                <a:cs typeface="Times New Roman" panose="02020603050405020304" pitchFamily="18" charset="0"/>
              </a:rPr>
              <a:t>Además, si una sentencia de declaración de variables empieza con la palabra </a:t>
            </a:r>
            <a:r>
              <a:rPr lang="es-ES" sz="1800" b="1" dirty="0" err="1">
                <a:effectLst/>
                <a:latin typeface="Verdana" panose="020B0604030504040204" pitchFamily="34" charset="0"/>
                <a:ea typeface="Calibri" panose="020F0502020204030204" pitchFamily="34" charset="0"/>
                <a:cs typeface="Times New Roman" panose="02020603050405020304" pitchFamily="18" charset="0"/>
              </a:rPr>
              <a:t>Public</a:t>
            </a:r>
            <a:r>
              <a:rPr lang="es-ES" sz="1800" dirty="0">
                <a:effectLst/>
                <a:latin typeface="Verdana" panose="020B0604030504040204" pitchFamily="34" charset="0"/>
                <a:ea typeface="Calibri" panose="020F0502020204030204" pitchFamily="34" charset="0"/>
                <a:cs typeface="Times New Roman" panose="02020603050405020304" pitchFamily="18" charset="0"/>
              </a:rPr>
              <a:t>, entonces estará disponible para cualquier otra “pestaña”. </a:t>
            </a: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3</a:t>
            </a:fld>
            <a:endParaRPr lang="el-GR"/>
          </a:p>
        </p:txBody>
      </p:sp>
    </p:spTree>
    <p:extLst>
      <p:ext uri="{BB962C8B-B14F-4D97-AF65-F5344CB8AC3E}">
        <p14:creationId xmlns:p14="http://schemas.microsoft.com/office/powerpoint/2010/main" val="3569877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 sz="1800" dirty="0">
                <a:effectLst/>
                <a:latin typeface="Verdana" panose="020B0604030504040204" pitchFamily="34" charset="0"/>
                <a:ea typeface="Calibri" panose="020F0502020204030204" pitchFamily="34" charset="0"/>
                <a:cs typeface="Times New Roman" panose="02020603050405020304" pitchFamily="18" charset="0"/>
              </a:rPr>
              <a:t>Las variables </a:t>
            </a:r>
            <a:r>
              <a:rPr lang="es-ES" sz="1800" b="1" dirty="0" err="1">
                <a:effectLst/>
                <a:latin typeface="Verdana" panose="020B0604030504040204" pitchFamily="34" charset="0"/>
                <a:ea typeface="Calibri" panose="020F0502020204030204" pitchFamily="34" charset="0"/>
                <a:cs typeface="Times New Roman" panose="02020603050405020304" pitchFamily="18" charset="0"/>
              </a:rPr>
              <a:t>intNumber</a:t>
            </a:r>
            <a:r>
              <a:rPr lang="es-ES" sz="1800" dirty="0">
                <a:effectLst/>
                <a:latin typeface="Verdana" panose="020B0604030504040204" pitchFamily="34" charset="0"/>
                <a:ea typeface="Calibri" panose="020F0502020204030204" pitchFamily="34" charset="0"/>
                <a:cs typeface="Times New Roman" panose="02020603050405020304" pitchFamily="18" charset="0"/>
              </a:rPr>
              <a:t>, </a:t>
            </a:r>
            <a:r>
              <a:rPr lang="es-ES" sz="1800" b="1" dirty="0" err="1">
                <a:effectLst/>
                <a:latin typeface="Verdana" panose="020B0604030504040204" pitchFamily="34" charset="0"/>
                <a:ea typeface="Calibri" panose="020F0502020204030204" pitchFamily="34" charset="0"/>
                <a:cs typeface="Times New Roman" panose="02020603050405020304" pitchFamily="18" charset="0"/>
              </a:rPr>
              <a:t>intNewTotal</a:t>
            </a:r>
            <a:r>
              <a:rPr lang="es-ES" sz="1800" dirty="0">
                <a:effectLst/>
                <a:latin typeface="Verdana" panose="020B0604030504040204" pitchFamily="34" charset="0"/>
                <a:ea typeface="Calibri" panose="020F0502020204030204" pitchFamily="34" charset="0"/>
                <a:cs typeface="Times New Roman" panose="02020603050405020304" pitchFamily="18" charset="0"/>
              </a:rPr>
              <a:t>, </a:t>
            </a:r>
            <a:r>
              <a:rPr lang="es-ES" sz="1800" b="1" dirty="0" err="1">
                <a:effectLst/>
                <a:latin typeface="Verdana" panose="020B0604030504040204" pitchFamily="34" charset="0"/>
                <a:ea typeface="Calibri" panose="020F0502020204030204" pitchFamily="34" charset="0"/>
                <a:cs typeface="Times New Roman" panose="02020603050405020304" pitchFamily="18" charset="0"/>
              </a:rPr>
              <a:t>Root</a:t>
            </a:r>
            <a:r>
              <a:rPr lang="es-ES" sz="1800" dirty="0">
                <a:effectLst/>
                <a:latin typeface="Verdana" panose="020B0604030504040204" pitchFamily="34" charset="0"/>
                <a:ea typeface="Calibri" panose="020F0502020204030204" pitchFamily="34" charset="0"/>
                <a:cs typeface="Times New Roman" panose="02020603050405020304" pitchFamily="18" charset="0"/>
              </a:rPr>
              <a:t> y </a:t>
            </a:r>
            <a:r>
              <a:rPr lang="es-ES" sz="1800" b="1" dirty="0" err="1">
                <a:effectLst/>
                <a:latin typeface="Verdana" panose="020B0604030504040204" pitchFamily="34" charset="0"/>
                <a:ea typeface="Calibri" panose="020F0502020204030204" pitchFamily="34" charset="0"/>
                <a:cs typeface="Times New Roman" panose="02020603050405020304" pitchFamily="18" charset="0"/>
              </a:rPr>
              <a:t>xui</a:t>
            </a:r>
            <a:r>
              <a:rPr lang="es-ES" sz="1800" dirty="0">
                <a:effectLst/>
                <a:latin typeface="Verdana" panose="020B0604030504040204" pitchFamily="34" charset="0"/>
                <a:ea typeface="Calibri" panose="020F0502020204030204" pitchFamily="34" charset="0"/>
                <a:cs typeface="Times New Roman" panose="02020603050405020304" pitchFamily="18" charset="0"/>
              </a:rPr>
              <a:t> declaradas dentro de </a:t>
            </a:r>
            <a:r>
              <a:rPr lang="es-ES" sz="1800" b="1" dirty="0" err="1">
                <a:effectLst/>
                <a:latin typeface="Verdana" panose="020B0604030504040204" pitchFamily="34" charset="0"/>
                <a:ea typeface="Calibri" panose="020F0502020204030204" pitchFamily="34" charset="0"/>
                <a:cs typeface="Times New Roman" panose="02020603050405020304" pitchFamily="18" charset="0"/>
              </a:rPr>
              <a:t>Class_Globals</a:t>
            </a:r>
            <a:r>
              <a:rPr lang="es-ES" sz="1800" dirty="0">
                <a:effectLst/>
                <a:latin typeface="Verdana" panose="020B0604030504040204" pitchFamily="34" charset="0"/>
                <a:ea typeface="Calibri" panose="020F0502020204030204" pitchFamily="34" charset="0"/>
                <a:cs typeface="Times New Roman" panose="02020603050405020304" pitchFamily="18" charset="0"/>
              </a:rPr>
              <a:t> "viven" dentro del módulo </a:t>
            </a:r>
            <a:r>
              <a:rPr lang="es-ES" sz="1800" b="1" dirty="0">
                <a:effectLst/>
                <a:latin typeface="Verdana" panose="020B0604030504040204" pitchFamily="34" charset="0"/>
                <a:ea typeface="Calibri" panose="020F0502020204030204" pitchFamily="34" charset="0"/>
                <a:cs typeface="Times New Roman" panose="02020603050405020304" pitchFamily="18" charset="0"/>
              </a:rPr>
              <a:t>B4XMainPage</a:t>
            </a:r>
            <a:r>
              <a:rPr lang="es-ES" sz="1800" dirty="0">
                <a:effectLst/>
                <a:latin typeface="Verdana" panose="020B0604030504040204" pitchFamily="34" charset="0"/>
                <a:ea typeface="Calibri" panose="020F0502020204030204" pitchFamily="34" charset="0"/>
                <a:cs typeface="Times New Roman" panose="02020603050405020304" pitchFamily="18" charset="0"/>
              </a:rPr>
              <a:t>. Se trata de variables de ámbito global que pueden ser accedidas desde cualquier subrutina dentro de la pestaña </a:t>
            </a:r>
            <a:r>
              <a:rPr lang="es-ES" sz="1800" b="1" dirty="0">
                <a:effectLst/>
                <a:latin typeface="Verdana" panose="020B0604030504040204" pitchFamily="34" charset="0"/>
                <a:ea typeface="Calibri" panose="020F0502020204030204" pitchFamily="34" charset="0"/>
                <a:cs typeface="Times New Roman" panose="02020603050405020304" pitchFamily="18" charset="0"/>
              </a:rPr>
              <a:t>B4XmainPage.</a:t>
            </a:r>
          </a:p>
          <a:p>
            <a:pPr algn="just">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r>
              <a:rPr lang="es-ES" sz="1800" dirty="0">
                <a:effectLst/>
                <a:latin typeface="Verdana" panose="020B0604030504040204" pitchFamily="34" charset="0"/>
                <a:ea typeface="Calibri" panose="020F0502020204030204" pitchFamily="34" charset="0"/>
                <a:cs typeface="Times New Roman" panose="02020603050405020304" pitchFamily="18" charset="0"/>
              </a:rPr>
              <a:t>Por el contrario, las variables </a:t>
            </a:r>
            <a:r>
              <a:rPr lang="es-ES" sz="1800" b="1" dirty="0">
                <a:effectLst/>
                <a:latin typeface="Verdana" panose="020B0604030504040204" pitchFamily="34" charset="0"/>
                <a:ea typeface="Calibri" panose="020F0502020204030204" pitchFamily="34" charset="0"/>
                <a:cs typeface="Times New Roman" panose="02020603050405020304" pitchFamily="18" charset="0"/>
              </a:rPr>
              <a:t>intN1</a:t>
            </a:r>
            <a:r>
              <a:rPr lang="es-ES" sz="1800" dirty="0">
                <a:effectLst/>
                <a:latin typeface="Verdana" panose="020B0604030504040204" pitchFamily="34" charset="0"/>
                <a:ea typeface="Calibri" panose="020F0502020204030204" pitchFamily="34" charset="0"/>
                <a:cs typeface="Times New Roman" panose="02020603050405020304" pitchFamily="18" charset="0"/>
              </a:rPr>
              <a:t>, </a:t>
            </a:r>
            <a:r>
              <a:rPr lang="es-ES" sz="1800" b="1" dirty="0">
                <a:effectLst/>
                <a:latin typeface="Verdana" panose="020B0604030504040204" pitchFamily="34" charset="0"/>
                <a:ea typeface="Calibri" panose="020F0502020204030204" pitchFamily="34" charset="0"/>
                <a:cs typeface="Times New Roman" panose="02020603050405020304" pitchFamily="18" charset="0"/>
              </a:rPr>
              <a:t>intN2</a:t>
            </a:r>
            <a:r>
              <a:rPr lang="es-ES" sz="1800" dirty="0">
                <a:effectLst/>
                <a:latin typeface="Verdana" panose="020B0604030504040204" pitchFamily="34" charset="0"/>
                <a:ea typeface="Calibri" panose="020F0502020204030204" pitchFamily="34" charset="0"/>
                <a:cs typeface="Times New Roman" panose="02020603050405020304" pitchFamily="18" charset="0"/>
              </a:rPr>
              <a:t>, </a:t>
            </a:r>
            <a:r>
              <a:rPr lang="es-ES" sz="1800" b="1" dirty="0" err="1">
                <a:effectLst/>
                <a:latin typeface="Verdana" panose="020B0604030504040204" pitchFamily="34" charset="0"/>
                <a:ea typeface="Calibri" panose="020F0502020204030204" pitchFamily="34" charset="0"/>
                <a:cs typeface="Times New Roman" panose="02020603050405020304" pitchFamily="18" charset="0"/>
              </a:rPr>
              <a:t>intTotal</a:t>
            </a:r>
            <a:r>
              <a:rPr lang="es-ES" sz="1800" dirty="0">
                <a:effectLst/>
                <a:latin typeface="Verdana" panose="020B0604030504040204" pitchFamily="34" charset="0"/>
                <a:ea typeface="Calibri" panose="020F0502020204030204" pitchFamily="34" charset="0"/>
                <a:cs typeface="Times New Roman" panose="02020603050405020304" pitchFamily="18" charset="0"/>
              </a:rPr>
              <a:t> (color azul) “viven” dentro de la subrutina </a:t>
            </a:r>
            <a:r>
              <a:rPr lang="es-ES" sz="1800" b="1" dirty="0">
                <a:effectLst/>
                <a:latin typeface="Verdana" panose="020B0604030504040204" pitchFamily="34" charset="0"/>
                <a:ea typeface="Calibri" panose="020F0502020204030204" pitchFamily="34" charset="0"/>
                <a:cs typeface="Times New Roman" panose="02020603050405020304" pitchFamily="18" charset="0"/>
              </a:rPr>
              <a:t>B4XPage_Created</a:t>
            </a:r>
            <a:r>
              <a:rPr lang="es-ES" sz="1800" dirty="0">
                <a:effectLst/>
                <a:latin typeface="Verdana" panose="020B0604030504040204" pitchFamily="34" charset="0"/>
                <a:ea typeface="Calibri" panose="020F0502020204030204" pitchFamily="34" charset="0"/>
                <a:cs typeface="Times New Roman" panose="02020603050405020304" pitchFamily="18" charset="0"/>
              </a:rPr>
              <a:t> y ninguna otra subrutina podrá usarlas. Al mismo tiempo, la variable </a:t>
            </a:r>
            <a:r>
              <a:rPr lang="es-ES" sz="1800" b="1" dirty="0">
                <a:effectLst/>
                <a:latin typeface="Verdana" panose="020B0604030504040204" pitchFamily="34" charset="0"/>
                <a:ea typeface="Calibri" panose="020F0502020204030204" pitchFamily="34" charset="0"/>
                <a:cs typeface="Times New Roman" panose="02020603050405020304" pitchFamily="18" charset="0"/>
              </a:rPr>
              <a:t>intN1</a:t>
            </a:r>
            <a:r>
              <a:rPr lang="es-ES" sz="1800" dirty="0">
                <a:effectLst/>
                <a:latin typeface="Verdana" panose="020B0604030504040204" pitchFamily="34" charset="0"/>
                <a:ea typeface="Calibri" panose="020F0502020204030204" pitchFamily="34" charset="0"/>
                <a:cs typeface="Times New Roman" panose="02020603050405020304" pitchFamily="18" charset="0"/>
              </a:rPr>
              <a:t> declarada dentro del botón </a:t>
            </a:r>
            <a:r>
              <a:rPr lang="es-ES" sz="1800" b="1" dirty="0">
                <a:effectLst/>
                <a:latin typeface="Verdana" panose="020B0604030504040204" pitchFamily="34" charset="0"/>
                <a:ea typeface="Calibri" panose="020F0502020204030204" pitchFamily="34" charset="0"/>
                <a:cs typeface="Times New Roman" panose="02020603050405020304" pitchFamily="18" charset="0"/>
              </a:rPr>
              <a:t>Button1_Click</a:t>
            </a:r>
            <a:r>
              <a:rPr lang="es-ES" sz="1800" dirty="0">
                <a:effectLst/>
                <a:latin typeface="Verdana" panose="020B0604030504040204" pitchFamily="34" charset="0"/>
                <a:ea typeface="Calibri" panose="020F0502020204030204" pitchFamily="34" charset="0"/>
                <a:cs typeface="Times New Roman" panose="02020603050405020304" pitchFamily="18" charset="0"/>
              </a:rPr>
              <a:t> </a:t>
            </a:r>
            <a:r>
              <a:rPr lang="es-ES" sz="1800" b="1"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no es la misma</a:t>
            </a:r>
            <a:r>
              <a:rPr lang="es-ES" sz="1800" dirty="0">
                <a:effectLst/>
                <a:latin typeface="Verdana" panose="020B0604030504040204" pitchFamily="34" charset="0"/>
                <a:ea typeface="Calibri" panose="020F0502020204030204" pitchFamily="34" charset="0"/>
                <a:cs typeface="Times New Roman" panose="02020603050405020304" pitchFamily="18" charset="0"/>
              </a:rPr>
              <a:t> que la que hay dentro de </a:t>
            </a:r>
            <a:r>
              <a:rPr lang="es-ES" sz="1800" b="1" dirty="0">
                <a:effectLst/>
                <a:latin typeface="Verdana" panose="020B0604030504040204" pitchFamily="34" charset="0"/>
                <a:ea typeface="Calibri" panose="020F0502020204030204" pitchFamily="34" charset="0"/>
                <a:cs typeface="Times New Roman" panose="02020603050405020304" pitchFamily="18" charset="0"/>
              </a:rPr>
              <a:t>B4XPage_Created</a:t>
            </a:r>
            <a:r>
              <a:rPr lang="es-ES" sz="1800" dirty="0">
                <a:effectLst/>
                <a:latin typeface="Verdana" panose="020B0604030504040204" pitchFamily="34" charset="0"/>
                <a:ea typeface="Calibri" panose="020F0502020204030204" pitchFamily="34" charset="0"/>
                <a:cs typeface="Times New Roman" panose="02020603050405020304" pitchFamily="18" charset="0"/>
              </a:rPr>
              <a:t>. Ambas tienen su propia zona de memoria y pueden tener el mismo nombre por estar en subrutinas distintas.</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4</a:t>
            </a:fld>
            <a:endParaRPr lang="el-GR"/>
          </a:p>
        </p:txBody>
      </p:sp>
    </p:spTree>
    <p:extLst>
      <p:ext uri="{BB962C8B-B14F-4D97-AF65-F5344CB8AC3E}">
        <p14:creationId xmlns:p14="http://schemas.microsoft.com/office/powerpoint/2010/main" val="2710929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s-ES" sz="1800" dirty="0">
                <a:effectLst/>
                <a:latin typeface="Verdana" panose="020B0604030504040204" pitchFamily="34" charset="0"/>
                <a:ea typeface="Calibri" panose="020F0502020204030204" pitchFamily="34" charset="0"/>
                <a:cs typeface="Times New Roman" panose="02020603050405020304" pitchFamily="18" charset="0"/>
              </a:rPr>
              <a:t>En la pantalla que has diseñado en el tema 5 hay objetos (etiquetas, textos, botones, etc.) que hay que declarar dentro de </a:t>
            </a:r>
            <a:r>
              <a:rPr lang="es-ES" sz="1800" b="1" dirty="0" err="1">
                <a:effectLst/>
                <a:latin typeface="Verdana" panose="020B0604030504040204" pitchFamily="34" charset="0"/>
                <a:ea typeface="Calibri" panose="020F0502020204030204" pitchFamily="34" charset="0"/>
                <a:cs typeface="Times New Roman" panose="02020603050405020304" pitchFamily="18" charset="0"/>
              </a:rPr>
              <a:t>Class_Globals</a:t>
            </a:r>
            <a:r>
              <a:rPr lang="es-ES" sz="1800" dirty="0">
                <a:effectLst/>
                <a:latin typeface="Verdana" panose="020B0604030504040204" pitchFamily="34" charset="0"/>
                <a:ea typeface="Calibri" panose="020F0502020204030204" pitchFamily="34" charset="0"/>
                <a:cs typeface="Times New Roman" panose="02020603050405020304" pitchFamily="18" charset="0"/>
              </a:rPr>
              <a:t> antes de usarlos en tu programa.</a:t>
            </a:r>
          </a:p>
          <a:p>
            <a:endParaRPr lang="en-US" dirty="0"/>
          </a:p>
          <a:p>
            <a:r>
              <a:rPr lang="es-ES" sz="1800" dirty="0">
                <a:effectLst/>
                <a:latin typeface="Verdana" panose="020B0604030504040204" pitchFamily="34" charset="0"/>
                <a:ea typeface="Calibri" panose="020F0502020204030204" pitchFamily="34" charset="0"/>
                <a:cs typeface="Times New Roman" panose="02020603050405020304" pitchFamily="18" charset="0"/>
              </a:rPr>
              <a:t>Algunos de los objetos de la pantalla no hay que incluirlos en el código porque no se van a usar. Por ejemplo, ninguna de las “etiquetas” va a ser gestionada en el código. Sin embargo, los botones y los campos de texto (</a:t>
            </a:r>
            <a:r>
              <a:rPr lang="es-ES" sz="1800" dirty="0" err="1">
                <a:effectLst/>
                <a:latin typeface="Verdana" panose="020B0604030504040204" pitchFamily="34" charset="0"/>
                <a:ea typeface="Calibri" panose="020F0502020204030204" pitchFamily="34" charset="0"/>
                <a:cs typeface="Times New Roman" panose="02020603050405020304" pitchFamily="18" charset="0"/>
              </a:rPr>
              <a:t>TextFields</a:t>
            </a:r>
            <a:r>
              <a:rPr lang="es-ES" sz="1800" dirty="0">
                <a:effectLst/>
                <a:latin typeface="Verdana" panose="020B0604030504040204" pitchFamily="34" charset="0"/>
                <a:ea typeface="Calibri" panose="020F0502020204030204" pitchFamily="34" charset="0"/>
                <a:cs typeface="Times New Roman" panose="02020603050405020304" pitchFamily="18" charset="0"/>
              </a:rPr>
              <a:t>) sí que van a ser modificados en el código.</a:t>
            </a:r>
          </a:p>
          <a:p>
            <a:endParaRPr lang="es-ES" sz="1800" dirty="0">
              <a:effectLst/>
              <a:latin typeface="Verdana" panose="020B0604030504040204" pitchFamily="34" charset="0"/>
              <a:cs typeface="Times New Roman" panose="02020603050405020304" pitchFamily="18" charset="0"/>
            </a:endParaRPr>
          </a:p>
          <a:p>
            <a:r>
              <a:rPr lang="es-ES" sz="1800" dirty="0">
                <a:effectLst/>
                <a:latin typeface="Verdana" panose="020B0604030504040204" pitchFamily="34" charset="0"/>
                <a:ea typeface="Calibri" panose="020F0502020204030204" pitchFamily="34" charset="0"/>
                <a:cs typeface="Times New Roman" panose="02020603050405020304" pitchFamily="18" charset="0"/>
              </a:rPr>
              <a:t>Hay dos formas de insertar objetos en el código. </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5</a:t>
            </a:fld>
            <a:endParaRPr lang="el-GR"/>
          </a:p>
        </p:txBody>
      </p:sp>
    </p:spTree>
    <p:extLst>
      <p:ext uri="{BB962C8B-B14F-4D97-AF65-F5344CB8AC3E}">
        <p14:creationId xmlns:p14="http://schemas.microsoft.com/office/powerpoint/2010/main" val="2982626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lvl="0" indent="0" algn="just">
              <a:lnSpc>
                <a:spcPct val="107000"/>
              </a:lnSpc>
              <a:buFont typeface="Verdana" panose="020B0604030504040204" pitchFamily="34" charset="0"/>
              <a:buNone/>
            </a:pPr>
            <a:r>
              <a:rPr lang="es-ES" sz="1800" dirty="0">
                <a:effectLst/>
                <a:latin typeface="Verdana" panose="020B0604030504040204" pitchFamily="34" charset="0"/>
                <a:ea typeface="Calibri" panose="020F0502020204030204" pitchFamily="34" charset="0"/>
                <a:cs typeface="Times New Roman" panose="02020603050405020304" pitchFamily="18" charset="0"/>
              </a:rPr>
              <a:t>Vamos a </a:t>
            </a:r>
            <a:r>
              <a:rPr lang="es-ES" sz="1800" b="1" dirty="0">
                <a:effectLst/>
                <a:latin typeface="Verdana" panose="020B0604030504040204" pitchFamily="34" charset="0"/>
                <a:ea typeface="Calibri" panose="020F0502020204030204" pitchFamily="34" charset="0"/>
                <a:cs typeface="Times New Roman" panose="02020603050405020304" pitchFamily="18" charset="0"/>
              </a:rPr>
              <a:t>Diseñador </a:t>
            </a:r>
            <a:r>
              <a:rPr lang="es-ES" sz="1800" b="1" dirty="0">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r>
              <a:rPr lang="es-ES" sz="1800" b="1" dirty="0">
                <a:effectLst/>
                <a:latin typeface="Verdana" panose="020B0604030504040204" pitchFamily="34" charset="0"/>
                <a:ea typeface="Calibri" panose="020F0502020204030204" pitchFamily="34" charset="0"/>
                <a:cs typeface="Times New Roman" panose="02020603050405020304" pitchFamily="18" charset="0"/>
              </a:rPr>
              <a:t> Abrir </a:t>
            </a:r>
            <a:r>
              <a:rPr lang="es-ES" sz="1800" b="1" dirty="0" err="1">
                <a:effectLst/>
                <a:latin typeface="Verdana" panose="020B0604030504040204" pitchFamily="34" charset="0"/>
                <a:ea typeface="Calibri" panose="020F0502020204030204" pitchFamily="34" charset="0"/>
                <a:cs typeface="Times New Roman" panose="02020603050405020304" pitchFamily="18" charset="0"/>
              </a:rPr>
              <a:t>Diseñadir</a:t>
            </a:r>
            <a:r>
              <a:rPr lang="es-ES" sz="1800" b="1" dirty="0">
                <a:effectLst/>
                <a:latin typeface="Verdana" panose="020B0604030504040204" pitchFamily="34" charset="0"/>
                <a:ea typeface="Calibri" panose="020F0502020204030204" pitchFamily="34" charset="0"/>
                <a:cs typeface="Times New Roman" panose="02020603050405020304" pitchFamily="18" charset="0"/>
              </a:rPr>
              <a:t> interno</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marL="0" lvl="0" indent="0" algn="just">
              <a:lnSpc>
                <a:spcPct val="107000"/>
              </a:lnSpc>
              <a:spcAft>
                <a:spcPts val="800"/>
              </a:spcAft>
              <a:buFont typeface="Verdana" panose="020B0604030504040204" pitchFamily="34" charset="0"/>
              <a:buNone/>
            </a:pPr>
            <a:r>
              <a:rPr lang="es-ES" sz="1800" dirty="0">
                <a:effectLst/>
                <a:latin typeface="Verdana" panose="020B0604030504040204" pitchFamily="34" charset="0"/>
                <a:ea typeface="Calibri" panose="020F0502020204030204" pitchFamily="34" charset="0"/>
                <a:cs typeface="Times New Roman" panose="02020603050405020304" pitchFamily="18" charset="0"/>
              </a:rPr>
              <a:t>Elegimos dentro del menú </a:t>
            </a:r>
            <a:r>
              <a:rPr lang="es-ES" sz="1800" b="1" dirty="0">
                <a:effectLst/>
                <a:latin typeface="Verdana" panose="020B0604030504040204" pitchFamily="34" charset="0"/>
                <a:ea typeface="Calibri" panose="020F0502020204030204" pitchFamily="34" charset="0"/>
                <a:cs typeface="Times New Roman" panose="02020603050405020304" pitchFamily="18" charset="0"/>
              </a:rPr>
              <a:t>Herramientas</a:t>
            </a:r>
            <a:r>
              <a:rPr lang="es-ES" sz="1800" dirty="0">
                <a:effectLst/>
                <a:latin typeface="Verdana" panose="020B0604030504040204" pitchFamily="34" charset="0"/>
                <a:ea typeface="Calibri" panose="020F0502020204030204" pitchFamily="34" charset="0"/>
                <a:cs typeface="Times New Roman" panose="02020603050405020304" pitchFamily="18" charset="0"/>
              </a:rPr>
              <a:t> la opción </a:t>
            </a:r>
            <a:r>
              <a:rPr lang="es-ES" sz="1800" b="1" dirty="0">
                <a:effectLst/>
                <a:latin typeface="Verdana" panose="020B0604030504040204" pitchFamily="34" charset="0"/>
                <a:ea typeface="Calibri" panose="020F0502020204030204" pitchFamily="34" charset="0"/>
                <a:cs typeface="Times New Roman" panose="02020603050405020304" pitchFamily="18" charset="0"/>
              </a:rPr>
              <a:t>Generar Miembros.</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Verdana" panose="020B0604030504040204" pitchFamily="34" charset="0"/>
              <a:buChar char="•"/>
            </a:pPr>
            <a:r>
              <a:rPr lang="es-ES" dirty="0">
                <a:effectLst/>
              </a:rPr>
              <a:t>Dentro de la pantalla de </a:t>
            </a:r>
            <a:r>
              <a:rPr lang="es-ES" b="1" dirty="0" err="1">
                <a:effectLst/>
              </a:rPr>
              <a:t>Generate</a:t>
            </a:r>
            <a:r>
              <a:rPr lang="es-ES" b="1" dirty="0">
                <a:effectLst/>
              </a:rPr>
              <a:t> </a:t>
            </a:r>
            <a:r>
              <a:rPr lang="es-ES" b="1" dirty="0" err="1">
                <a:effectLst/>
              </a:rPr>
              <a:t>Members</a:t>
            </a:r>
            <a:r>
              <a:rPr lang="es-ES" dirty="0">
                <a:effectLst/>
              </a:rPr>
              <a:t> hacemos clic en los objetos: </a:t>
            </a:r>
            <a:r>
              <a:rPr lang="es-ES" sz="1800" dirty="0" err="1">
                <a:effectLst/>
                <a:latin typeface="Verdana" panose="020B0604030504040204" pitchFamily="34" charset="0"/>
                <a:ea typeface="Calibri" panose="020F0502020204030204" pitchFamily="34" charset="0"/>
                <a:cs typeface="Times New Roman" panose="02020603050405020304" pitchFamily="18" charset="0"/>
              </a:rPr>
              <a:t>btnCalcular</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Verdana" panose="020B0604030504040204" pitchFamily="34" charset="0"/>
              <a:buChar char="•"/>
            </a:pPr>
            <a:r>
              <a:rPr lang="es-ES" sz="1800" dirty="0">
                <a:effectLst/>
                <a:latin typeface="Verdana" panose="020B0604030504040204" pitchFamily="34" charset="0"/>
                <a:ea typeface="Calibri" panose="020F0502020204030204" pitchFamily="34" charset="0"/>
                <a:cs typeface="Times New Roman" panose="02020603050405020304" pitchFamily="18" charset="0"/>
              </a:rPr>
              <a:t>txtNúmero1</a:t>
            </a:r>
          </a:p>
          <a:p>
            <a:pPr marL="342900" lvl="0" indent="-342900" algn="just">
              <a:lnSpc>
                <a:spcPct val="107000"/>
              </a:lnSpc>
              <a:buFont typeface="Verdana" panose="020B0604030504040204" pitchFamily="34" charset="0"/>
              <a:buChar char="•"/>
            </a:pPr>
            <a:r>
              <a:rPr lang="es-ES" sz="1800" dirty="0">
                <a:effectLst/>
                <a:latin typeface="Verdana" panose="020B0604030504040204" pitchFamily="34" charset="0"/>
                <a:ea typeface="Calibri" panose="020F0502020204030204" pitchFamily="34" charset="0"/>
                <a:cs typeface="Times New Roman" panose="02020603050405020304" pitchFamily="18" charset="0"/>
              </a:rPr>
              <a:t>txtNúmero2</a:t>
            </a:r>
          </a:p>
          <a:p>
            <a:pPr marL="342900" lvl="0" indent="-342900" algn="just">
              <a:lnSpc>
                <a:spcPct val="107000"/>
              </a:lnSpc>
              <a:spcAft>
                <a:spcPts val="800"/>
              </a:spcAft>
              <a:buFont typeface="Verdana" panose="020B0604030504040204" pitchFamily="34" charset="0"/>
              <a:buChar char="•"/>
            </a:pPr>
            <a:r>
              <a:rPr lang="es-ES" sz="1800" dirty="0" err="1">
                <a:effectLst/>
                <a:latin typeface="Verdana" panose="020B0604030504040204" pitchFamily="34" charset="0"/>
                <a:ea typeface="Calibri" panose="020F0502020204030204" pitchFamily="34" charset="0"/>
                <a:cs typeface="Times New Roman" panose="02020603050405020304" pitchFamily="18" charset="0"/>
              </a:rPr>
              <a:t>txtTotal</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r>
              <a:rPr lang="es-ES" sz="1800" dirty="0">
                <a:effectLst/>
                <a:latin typeface="Verdana" panose="020B0604030504040204" pitchFamily="34" charset="0"/>
                <a:ea typeface="Calibri" panose="020F0502020204030204" pitchFamily="34" charset="0"/>
                <a:cs typeface="Times New Roman" panose="02020603050405020304" pitchFamily="18" charset="0"/>
              </a:rPr>
              <a:t>y pulsamos en </a:t>
            </a:r>
            <a:r>
              <a:rPr lang="es-ES" sz="1800" b="1" dirty="0" err="1">
                <a:effectLst/>
                <a:latin typeface="Verdana" panose="020B0604030504040204" pitchFamily="34" charset="0"/>
                <a:ea typeface="Calibri" panose="020F0502020204030204" pitchFamily="34" charset="0"/>
                <a:cs typeface="Times New Roman" panose="02020603050405020304" pitchFamily="18" charset="0"/>
              </a:rPr>
              <a:t>Generate</a:t>
            </a:r>
            <a:r>
              <a:rPr lang="es-ES" sz="1800" b="1" dirty="0">
                <a:effectLst/>
                <a:latin typeface="Verdana" panose="020B0604030504040204" pitchFamily="34" charset="0"/>
                <a:ea typeface="Calibri" panose="020F0502020204030204" pitchFamily="34" charset="0"/>
                <a:cs typeface="Times New Roman" panose="02020603050405020304" pitchFamily="18" charset="0"/>
              </a:rPr>
              <a:t> </a:t>
            </a:r>
            <a:r>
              <a:rPr lang="es-ES" sz="1800" b="1" dirty="0" err="1">
                <a:effectLst/>
                <a:latin typeface="Verdana" panose="020B0604030504040204" pitchFamily="34" charset="0"/>
                <a:ea typeface="Calibri" panose="020F0502020204030204" pitchFamily="34" charset="0"/>
                <a:cs typeface="Times New Roman" panose="02020603050405020304" pitchFamily="18" charset="0"/>
              </a:rPr>
              <a:t>Members</a:t>
            </a:r>
            <a:r>
              <a:rPr lang="es-ES" sz="1800" dirty="0">
                <a:effectLst/>
                <a:latin typeface="Verdana" panose="020B0604030504040204" pitchFamily="34" charset="0"/>
                <a:ea typeface="Calibri" panose="020F0502020204030204" pitchFamily="34" charset="0"/>
                <a:cs typeface="Times New Roman" panose="02020603050405020304" pitchFamily="18" charset="0"/>
              </a:rPr>
              <a:t>.</a:t>
            </a:r>
          </a:p>
          <a:p>
            <a:r>
              <a:rPr lang="es-ES" sz="1800" dirty="0">
                <a:effectLst/>
                <a:latin typeface="Verdana" panose="020B0604030504040204" pitchFamily="34" charset="0"/>
                <a:ea typeface="Calibri" panose="020F0502020204030204" pitchFamily="34" charset="0"/>
                <a:cs typeface="Times New Roman" panose="02020603050405020304" pitchFamily="18" charset="0"/>
              </a:rPr>
              <a:t>Tu código en la subrutina </a:t>
            </a:r>
            <a:r>
              <a:rPr lang="es-ES" sz="1800" b="1" dirty="0" err="1">
                <a:effectLst/>
                <a:latin typeface="Verdana" panose="020B0604030504040204" pitchFamily="34" charset="0"/>
                <a:ea typeface="Calibri" panose="020F0502020204030204" pitchFamily="34" charset="0"/>
                <a:cs typeface="Times New Roman" panose="02020603050405020304" pitchFamily="18" charset="0"/>
              </a:rPr>
              <a:t>Class_Globals</a:t>
            </a:r>
            <a:r>
              <a:rPr lang="es-ES" sz="1800" dirty="0">
                <a:effectLst/>
                <a:latin typeface="Verdana" panose="020B0604030504040204" pitchFamily="34" charset="0"/>
                <a:ea typeface="Calibri" panose="020F0502020204030204" pitchFamily="34" charset="0"/>
                <a:cs typeface="Times New Roman" panose="02020603050405020304" pitchFamily="18" charset="0"/>
              </a:rPr>
              <a:t> se actualizará automáticamente con las nuevas variables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Verdana" panose="020B0604030504040204" pitchFamily="34" charset="0"/>
                <a:ea typeface="Calibri" panose="020F0502020204030204" pitchFamily="34" charset="0"/>
                <a:cs typeface="Times New Roman" panose="02020603050405020304" pitchFamily="18" charset="0"/>
              </a:rPr>
              <a:t>La segunda opción consiste </a:t>
            </a:r>
            <a:r>
              <a:rPr lang="es-ES" sz="1800" dirty="0" err="1">
                <a:effectLst/>
                <a:latin typeface="Verdana" panose="020B0604030504040204" pitchFamily="34" charset="0"/>
                <a:ea typeface="Calibri" panose="020F0502020204030204" pitchFamily="34" charset="0"/>
                <a:cs typeface="Times New Roman" panose="02020603050405020304" pitchFamily="18" charset="0"/>
              </a:rPr>
              <a:t>enescribir</a:t>
            </a:r>
            <a:r>
              <a:rPr lang="es-ES" sz="1800" dirty="0">
                <a:effectLst/>
                <a:latin typeface="Verdana" panose="020B0604030504040204" pitchFamily="34" charset="0"/>
                <a:ea typeface="Calibri" panose="020F0502020204030204" pitchFamily="34" charset="0"/>
                <a:cs typeface="Times New Roman" panose="02020603050405020304" pitchFamily="18" charset="0"/>
              </a:rPr>
              <a:t> las variables uno mismo, prestando atención a que los nombres de los objetos de la pantalla sean los mismos que los que escribes como variables (y también su tipo: </a:t>
            </a:r>
            <a:r>
              <a:rPr lang="es-ES" sz="1800" dirty="0" err="1">
                <a:effectLst/>
                <a:latin typeface="Verdana" panose="020B0604030504040204" pitchFamily="34" charset="0"/>
                <a:ea typeface="Calibri" panose="020F0502020204030204" pitchFamily="34" charset="0"/>
                <a:cs typeface="Times New Roman" panose="02020603050405020304" pitchFamily="18" charset="0"/>
              </a:rPr>
              <a:t>Button</a:t>
            </a:r>
            <a:r>
              <a:rPr lang="es-ES" sz="1800" dirty="0">
                <a:effectLst/>
                <a:latin typeface="Verdana" panose="020B0604030504040204" pitchFamily="34" charset="0"/>
                <a:ea typeface="Calibri" panose="020F0502020204030204" pitchFamily="34" charset="0"/>
                <a:cs typeface="Times New Roman" panose="02020603050405020304" pitchFamily="18" charset="0"/>
              </a:rPr>
              <a:t>, </a:t>
            </a:r>
            <a:r>
              <a:rPr lang="es-ES" sz="1800" dirty="0" err="1">
                <a:effectLst/>
                <a:latin typeface="Verdana" panose="020B0604030504040204" pitchFamily="34" charset="0"/>
                <a:ea typeface="Calibri" panose="020F0502020204030204" pitchFamily="34" charset="0"/>
                <a:cs typeface="Times New Roman" panose="02020603050405020304" pitchFamily="18" charset="0"/>
              </a:rPr>
              <a:t>TextField</a:t>
            </a:r>
            <a:r>
              <a:rPr lang="es-ES" sz="1800" dirty="0">
                <a:effectLst/>
                <a:latin typeface="Verdana" panose="020B0604030504040204" pitchFamily="34" charset="0"/>
                <a:ea typeface="Calibri" panose="020F0502020204030204" pitchFamily="34" charset="0"/>
                <a:cs typeface="Times New Roman" panose="02020603050405020304" pitchFamily="18" charset="0"/>
              </a:rPr>
              <a:t>, </a:t>
            </a:r>
            <a:r>
              <a:rPr lang="es-ES" sz="1800" dirty="0" err="1">
                <a:effectLst/>
                <a:latin typeface="Verdana" panose="020B0604030504040204" pitchFamily="34" charset="0"/>
                <a:ea typeface="Calibri" panose="020F0502020204030204" pitchFamily="34" charset="0"/>
                <a:cs typeface="Times New Roman" panose="02020603050405020304" pitchFamily="18" charset="0"/>
              </a:rPr>
              <a:t>etc</a:t>
            </a:r>
            <a:r>
              <a:rPr lang="es-ES" sz="1800" dirty="0">
                <a:effectLst/>
                <a:latin typeface="Verdana" panose="020B0604030504040204" pitchFamily="34" charset="0"/>
                <a:ea typeface="Calibri" panose="020F0502020204030204" pitchFamily="34" charset="0"/>
                <a:cs typeface="Times New Roman" panose="02020603050405020304" pitchFamily="18" charset="0"/>
              </a:rPr>
              <a:t>).</a:t>
            </a: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6</a:t>
            </a:fld>
            <a:endParaRPr lang="el-GR"/>
          </a:p>
        </p:txBody>
      </p:sp>
    </p:spTree>
    <p:extLst>
      <p:ext uri="{BB962C8B-B14F-4D97-AF65-F5344CB8AC3E}">
        <p14:creationId xmlns:p14="http://schemas.microsoft.com/office/powerpoint/2010/main" val="1275214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 sz="1800" dirty="0">
                <a:effectLst/>
                <a:latin typeface="Verdana" panose="020B0604030504040204" pitchFamily="34" charset="0"/>
                <a:ea typeface="Calibri" panose="020F0502020204030204" pitchFamily="34" charset="0"/>
                <a:cs typeface="Times New Roman" panose="02020603050405020304" pitchFamily="18" charset="0"/>
              </a:rPr>
              <a:t>Tras declarar las variables para los objetos, el último paso es activas las funciones del formulario. </a:t>
            </a:r>
          </a:p>
          <a:p>
            <a:pPr algn="just">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1800" dirty="0">
                <a:effectLst/>
                <a:latin typeface="Verdana" panose="020B0604030504040204" pitchFamily="34" charset="0"/>
                <a:ea typeface="Calibri" panose="020F0502020204030204" pitchFamily="34" charset="0"/>
                <a:cs typeface="Times New Roman" panose="02020603050405020304" pitchFamily="18" charset="0"/>
              </a:rPr>
              <a:t>Esto dependerá de lo que haga tu aplicación. En el ejemplo que estamos viendo hay un botón llamado </a:t>
            </a:r>
            <a:r>
              <a:rPr lang="es-ES" sz="1800" b="1" dirty="0">
                <a:effectLst/>
                <a:latin typeface="Verdana" panose="020B0604030504040204" pitchFamily="34" charset="0"/>
                <a:ea typeface="Calibri" panose="020F0502020204030204" pitchFamily="34" charset="0"/>
                <a:cs typeface="Times New Roman" panose="02020603050405020304" pitchFamily="18" charset="0"/>
              </a:rPr>
              <a:t>Calcular</a:t>
            </a:r>
            <a:r>
              <a:rPr lang="es-ES" sz="1800" dirty="0">
                <a:effectLst/>
                <a:latin typeface="Verdana" panose="020B0604030504040204" pitchFamily="34" charset="0"/>
                <a:ea typeface="Calibri" panose="020F0502020204030204" pitchFamily="34" charset="0"/>
                <a:cs typeface="Times New Roman" panose="02020603050405020304" pitchFamily="18" charset="0"/>
              </a:rPr>
              <a:t> que lo que hará es sumar los dos números de la pantalla y mostrará el resultado en pantalla.</a:t>
            </a:r>
          </a:p>
          <a:p>
            <a:pPr algn="just">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r>
              <a:rPr lang="es-ES" sz="1800" dirty="0">
                <a:effectLst/>
                <a:latin typeface="Verdana" panose="020B0604030504040204" pitchFamily="34" charset="0"/>
                <a:ea typeface="Calibri" panose="020F0502020204030204" pitchFamily="34" charset="0"/>
                <a:cs typeface="Times New Roman" panose="02020603050405020304" pitchFamily="18" charset="0"/>
              </a:rPr>
              <a:t>La operación de suma es disparada por un proceso llamado </a:t>
            </a:r>
            <a:r>
              <a:rPr lang="es-ES" sz="1800" b="1" dirty="0">
                <a:effectLst/>
                <a:latin typeface="Verdana" panose="020B0604030504040204" pitchFamily="34" charset="0"/>
                <a:ea typeface="Calibri" panose="020F0502020204030204" pitchFamily="34" charset="0"/>
                <a:cs typeface="Times New Roman" panose="02020603050405020304" pitchFamily="18" charset="0"/>
              </a:rPr>
              <a:t>Evento</a:t>
            </a:r>
            <a:r>
              <a:rPr lang="es-ES" sz="1800" dirty="0">
                <a:effectLst/>
                <a:latin typeface="Verdana" panose="020B0604030504040204" pitchFamily="34" charset="0"/>
                <a:ea typeface="Calibri" panose="020F0502020204030204" pitchFamily="34" charset="0"/>
                <a:cs typeface="Times New Roman" panose="02020603050405020304" pitchFamily="18" charset="0"/>
              </a:rPr>
              <a:t>. El programador debe detectar el evento de pulsar en el botón </a:t>
            </a:r>
            <a:r>
              <a:rPr lang="es-ES" sz="1800" b="1" dirty="0">
                <a:effectLst/>
                <a:latin typeface="Verdana" panose="020B0604030504040204" pitchFamily="34" charset="0"/>
                <a:ea typeface="Calibri" panose="020F0502020204030204" pitchFamily="34" charset="0"/>
                <a:cs typeface="Times New Roman" panose="02020603050405020304" pitchFamily="18" charset="0"/>
              </a:rPr>
              <a:t>Calcular</a:t>
            </a:r>
            <a:r>
              <a:rPr lang="es-ES" sz="1800" dirty="0">
                <a:effectLst/>
                <a:latin typeface="Verdana" panose="020B0604030504040204" pitchFamily="34" charset="0"/>
                <a:ea typeface="Calibri" panose="020F0502020204030204" pitchFamily="34" charset="0"/>
                <a:cs typeface="Times New Roman" panose="02020603050405020304" pitchFamily="18" charset="0"/>
              </a:rPr>
              <a:t> para realizar las operaciones necesarias para mostrar el resultado.</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7</a:t>
            </a:fld>
            <a:endParaRPr lang="el-GR"/>
          </a:p>
        </p:txBody>
      </p:sp>
    </p:spTree>
    <p:extLst>
      <p:ext uri="{BB962C8B-B14F-4D97-AF65-F5344CB8AC3E}">
        <p14:creationId xmlns:p14="http://schemas.microsoft.com/office/powerpoint/2010/main" val="3904902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 sz="1800" dirty="0">
                <a:effectLst/>
                <a:latin typeface="Verdana" panose="020B0604030504040204" pitchFamily="34" charset="0"/>
                <a:ea typeface="Calibri" panose="020F0502020204030204" pitchFamily="34" charset="0"/>
                <a:cs typeface="Times New Roman" panose="02020603050405020304" pitchFamily="18" charset="0"/>
              </a:rPr>
              <a:t>Dentro de la subrutina de un Evento se escriben todas las acciones que deben lanzarse cuando se produce ese evento.</a:t>
            </a:r>
          </a:p>
          <a:p>
            <a:pPr algn="just">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r>
              <a:rPr lang="es-ES" sz="1800" dirty="0">
                <a:effectLst/>
                <a:latin typeface="Verdana" panose="020B0604030504040204" pitchFamily="34" charset="0"/>
                <a:ea typeface="Calibri" panose="020F0502020204030204" pitchFamily="34" charset="0"/>
                <a:cs typeface="Times New Roman" panose="02020603050405020304" pitchFamily="18" charset="0"/>
              </a:rPr>
              <a:t>Cada objeto que insertar en tu código tiene varias propiedades. Por ejemplo, puede tener un color, un tamaño, una posición en pantalla, un contenido, etc. Estas propiedades pueden leerse o modificarse dentro de tu código. Por ejemplo, la propiedad </a:t>
            </a:r>
            <a:r>
              <a:rPr lang="es-ES" sz="1800" b="1" dirty="0">
                <a:effectLst/>
                <a:latin typeface="Verdana" panose="020B0604030504040204" pitchFamily="34" charset="0"/>
                <a:ea typeface="Calibri" panose="020F0502020204030204" pitchFamily="34" charset="0"/>
                <a:cs typeface="Times New Roman" panose="02020603050405020304" pitchFamily="18" charset="0"/>
              </a:rPr>
              <a:t>txtNúmero1.Text</a:t>
            </a:r>
            <a:r>
              <a:rPr lang="es-ES" sz="1800" dirty="0">
                <a:effectLst/>
                <a:latin typeface="Verdana" panose="020B0604030504040204" pitchFamily="34" charset="0"/>
                <a:ea typeface="Calibri" panose="020F0502020204030204" pitchFamily="34" charset="0"/>
                <a:cs typeface="Times New Roman" panose="02020603050405020304" pitchFamily="18" charset="0"/>
              </a:rPr>
              <a:t> nos dice qué contiene el campo de texto </a:t>
            </a:r>
            <a:r>
              <a:rPr lang="es-ES" sz="1800" b="1" dirty="0">
                <a:effectLst/>
                <a:latin typeface="Verdana" panose="020B0604030504040204" pitchFamily="34" charset="0"/>
                <a:ea typeface="Calibri" panose="020F0502020204030204" pitchFamily="34" charset="0"/>
                <a:cs typeface="Times New Roman" panose="02020603050405020304" pitchFamily="18" charset="0"/>
              </a:rPr>
              <a:t>txtNúmero1</a:t>
            </a:r>
            <a:r>
              <a:rPr lang="es-ES" sz="1800" dirty="0">
                <a:effectLst/>
                <a:latin typeface="Verdana" panose="020B0604030504040204" pitchFamily="34" charset="0"/>
                <a:ea typeface="Calibri" panose="020F0502020204030204" pitchFamily="34" charset="0"/>
                <a:cs typeface="Times New Roman" panose="02020603050405020304" pitchFamily="18" charset="0"/>
              </a:rPr>
              <a:t>; pero también nos permite modificar su contenido dependiendo de cómo la usemos.</a:t>
            </a:r>
          </a:p>
          <a:p>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r>
              <a:rPr lang="es-ES" sz="1800" dirty="0">
                <a:effectLst/>
                <a:latin typeface="Verdana" panose="020B0604030504040204" pitchFamily="34" charset="0"/>
                <a:ea typeface="Calibri" panose="020F0502020204030204" pitchFamily="34" charset="0"/>
                <a:cs typeface="Times New Roman" panose="02020603050405020304" pitchFamily="18" charset="0"/>
              </a:rPr>
              <a:t>Las propiedades de un objeto podemos averiguarlas simplemente escribiendo el nombre del objeto y poniendo un punto (.) a continuación del nombre. Entonces, nos aparecerá una lista de todas las propiedades</a:t>
            </a: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8</a:t>
            </a:fld>
            <a:endParaRPr lang="el-GR"/>
          </a:p>
        </p:txBody>
      </p:sp>
    </p:spTree>
    <p:extLst>
      <p:ext uri="{BB962C8B-B14F-4D97-AF65-F5344CB8AC3E}">
        <p14:creationId xmlns:p14="http://schemas.microsoft.com/office/powerpoint/2010/main" val="2928975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10</a:t>
            </a:fld>
            <a:endParaRPr lang="el-GR"/>
          </a:p>
        </p:txBody>
      </p:sp>
    </p:spTree>
    <p:extLst>
      <p:ext uri="{BB962C8B-B14F-4D97-AF65-F5344CB8AC3E}">
        <p14:creationId xmlns:p14="http://schemas.microsoft.com/office/powerpoint/2010/main" val="10981306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hyperlink" Target="mailto:pliroforikos@gmail.com" TargetMode="External"/><Relationship Id="rId5" Type="http://schemas.openxmlformats.org/officeDocument/2006/relationships/image" Target="../media/image7.sv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19" name="Ορθογώνιο 18">
            <a:extLst>
              <a:ext uri="{FF2B5EF4-FFF2-40B4-BE49-F238E27FC236}">
                <a16:creationId xmlns:a16="http://schemas.microsoft.com/office/drawing/2014/main" id="{B11AC459-012E-4990-9400-5BB9961D79D2}"/>
              </a:ext>
            </a:extLst>
          </p:cNvPr>
          <p:cNvSpPr/>
          <p:nvPr userDrawn="1"/>
        </p:nvSpPr>
        <p:spPr>
          <a:xfrm>
            <a:off x="8605520" y="3921760"/>
            <a:ext cx="3586480" cy="2936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Ορθογώνιο 17">
            <a:extLst>
              <a:ext uri="{FF2B5EF4-FFF2-40B4-BE49-F238E27FC236}">
                <a16:creationId xmlns:a16="http://schemas.microsoft.com/office/drawing/2014/main" id="{FB0CC4EE-5749-49C9-8FB6-0912A9119332}"/>
              </a:ext>
            </a:extLst>
          </p:cNvPr>
          <p:cNvSpPr/>
          <p:nvPr userDrawn="1"/>
        </p:nvSpPr>
        <p:spPr>
          <a:xfrm>
            <a:off x="0" y="-40640"/>
            <a:ext cx="35052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6" name="Γραφικό 15">
            <a:extLst>
              <a:ext uri="{FF2B5EF4-FFF2-40B4-BE49-F238E27FC236}">
                <a16:creationId xmlns:a16="http://schemas.microsoft.com/office/drawing/2014/main" id="{24CDF702-0F84-4A9C-9BE1-A61A1B1022A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60" y="-60960"/>
            <a:ext cx="10754501" cy="5354320"/>
          </a:xfrm>
          <a:prstGeom prst="rect">
            <a:avLst/>
          </a:prstGeom>
        </p:spPr>
      </p:pic>
      <p:sp>
        <p:nvSpPr>
          <p:cNvPr id="2" name="Τίτλος 1">
            <a:extLst>
              <a:ext uri="{FF2B5EF4-FFF2-40B4-BE49-F238E27FC236}">
                <a16:creationId xmlns:a16="http://schemas.microsoft.com/office/drawing/2014/main" id="{DEF2127B-A22A-4E8A-862B-8B15908EFB07}"/>
              </a:ext>
            </a:extLst>
          </p:cNvPr>
          <p:cNvSpPr>
            <a:spLocks noGrp="1"/>
          </p:cNvSpPr>
          <p:nvPr>
            <p:ph type="ctrTitle"/>
          </p:nvPr>
        </p:nvSpPr>
        <p:spPr>
          <a:xfrm>
            <a:off x="1174642" y="500062"/>
            <a:ext cx="10458450" cy="1655762"/>
          </a:xfrm>
        </p:spPr>
        <p:txBody>
          <a:bodyPr anchor="b">
            <a:noAutofit/>
          </a:bodyPr>
          <a:lstStyle>
            <a:lvl1pPr algn="r">
              <a:defRPr sz="4000" b="1">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7C966D58-965E-4FE9-8032-E5A8757DFC1A}"/>
              </a:ext>
            </a:extLst>
          </p:cNvPr>
          <p:cNvSpPr>
            <a:spLocks noGrp="1"/>
          </p:cNvSpPr>
          <p:nvPr>
            <p:ph type="subTitle" idx="1"/>
          </p:nvPr>
        </p:nvSpPr>
        <p:spPr>
          <a:xfrm>
            <a:off x="2489092" y="2547317"/>
            <a:ext cx="9144000" cy="1087791"/>
          </a:xfrm>
        </p:spPr>
        <p:txBody>
          <a:bodyPr/>
          <a:lstStyle>
            <a:lvl1pPr marL="0" indent="0" algn="r">
              <a:buNone/>
              <a:defRPr sz="24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dirty="0"/>
              <a:t>Κάντε κλικ για να επεξεργαστείτε τον υπότιτλο του υποδείγματος</a:t>
            </a:r>
          </a:p>
        </p:txBody>
      </p:sp>
      <p:sp>
        <p:nvSpPr>
          <p:cNvPr id="14" name="Υπότιτλος 2">
            <a:extLst>
              <a:ext uri="{FF2B5EF4-FFF2-40B4-BE49-F238E27FC236}">
                <a16:creationId xmlns:a16="http://schemas.microsoft.com/office/drawing/2014/main" id="{0F4CAA1F-6039-4F98-8608-83DA5DC79E6F}"/>
              </a:ext>
            </a:extLst>
          </p:cNvPr>
          <p:cNvSpPr txBox="1">
            <a:spLocks/>
          </p:cNvSpPr>
          <p:nvPr userDrawn="1"/>
        </p:nvSpPr>
        <p:spPr>
          <a:xfrm>
            <a:off x="134512" y="5120937"/>
            <a:ext cx="1703166" cy="10877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Verdana" panose="020B0604030504040204" pitchFamily="34" charset="0"/>
                <a:ea typeface="Verdana" panose="020B0604030504040204" pitchFamily="34"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err="1"/>
              <a:t>Profesor</a:t>
            </a:r>
            <a:r>
              <a:rPr lang="en-US" dirty="0"/>
              <a:t>: </a:t>
            </a:r>
          </a:p>
          <a:p>
            <a:pPr algn="r"/>
            <a:r>
              <a:rPr lang="en-US" dirty="0" err="1"/>
              <a:t>Fecha</a:t>
            </a:r>
            <a:r>
              <a:rPr lang="en-US" dirty="0"/>
              <a:t>: </a:t>
            </a:r>
            <a:endParaRPr lang="el-GR" dirty="0"/>
          </a:p>
        </p:txBody>
      </p:sp>
      <p:pic>
        <p:nvPicPr>
          <p:cNvPr id="17" name="Γραφικό 16">
            <a:extLst>
              <a:ext uri="{FF2B5EF4-FFF2-40B4-BE49-F238E27FC236}">
                <a16:creationId xmlns:a16="http://schemas.microsoft.com/office/drawing/2014/main" id="{00EA142E-D1B7-499E-ADAD-2D2B1843858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72525" y="4114800"/>
            <a:ext cx="3419475" cy="2743200"/>
          </a:xfrm>
          <a:prstGeom prst="rect">
            <a:avLst/>
          </a:prstGeom>
        </p:spPr>
      </p:pic>
      <p:pic>
        <p:nvPicPr>
          <p:cNvPr id="5" name="Εικόνα 4">
            <a:hlinkClick r:id="rId6"/>
            <a:extLst>
              <a:ext uri="{FF2B5EF4-FFF2-40B4-BE49-F238E27FC236}">
                <a16:creationId xmlns:a16="http://schemas.microsoft.com/office/drawing/2014/main" id="{77449728-B727-4892-8E6C-A7DE7612FCA3}"/>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1633092" y="6357938"/>
            <a:ext cx="558908" cy="490748"/>
          </a:xfrm>
          <a:prstGeom prst="rect">
            <a:avLst/>
          </a:prstGeom>
        </p:spPr>
      </p:pic>
    </p:spTree>
    <p:extLst>
      <p:ext uri="{BB962C8B-B14F-4D97-AF65-F5344CB8AC3E}">
        <p14:creationId xmlns:p14="http://schemas.microsoft.com/office/powerpoint/2010/main" val="125583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A849F63-26F0-4B68-A050-F7CA60D75328}"/>
              </a:ext>
            </a:extLst>
          </p:cNvPr>
          <p:cNvSpPr>
            <a:spLocks noGrp="1"/>
          </p:cNvSpPr>
          <p:nvPr>
            <p:ph type="title"/>
          </p:nvPr>
        </p:nvSpPr>
        <p:spPr>
          <a:xfrm>
            <a:off x="838200" y="136525"/>
            <a:ext cx="10515600" cy="771217"/>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74074419-188B-41BF-A0CD-995BD6FCBDDD}"/>
              </a:ext>
            </a:extLst>
          </p:cNvPr>
          <p:cNvSpPr>
            <a:spLocks noGrp="1"/>
          </p:cNvSpPr>
          <p:nvPr>
            <p:ph idx="1"/>
          </p:nvPr>
        </p:nvSpPr>
        <p:spPr>
          <a:xfrm>
            <a:off x="838200" y="1118586"/>
            <a:ext cx="10515600" cy="5058377"/>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D289619C-D57B-4018-936F-1D76EFE62C8E}"/>
              </a:ext>
            </a:extLst>
          </p:cNvPr>
          <p:cNvSpPr>
            <a:spLocks noGrp="1"/>
          </p:cNvSpPr>
          <p:nvPr>
            <p:ph type="dt" sz="half" idx="10"/>
          </p:nvPr>
        </p:nvSpPr>
        <p:spPr/>
        <p:txBody>
          <a:bodyPr/>
          <a:lstStyle/>
          <a:p>
            <a:fld id="{86F0BDD2-2FE9-4947-8A0F-347E40919148}" type="datetimeFigureOut">
              <a:rPr lang="el-GR" smtClean="0"/>
              <a:t>9/3/2021</a:t>
            </a:fld>
            <a:endParaRPr lang="el-GR"/>
          </a:p>
        </p:txBody>
      </p:sp>
      <p:sp>
        <p:nvSpPr>
          <p:cNvPr id="5" name="Θέση υποσέλιδου 4">
            <a:extLst>
              <a:ext uri="{FF2B5EF4-FFF2-40B4-BE49-F238E27FC236}">
                <a16:creationId xmlns:a16="http://schemas.microsoft.com/office/drawing/2014/main" id="{057C1504-AA3A-4740-AF16-C111F4936AEC}"/>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6" name="Θέση αριθμού διαφάνειας 5">
            <a:extLst>
              <a:ext uri="{FF2B5EF4-FFF2-40B4-BE49-F238E27FC236}">
                <a16:creationId xmlns:a16="http://schemas.microsoft.com/office/drawing/2014/main" id="{6E6BE8BA-A694-45DC-8CC7-390721770A29}"/>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180476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4CBC82C-1290-4F20-8F15-261EBCC85A2D}"/>
              </a:ext>
            </a:extLst>
          </p:cNvPr>
          <p:cNvSpPr>
            <a:spLocks noGrp="1"/>
          </p:cNvSpPr>
          <p:nvPr>
            <p:ph type="title"/>
          </p:nvPr>
        </p:nvSpPr>
        <p:spPr>
          <a:xfrm>
            <a:off x="831850" y="2790825"/>
            <a:ext cx="10515600" cy="1771650"/>
          </a:xfrm>
        </p:spPr>
        <p:txBody>
          <a:bodyPr anchor="b">
            <a:normAutofit/>
          </a:bodyPr>
          <a:lstStyle>
            <a:lvl1pPr>
              <a:defRPr sz="44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60EC0B3-83C2-4486-BD43-6AFAB4AF16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Verdana" panose="020B0604030504040204" pitchFamily="34" charset="0"/>
                <a:ea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131CAF37-DE98-42B5-86D4-E91445E4486A}"/>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9/3/2021</a:t>
            </a:fld>
            <a:endParaRPr lang="el-GR"/>
          </a:p>
        </p:txBody>
      </p:sp>
      <p:sp>
        <p:nvSpPr>
          <p:cNvPr id="5" name="Θέση υποσέλιδου 4">
            <a:extLst>
              <a:ext uri="{FF2B5EF4-FFF2-40B4-BE49-F238E27FC236}">
                <a16:creationId xmlns:a16="http://schemas.microsoft.com/office/drawing/2014/main" id="{372F5ABE-F7B2-4CF0-B7D0-1E53DDE7914F}"/>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p>
        </p:txBody>
      </p:sp>
      <p:sp>
        <p:nvSpPr>
          <p:cNvPr id="6" name="Θέση αριθμού διαφάνειας 5">
            <a:extLst>
              <a:ext uri="{FF2B5EF4-FFF2-40B4-BE49-F238E27FC236}">
                <a16:creationId xmlns:a16="http://schemas.microsoft.com/office/drawing/2014/main" id="{18615C33-2082-4F6F-8D8E-6F75246BCE8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p>
        </p:txBody>
      </p:sp>
    </p:spTree>
    <p:extLst>
      <p:ext uri="{BB962C8B-B14F-4D97-AF65-F5344CB8AC3E}">
        <p14:creationId xmlns:p14="http://schemas.microsoft.com/office/powerpoint/2010/main" val="162510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387F1AB-05A5-4D28-BF43-160DB9E32E22}"/>
              </a:ext>
            </a:extLst>
          </p:cNvPr>
          <p:cNvSpPr>
            <a:spLocks noGrp="1"/>
          </p:cNvSpPr>
          <p:nvPr>
            <p:ph type="title"/>
          </p:nvPr>
        </p:nvSpPr>
        <p:spPr>
          <a:xfrm>
            <a:off x="838200" y="136526"/>
            <a:ext cx="10515600" cy="742364"/>
          </a:xfrm>
        </p:spPr>
        <p:txBody>
          <a:bodyPr>
            <a:normAutofit/>
          </a:bodyPr>
          <a:lstStyle>
            <a:lvl1pPr>
              <a:defRPr sz="3600"/>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6474E12A-9A3C-49DB-8349-85BF4F45F131}"/>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A5596B03-2F4D-4E0B-95DB-A7EB290301DC}"/>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2E44FCD8-AE5B-4ADA-B6EC-05A99498F63D}"/>
              </a:ext>
            </a:extLst>
          </p:cNvPr>
          <p:cNvSpPr>
            <a:spLocks noGrp="1"/>
          </p:cNvSpPr>
          <p:nvPr>
            <p:ph type="dt" sz="half" idx="10"/>
          </p:nvPr>
        </p:nvSpPr>
        <p:spPr/>
        <p:txBody>
          <a:bodyPr/>
          <a:lstStyle/>
          <a:p>
            <a:fld id="{86F0BDD2-2FE9-4947-8A0F-347E40919148}" type="datetimeFigureOut">
              <a:rPr lang="el-GR" smtClean="0"/>
              <a:t>9/3/2021</a:t>
            </a:fld>
            <a:endParaRPr lang="el-GR"/>
          </a:p>
        </p:txBody>
      </p:sp>
      <p:sp>
        <p:nvSpPr>
          <p:cNvPr id="6" name="Θέση υποσέλιδου 5">
            <a:extLst>
              <a:ext uri="{FF2B5EF4-FFF2-40B4-BE49-F238E27FC236}">
                <a16:creationId xmlns:a16="http://schemas.microsoft.com/office/drawing/2014/main" id="{FC06318F-DBC2-4132-84A9-F67733327082}"/>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7" name="Θέση αριθμού διαφάνειας 6">
            <a:extLst>
              <a:ext uri="{FF2B5EF4-FFF2-40B4-BE49-F238E27FC236}">
                <a16:creationId xmlns:a16="http://schemas.microsoft.com/office/drawing/2014/main" id="{17CD9986-D78E-4A15-A75F-5E79C1007D9B}"/>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3832348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B2A900B-9B5A-492B-84B5-AEBF153EFAEB}"/>
              </a:ext>
            </a:extLst>
          </p:cNvPr>
          <p:cNvSpPr>
            <a:spLocks noGrp="1"/>
          </p:cNvSpPr>
          <p:nvPr>
            <p:ph type="title"/>
          </p:nvPr>
        </p:nvSpPr>
        <p:spPr>
          <a:xfrm>
            <a:off x="838200" y="181177"/>
            <a:ext cx="10515600" cy="82391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21A1656-409D-4494-A3B8-21E8A834DCC6}"/>
              </a:ext>
            </a:extLst>
          </p:cNvPr>
          <p:cNvSpPr>
            <a:spLocks noGrp="1"/>
          </p:cNvSpPr>
          <p:nvPr>
            <p:ph type="body" idx="1"/>
          </p:nvPr>
        </p:nvSpPr>
        <p:spPr>
          <a:xfrm>
            <a:off x="839788" y="1681163"/>
            <a:ext cx="5157787"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dirty="0"/>
              <a:t>Στυλ κειμένου υποδείγματος</a:t>
            </a:r>
          </a:p>
        </p:txBody>
      </p:sp>
      <p:sp>
        <p:nvSpPr>
          <p:cNvPr id="4" name="Θέση περιεχομένου 3">
            <a:extLst>
              <a:ext uri="{FF2B5EF4-FFF2-40B4-BE49-F238E27FC236}">
                <a16:creationId xmlns:a16="http://schemas.microsoft.com/office/drawing/2014/main" id="{9D3F537B-FD46-454C-BFC7-3AD24C83D445}"/>
              </a:ext>
            </a:extLst>
          </p:cNvPr>
          <p:cNvSpPr>
            <a:spLocks noGrp="1"/>
          </p:cNvSpPr>
          <p:nvPr>
            <p:ph sz="half" idx="2"/>
          </p:nvPr>
        </p:nvSpPr>
        <p:spPr>
          <a:xfrm>
            <a:off x="839788" y="2505075"/>
            <a:ext cx="5157787"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5" name="Θέση κειμένου 4">
            <a:extLst>
              <a:ext uri="{FF2B5EF4-FFF2-40B4-BE49-F238E27FC236}">
                <a16:creationId xmlns:a16="http://schemas.microsoft.com/office/drawing/2014/main" id="{5E4E925C-FB94-4105-AE25-A79377647835}"/>
              </a:ext>
            </a:extLst>
          </p:cNvPr>
          <p:cNvSpPr>
            <a:spLocks noGrp="1"/>
          </p:cNvSpPr>
          <p:nvPr>
            <p:ph type="body" sz="quarter" idx="3"/>
          </p:nvPr>
        </p:nvSpPr>
        <p:spPr>
          <a:xfrm>
            <a:off x="6172200" y="1681163"/>
            <a:ext cx="5183188"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CE3305DB-55E9-489B-A983-306D17BD16AF}"/>
              </a:ext>
            </a:extLst>
          </p:cNvPr>
          <p:cNvSpPr>
            <a:spLocks noGrp="1"/>
          </p:cNvSpPr>
          <p:nvPr>
            <p:ph sz="quarter" idx="4"/>
          </p:nvPr>
        </p:nvSpPr>
        <p:spPr>
          <a:xfrm>
            <a:off x="6172200" y="2505075"/>
            <a:ext cx="5183188"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B31CCE80-6228-4DD5-B270-5EC35F50FDFB}"/>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9/3/2021</a:t>
            </a:fld>
            <a:endParaRPr lang="el-GR">
              <a:latin typeface="Verdana" panose="020B0604030504040204" pitchFamily="34" charset="0"/>
              <a:ea typeface="Verdana" panose="020B0604030504040204" pitchFamily="34" charset="0"/>
            </a:endParaRPr>
          </a:p>
        </p:txBody>
      </p:sp>
      <p:sp>
        <p:nvSpPr>
          <p:cNvPr id="8" name="Θέση υποσέλιδου 7">
            <a:extLst>
              <a:ext uri="{FF2B5EF4-FFF2-40B4-BE49-F238E27FC236}">
                <a16:creationId xmlns:a16="http://schemas.microsoft.com/office/drawing/2014/main" id="{8C690442-D101-4B82-8865-6D800E687CB5}"/>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9" name="Θέση αριθμού διαφάνειας 8">
            <a:extLst>
              <a:ext uri="{FF2B5EF4-FFF2-40B4-BE49-F238E27FC236}">
                <a16:creationId xmlns:a16="http://schemas.microsoft.com/office/drawing/2014/main" id="{343AE890-A72D-413C-ADF0-D412DC3F82D3}"/>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1938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81D275F-D8C3-47F9-BA4D-A231B57485F8}"/>
              </a:ext>
            </a:extLst>
          </p:cNvPr>
          <p:cNvSpPr>
            <a:spLocks noGrp="1"/>
          </p:cNvSpPr>
          <p:nvPr>
            <p:ph type="title"/>
          </p:nvPr>
        </p:nvSpPr>
        <p:spPr>
          <a:xfrm>
            <a:off x="352063" y="136525"/>
            <a:ext cx="10515600" cy="86665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9218DE2D-BD1C-46E4-A6B6-2CEB799C2A19}"/>
              </a:ext>
            </a:extLst>
          </p:cNvPr>
          <p:cNvSpPr>
            <a:spLocks noGrp="1"/>
          </p:cNvSpPr>
          <p:nvPr>
            <p:ph type="dt" sz="half" idx="10"/>
          </p:nvPr>
        </p:nvSpPr>
        <p:spPr/>
        <p:txBody>
          <a:bodyPr/>
          <a:lstStyle>
            <a:lvl1pPr>
              <a:defRPr sz="1100">
                <a:latin typeface="Verdana" panose="020B0604030504040204" pitchFamily="34" charset="0"/>
                <a:ea typeface="Verdana" panose="020B0604030504040204" pitchFamily="34" charset="0"/>
              </a:defRPr>
            </a:lvl1pPr>
          </a:lstStyle>
          <a:p>
            <a:fld id="{86F0BDD2-2FE9-4947-8A0F-347E40919148}" type="datetimeFigureOut">
              <a:rPr lang="el-GR" smtClean="0"/>
              <a:pPr/>
              <a:t>9/3/2021</a:t>
            </a:fld>
            <a:endParaRPr lang="el-GR" sz="1100"/>
          </a:p>
        </p:txBody>
      </p:sp>
      <p:sp>
        <p:nvSpPr>
          <p:cNvPr id="4" name="Θέση υποσέλιδου 3">
            <a:extLst>
              <a:ext uri="{FF2B5EF4-FFF2-40B4-BE49-F238E27FC236}">
                <a16:creationId xmlns:a16="http://schemas.microsoft.com/office/drawing/2014/main" id="{6E65DA5B-BFFD-4FFE-BEDD-EBC4CA0D8D87}"/>
              </a:ext>
            </a:extLst>
          </p:cNvPr>
          <p:cNvSpPr>
            <a:spLocks noGrp="1"/>
          </p:cNvSpPr>
          <p:nvPr>
            <p:ph type="ftr" sz="quarter" idx="11"/>
          </p:nvPr>
        </p:nvSpPr>
        <p:spPr>
          <a:xfrm>
            <a:off x="4038600" y="6356350"/>
            <a:ext cx="4114800" cy="365125"/>
          </a:xfrm>
          <a:prstGeom prst="rect">
            <a:avLst/>
          </a:prstGeom>
        </p:spPr>
        <p:txBody>
          <a:bodyPr/>
          <a:lstStyle>
            <a:lvl1pPr>
              <a:defRPr sz="1100">
                <a:latin typeface="Verdana" panose="020B0604030504040204" pitchFamily="34" charset="0"/>
                <a:ea typeface="Verdana" panose="020B0604030504040204" pitchFamily="34" charset="0"/>
              </a:defRPr>
            </a:lvl1pPr>
          </a:lstStyle>
          <a:p>
            <a:endParaRPr lang="el-GR" sz="1100"/>
          </a:p>
        </p:txBody>
      </p:sp>
      <p:sp>
        <p:nvSpPr>
          <p:cNvPr id="5" name="Θέση αριθμού διαφάνειας 4">
            <a:extLst>
              <a:ext uri="{FF2B5EF4-FFF2-40B4-BE49-F238E27FC236}">
                <a16:creationId xmlns:a16="http://schemas.microsoft.com/office/drawing/2014/main" id="{36A1EDA5-879C-4363-B06B-7271542089F9}"/>
              </a:ext>
            </a:extLst>
          </p:cNvPr>
          <p:cNvSpPr>
            <a:spLocks noGrp="1"/>
          </p:cNvSpPr>
          <p:nvPr>
            <p:ph type="sldNum" sz="quarter" idx="12"/>
          </p:nvPr>
        </p:nvSpPr>
        <p:spPr/>
        <p:txBody>
          <a:bodyPr/>
          <a:lstStyle>
            <a:lvl1pPr>
              <a:defRPr sz="1100">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sz="1100"/>
          </a:p>
        </p:txBody>
      </p:sp>
    </p:spTree>
    <p:extLst>
      <p:ext uri="{BB962C8B-B14F-4D97-AF65-F5344CB8AC3E}">
        <p14:creationId xmlns:p14="http://schemas.microsoft.com/office/powerpoint/2010/main" val="363492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2BC546EF-E5FC-4E48-A9ED-6A6EAD5B8CC6}"/>
              </a:ext>
            </a:extLst>
          </p:cNvPr>
          <p:cNvSpPr>
            <a:spLocks noGrp="1"/>
          </p:cNvSpPr>
          <p:nvPr>
            <p:ph type="dt" sz="half" idx="10"/>
          </p:nvPr>
        </p:nvSpPr>
        <p:spPr/>
        <p:txBody>
          <a:bodyPr/>
          <a:lstStyle/>
          <a:p>
            <a:fld id="{86F0BDD2-2FE9-4947-8A0F-347E40919148}" type="datetimeFigureOut">
              <a:rPr lang="el-GR" smtClean="0"/>
              <a:t>9/3/2021</a:t>
            </a:fld>
            <a:endParaRPr lang="el-GR"/>
          </a:p>
        </p:txBody>
      </p:sp>
      <p:sp>
        <p:nvSpPr>
          <p:cNvPr id="3" name="Θέση υποσέλιδου 2">
            <a:extLst>
              <a:ext uri="{FF2B5EF4-FFF2-40B4-BE49-F238E27FC236}">
                <a16:creationId xmlns:a16="http://schemas.microsoft.com/office/drawing/2014/main" id="{D880A407-EBDA-4698-9B55-ACD61B5ADEBB}"/>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4" name="Θέση αριθμού διαφάνειας 3">
            <a:extLst>
              <a:ext uri="{FF2B5EF4-FFF2-40B4-BE49-F238E27FC236}">
                <a16:creationId xmlns:a16="http://schemas.microsoft.com/office/drawing/2014/main" id="{BE8E8199-9566-40AC-BBAC-54B938380D6A}"/>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37078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70E1B49-B613-4C5B-922A-22EC2861CBD9}"/>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C05E8EA9-3430-4FC2-8A82-64D9E7D87DA4}"/>
              </a:ext>
            </a:extLst>
          </p:cNvPr>
          <p:cNvSpPr>
            <a:spLocks noGrp="1"/>
          </p:cNvSpPr>
          <p:nvPr>
            <p:ph idx="1"/>
          </p:nvPr>
        </p:nvSpPr>
        <p:spPr>
          <a:xfrm>
            <a:off x="5183188" y="987425"/>
            <a:ext cx="6172200" cy="4873625"/>
          </a:xfrm>
        </p:spPr>
        <p:txBody>
          <a:bodyPr/>
          <a:lstStyle>
            <a:lvl1pPr>
              <a:defRPr sz="2800">
                <a:latin typeface="Verdana" panose="020B0604030504040204" pitchFamily="34" charset="0"/>
                <a:ea typeface="Verdana" panose="020B0604030504040204" pitchFamily="34" charset="0"/>
              </a:defRPr>
            </a:lvl1pPr>
            <a:lvl2pPr>
              <a:defRPr sz="2800">
                <a:latin typeface="Verdana" panose="020B0604030504040204" pitchFamily="34" charset="0"/>
                <a:ea typeface="Verdana" panose="020B0604030504040204" pitchFamily="34" charset="0"/>
              </a:defRPr>
            </a:lvl2pPr>
            <a:lvl3pPr>
              <a:defRPr sz="2400">
                <a:latin typeface="Verdana" panose="020B0604030504040204" pitchFamily="34" charset="0"/>
                <a:ea typeface="Verdana" panose="020B0604030504040204" pitchFamily="34" charset="0"/>
              </a:defRPr>
            </a:lvl3pPr>
            <a:lvl4pPr>
              <a:defRPr sz="2000">
                <a:latin typeface="Verdana" panose="020B0604030504040204" pitchFamily="34" charset="0"/>
                <a:ea typeface="Verdana" panose="020B0604030504040204" pitchFamily="34" charset="0"/>
              </a:defRPr>
            </a:lvl4pPr>
            <a:lvl5pPr>
              <a:defRPr sz="2000">
                <a:latin typeface="Verdana" panose="020B0604030504040204" pitchFamily="34" charset="0"/>
                <a:ea typeface="Verdana" panose="020B0604030504040204" pitchFamily="34" charset="0"/>
              </a:defRPr>
            </a:lvl5pPr>
            <a:lvl6pPr>
              <a:defRPr sz="2000"/>
            </a:lvl6pPr>
            <a:lvl7pPr>
              <a:defRPr sz="2000"/>
            </a:lvl7pPr>
            <a:lvl8pPr>
              <a:defRPr sz="2000"/>
            </a:lvl8pPr>
            <a:lvl9pPr>
              <a:defRPr sz="2000"/>
            </a:lvl9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κειμένου 3">
            <a:extLst>
              <a:ext uri="{FF2B5EF4-FFF2-40B4-BE49-F238E27FC236}">
                <a16:creationId xmlns:a16="http://schemas.microsoft.com/office/drawing/2014/main" id="{2A9B4ED1-4E8B-4218-99CC-82925C0F464D}"/>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7037BA96-41B6-40EB-B9D0-4A07E9D8FDA5}"/>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9/3/2021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E993C2C8-FFB5-4154-9A9E-F3473E2D9F47}"/>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59B4D5BE-18A6-4E88-BC85-D0D749429E8D}"/>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8165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84DC7CC-6405-4832-B15B-1582B7D93915}"/>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4F384AAB-5615-4433-917C-971C23344D81}"/>
              </a:ext>
            </a:extLst>
          </p:cNvPr>
          <p:cNvSpPr>
            <a:spLocks noGrp="1"/>
          </p:cNvSpPr>
          <p:nvPr>
            <p:ph type="pic" idx="1"/>
          </p:nvPr>
        </p:nvSpPr>
        <p:spPr>
          <a:xfrm>
            <a:off x="5183188" y="987425"/>
            <a:ext cx="6172200" cy="4873625"/>
          </a:xfrm>
        </p:spPr>
        <p:txBody>
          <a:bodyPr/>
          <a:lstStyle>
            <a:lvl1pPr marL="0" indent="0">
              <a:buNone/>
              <a:defRPr sz="3200">
                <a:latin typeface="Verdana" panose="020B0604030504040204" pitchFamily="34" charset="0"/>
                <a:ea typeface="Verdan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357D8672-3EF9-496D-A77B-B11F4FDACAD9}"/>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0FFABA2C-4DBE-4A0A-9533-731E59F46089}"/>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9/3/2021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541225EC-0FEC-4280-9DAE-C3D03B1D170A}"/>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A9539918-7522-4BB5-9393-3D8145DF64B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2567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Γραφικό 12">
            <a:extLst>
              <a:ext uri="{FF2B5EF4-FFF2-40B4-BE49-F238E27FC236}">
                <a16:creationId xmlns:a16="http://schemas.microsoft.com/office/drawing/2014/main" id="{ADEC3B4E-1FD4-4733-A4BC-46F392A21E13}"/>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0"/>
            <a:ext cx="12192000" cy="6858000"/>
          </a:xfrm>
          <a:prstGeom prst="rect">
            <a:avLst/>
          </a:prstGeom>
        </p:spPr>
      </p:pic>
      <p:sp>
        <p:nvSpPr>
          <p:cNvPr id="2" name="Θέση τίτλου 1">
            <a:extLst>
              <a:ext uri="{FF2B5EF4-FFF2-40B4-BE49-F238E27FC236}">
                <a16:creationId xmlns:a16="http://schemas.microsoft.com/office/drawing/2014/main" id="{6BB32483-7988-47C3-BE95-B2EA95E8BF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8B8816C2-025D-4AB5-B83A-B26184E74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1ECFDF84-8E06-426B-9311-A48A1D0F8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defRPr>
            </a:lvl1pPr>
          </a:lstStyle>
          <a:p>
            <a:fld id="{86F0BDD2-2FE9-4947-8A0F-347E40919148}" type="datetimeFigureOut">
              <a:rPr lang="el-GR" smtClean="0"/>
              <a:pPr/>
              <a:t>9/3/2021</a:t>
            </a:fld>
            <a:endParaRPr lang="el-GR"/>
          </a:p>
        </p:txBody>
      </p:sp>
      <p:sp>
        <p:nvSpPr>
          <p:cNvPr id="6" name="Θέση αριθμού διαφάνειας 5">
            <a:extLst>
              <a:ext uri="{FF2B5EF4-FFF2-40B4-BE49-F238E27FC236}">
                <a16:creationId xmlns:a16="http://schemas.microsoft.com/office/drawing/2014/main" id="{8897C29E-5D8B-4F1E-A3EA-06C85C79AF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p>
        </p:txBody>
      </p:sp>
      <p:pic>
        <p:nvPicPr>
          <p:cNvPr id="9" name="Εικόνα 8">
            <a:extLst>
              <a:ext uri="{FF2B5EF4-FFF2-40B4-BE49-F238E27FC236}">
                <a16:creationId xmlns:a16="http://schemas.microsoft.com/office/drawing/2014/main" id="{DE18E044-0FAE-40AD-ACEA-6C6FE640725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645496" y="6288008"/>
            <a:ext cx="440313" cy="440313"/>
          </a:xfrm>
          <a:prstGeom prst="rect">
            <a:avLst/>
          </a:prstGeom>
        </p:spPr>
      </p:pic>
      <p:sp>
        <p:nvSpPr>
          <p:cNvPr id="10" name="TextBox 9">
            <a:extLst>
              <a:ext uri="{FF2B5EF4-FFF2-40B4-BE49-F238E27FC236}">
                <a16:creationId xmlns:a16="http://schemas.microsoft.com/office/drawing/2014/main" id="{DBBE44CD-BE87-443A-8AD8-C33B6B83B7E4}"/>
              </a:ext>
            </a:extLst>
          </p:cNvPr>
          <p:cNvSpPr txBox="1"/>
          <p:nvPr userDrawn="1"/>
        </p:nvSpPr>
        <p:spPr>
          <a:xfrm>
            <a:off x="5024254" y="6356350"/>
            <a:ext cx="2652896" cy="369332"/>
          </a:xfrm>
          <a:prstGeom prst="rect">
            <a:avLst/>
          </a:prstGeom>
          <a:noFill/>
        </p:spPr>
        <p:txBody>
          <a:bodyPr wrap="square" rtlCol="0">
            <a:spAutoFit/>
          </a:bodyPr>
          <a:lstStyle/>
          <a:p>
            <a:r>
              <a:rPr lang="en-US" sz="1800" dirty="0">
                <a:latin typeface="Verdana" panose="020B0604030504040204" pitchFamily="34" charset="0"/>
                <a:ea typeface="Verdana" panose="020B0604030504040204" pitchFamily="34" charset="0"/>
              </a:rPr>
              <a:t>Anywhere Software</a:t>
            </a:r>
            <a:endParaRPr lang="el-GR"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18145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creativecommons.org/licenses/by/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680318F-C946-4161-B0ED-33C84BFAEFD7}"/>
              </a:ext>
            </a:extLst>
          </p:cNvPr>
          <p:cNvSpPr>
            <a:spLocks noGrp="1"/>
          </p:cNvSpPr>
          <p:nvPr>
            <p:ph type="ctrTitle"/>
          </p:nvPr>
        </p:nvSpPr>
        <p:spPr/>
        <p:txBody>
          <a:bodyPr/>
          <a:lstStyle/>
          <a:p>
            <a:r>
              <a:rPr lang="en-US" dirty="0" err="1"/>
              <a:t>Programando</a:t>
            </a:r>
            <a:r>
              <a:rPr lang="en-US" dirty="0"/>
              <a:t> con B4X</a:t>
            </a:r>
            <a:endParaRPr lang="el-GR" dirty="0"/>
          </a:p>
        </p:txBody>
      </p:sp>
      <p:sp>
        <p:nvSpPr>
          <p:cNvPr id="3" name="Υπότιτλος 2">
            <a:extLst>
              <a:ext uri="{FF2B5EF4-FFF2-40B4-BE49-F238E27FC236}">
                <a16:creationId xmlns:a16="http://schemas.microsoft.com/office/drawing/2014/main" id="{65D9E9BE-B890-4079-A4D7-6B3A5BBBFD95}"/>
              </a:ext>
            </a:extLst>
          </p:cNvPr>
          <p:cNvSpPr>
            <a:spLocks noGrp="1"/>
          </p:cNvSpPr>
          <p:nvPr>
            <p:ph type="subTitle" idx="1"/>
          </p:nvPr>
        </p:nvSpPr>
        <p:spPr>
          <a:xfrm>
            <a:off x="2489092" y="2547317"/>
            <a:ext cx="9144000" cy="699975"/>
          </a:xfrm>
        </p:spPr>
        <p:txBody>
          <a:bodyPr>
            <a:normAutofit/>
          </a:bodyPr>
          <a:lstStyle/>
          <a:p>
            <a:r>
              <a:rPr lang="en-US" sz="2800" b="1" kern="0" dirty="0" err="1">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Tema</a:t>
            </a:r>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6 – Del </a:t>
            </a:r>
            <a:r>
              <a:rPr lang="en-US" sz="2800" b="1" kern="0" dirty="0" err="1">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Diseñador</a:t>
            </a:r>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al Código</a:t>
            </a:r>
            <a:endParaRPr lang="el-GR" sz="3600" dirty="0"/>
          </a:p>
        </p:txBody>
      </p:sp>
      <p:sp>
        <p:nvSpPr>
          <p:cNvPr id="4" name="TextBox 3">
            <a:extLst>
              <a:ext uri="{FF2B5EF4-FFF2-40B4-BE49-F238E27FC236}">
                <a16:creationId xmlns:a16="http://schemas.microsoft.com/office/drawing/2014/main" id="{77B7F15E-4F2E-4AB2-85F1-DBA7AE356FDE}"/>
              </a:ext>
            </a:extLst>
          </p:cNvPr>
          <p:cNvSpPr txBox="1"/>
          <p:nvPr/>
        </p:nvSpPr>
        <p:spPr>
          <a:xfrm>
            <a:off x="1748894" y="5095781"/>
            <a:ext cx="2831976" cy="461665"/>
          </a:xfrm>
          <a:prstGeom prst="rect">
            <a:avLst/>
          </a:prstGeom>
          <a:noFill/>
        </p:spPr>
        <p:txBody>
          <a:bodyPr wrap="square" rtlCol="0">
            <a:spAutoFit/>
          </a:bodyPr>
          <a:lstStyle/>
          <a:p>
            <a:r>
              <a:rPr lang="en-US" sz="2400" dirty="0"/>
              <a:t>Anywhere Software</a:t>
            </a:r>
            <a:endParaRPr lang="el-GR" sz="2400" dirty="0"/>
          </a:p>
        </p:txBody>
      </p:sp>
      <p:sp>
        <p:nvSpPr>
          <p:cNvPr id="5" name="TextBox 4">
            <a:extLst>
              <a:ext uri="{FF2B5EF4-FFF2-40B4-BE49-F238E27FC236}">
                <a16:creationId xmlns:a16="http://schemas.microsoft.com/office/drawing/2014/main" id="{29DB9695-B73B-4151-93E6-4C3E1A048403}"/>
              </a:ext>
            </a:extLst>
          </p:cNvPr>
          <p:cNvSpPr txBox="1"/>
          <p:nvPr/>
        </p:nvSpPr>
        <p:spPr>
          <a:xfrm>
            <a:off x="2140999" y="5594412"/>
            <a:ext cx="2130641" cy="369332"/>
          </a:xfrm>
          <a:prstGeom prst="rect">
            <a:avLst/>
          </a:prstGeom>
          <a:noFill/>
        </p:spPr>
        <p:txBody>
          <a:bodyPr wrap="square" rtlCol="0">
            <a:spAutoFit/>
          </a:bodyPr>
          <a:lstStyle/>
          <a:p>
            <a:endParaRPr lang="el-GR" dirty="0"/>
          </a:p>
        </p:txBody>
      </p:sp>
      <p:sp>
        <p:nvSpPr>
          <p:cNvPr id="6" name="TextBox 5">
            <a:extLst>
              <a:ext uri="{FF2B5EF4-FFF2-40B4-BE49-F238E27FC236}">
                <a16:creationId xmlns:a16="http://schemas.microsoft.com/office/drawing/2014/main" id="{28C857C2-D32A-4976-8535-00FC78F18D3F}"/>
              </a:ext>
            </a:extLst>
          </p:cNvPr>
          <p:cNvSpPr txBox="1"/>
          <p:nvPr/>
        </p:nvSpPr>
        <p:spPr>
          <a:xfrm>
            <a:off x="1748894" y="5547947"/>
            <a:ext cx="2831976" cy="461665"/>
          </a:xfrm>
          <a:prstGeom prst="rect">
            <a:avLst/>
          </a:prstGeom>
          <a:noFill/>
        </p:spPr>
        <p:txBody>
          <a:bodyPr wrap="square" rtlCol="0">
            <a:spAutoFit/>
          </a:bodyPr>
          <a:lstStyle/>
          <a:p>
            <a:r>
              <a:rPr lang="en-US" sz="2400" dirty="0"/>
              <a:t>Feb 2021</a:t>
            </a:r>
            <a:endParaRPr lang="el-GR" sz="2400" dirty="0"/>
          </a:p>
        </p:txBody>
      </p:sp>
      <p:pic>
        <p:nvPicPr>
          <p:cNvPr id="7" name="Εικόνα 6">
            <a:hlinkClick r:id="rId2"/>
            <a:extLst>
              <a:ext uri="{FF2B5EF4-FFF2-40B4-BE49-F238E27FC236}">
                <a16:creationId xmlns:a16="http://schemas.microsoft.com/office/drawing/2014/main" id="{EFBC8FF1-746F-4015-8752-494F237F1F29}"/>
              </a:ext>
            </a:extLst>
          </p:cNvPr>
          <p:cNvPicPr/>
          <p:nvPr/>
        </p:nvPicPr>
        <p:blipFill>
          <a:blip r:embed="rId3">
            <a:extLst>
              <a:ext uri="{28A0092B-C50C-407E-A947-70E740481C1C}">
                <a14:useLocalDpi xmlns:a14="http://schemas.microsoft.com/office/drawing/2010/main" val="0"/>
              </a:ext>
            </a:extLst>
          </a:blip>
          <a:stretch>
            <a:fillRect/>
          </a:stretch>
        </p:blipFill>
        <p:spPr>
          <a:xfrm>
            <a:off x="223157" y="6416448"/>
            <a:ext cx="838200" cy="295275"/>
          </a:xfrm>
          <a:prstGeom prst="rect">
            <a:avLst/>
          </a:prstGeom>
        </p:spPr>
      </p:pic>
    </p:spTree>
    <p:extLst>
      <p:ext uri="{BB962C8B-B14F-4D97-AF65-F5344CB8AC3E}">
        <p14:creationId xmlns:p14="http://schemas.microsoft.com/office/powerpoint/2010/main" val="409948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D7FBC3-4166-4DEC-BF7C-E8AA3314345D}"/>
              </a:ext>
            </a:extLst>
          </p:cNvPr>
          <p:cNvSpPr txBox="1"/>
          <p:nvPr/>
        </p:nvSpPr>
        <p:spPr>
          <a:xfrm>
            <a:off x="3252716" y="2025640"/>
            <a:ext cx="6096000" cy="923330"/>
          </a:xfrm>
          <a:prstGeom prst="rect">
            <a:avLst/>
          </a:prstGeom>
          <a:noFill/>
        </p:spPr>
        <p:txBody>
          <a:bodyPr wrap="square">
            <a:spAutoFit/>
          </a:bodyPr>
          <a:lstStyle/>
          <a:p>
            <a:pPr algn="ctr"/>
            <a:r>
              <a:rPr lang="en-US" sz="5400" dirty="0">
                <a:latin typeface="Verdana" panose="020B0604030504040204" pitchFamily="34" charset="0"/>
                <a:ea typeface="Verdana" panose="020B0604030504040204" pitchFamily="34" charset="0"/>
              </a:rPr>
              <a:t>¡Gracias!</a:t>
            </a:r>
            <a:endParaRPr lang="el-GR" sz="5400" dirty="0">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63172A60-BECA-41D7-B629-04DB25205106}"/>
              </a:ext>
            </a:extLst>
          </p:cNvPr>
          <p:cNvSpPr txBox="1"/>
          <p:nvPr/>
        </p:nvSpPr>
        <p:spPr>
          <a:xfrm>
            <a:off x="260445" y="5066998"/>
            <a:ext cx="10889776" cy="338554"/>
          </a:xfrm>
          <a:prstGeom prst="rect">
            <a:avLst/>
          </a:prstGeom>
          <a:noFill/>
        </p:spPr>
        <p:txBody>
          <a:bodyPr wrap="square">
            <a:spAutoFit/>
          </a:bodyPr>
          <a:lstStyle/>
          <a:p>
            <a:r>
              <a:rPr lang="en-US" sz="1600" b="1" dirty="0" err="1"/>
              <a:t>Fotos</a:t>
            </a:r>
            <a:r>
              <a:rPr lang="en-US" sz="1600" b="1" dirty="0"/>
              <a:t> </a:t>
            </a:r>
            <a:r>
              <a:rPr lang="en-US" sz="1600" b="1" dirty="0" err="1"/>
              <a:t>tomadas</a:t>
            </a:r>
            <a:r>
              <a:rPr lang="en-US" sz="1600" b="1" dirty="0"/>
              <a:t> de:</a:t>
            </a:r>
            <a:endParaRPr lang="el-GR" sz="1600" b="1" dirty="0"/>
          </a:p>
        </p:txBody>
      </p:sp>
    </p:spTree>
    <p:extLst>
      <p:ext uri="{BB962C8B-B14F-4D97-AF65-F5344CB8AC3E}">
        <p14:creationId xmlns:p14="http://schemas.microsoft.com/office/powerpoint/2010/main" val="351022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2E1251F-4EFC-4E79-AE1D-200A24780AC1}"/>
              </a:ext>
            </a:extLst>
          </p:cNvPr>
          <p:cNvSpPr>
            <a:spLocks noGrp="1"/>
          </p:cNvSpPr>
          <p:nvPr>
            <p:ph type="title"/>
          </p:nvPr>
        </p:nvSpPr>
        <p:spPr/>
        <p:txBody>
          <a:bodyPr>
            <a:normAutofit/>
          </a:bodyPr>
          <a:lstStyle/>
          <a:p>
            <a:r>
              <a:rPr lang="en-US" dirty="0"/>
              <a:t>Hoy </a:t>
            </a:r>
            <a:r>
              <a:rPr lang="en-US" dirty="0" err="1"/>
              <a:t>aprenderás</a:t>
            </a:r>
            <a:endParaRPr lang="el-GR" dirty="0"/>
          </a:p>
        </p:txBody>
      </p:sp>
      <p:graphicFrame>
        <p:nvGraphicFramePr>
          <p:cNvPr id="5" name="Θέση περιεχομένου 2">
            <a:extLst>
              <a:ext uri="{FF2B5EF4-FFF2-40B4-BE49-F238E27FC236}">
                <a16:creationId xmlns:a16="http://schemas.microsoft.com/office/drawing/2014/main" id="{5E07429F-E239-4F09-BF47-3305F51400EF}"/>
              </a:ext>
            </a:extLst>
          </p:cNvPr>
          <p:cNvGraphicFramePr>
            <a:graphicFrameLocks noGrp="1"/>
          </p:cNvGraphicFramePr>
          <p:nvPr>
            <p:ph idx="4294967295"/>
            <p:extLst>
              <p:ext uri="{D42A27DB-BD31-4B8C-83A1-F6EECF244321}">
                <p14:modId xmlns:p14="http://schemas.microsoft.com/office/powerpoint/2010/main" val="3466377093"/>
              </p:ext>
            </p:extLst>
          </p:nvPr>
        </p:nvGraphicFramePr>
        <p:xfrm>
          <a:off x="1336920" y="1140527"/>
          <a:ext cx="9518159" cy="45769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2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Εικόνα 416">
            <a:extLst>
              <a:ext uri="{FF2B5EF4-FFF2-40B4-BE49-F238E27FC236}">
                <a16:creationId xmlns:a16="http://schemas.microsoft.com/office/drawing/2014/main" id="{F765209C-3374-4F0A-A2FA-58BC204991A5}"/>
              </a:ext>
            </a:extLst>
          </p:cNvPr>
          <p:cNvPicPr/>
          <p:nvPr/>
        </p:nvPicPr>
        <p:blipFill>
          <a:blip r:embed="rId3">
            <a:extLst>
              <a:ext uri="{28A0092B-C50C-407E-A947-70E740481C1C}">
                <a14:useLocalDpi xmlns:a14="http://schemas.microsoft.com/office/drawing/2010/main" val="0"/>
              </a:ext>
            </a:extLst>
          </a:blip>
          <a:stretch>
            <a:fillRect/>
          </a:stretch>
        </p:blipFill>
        <p:spPr>
          <a:xfrm>
            <a:off x="499921" y="1738662"/>
            <a:ext cx="5971803" cy="1690299"/>
          </a:xfrm>
          <a:prstGeom prst="rect">
            <a:avLst/>
          </a:prstGeom>
        </p:spPr>
      </p:pic>
      <p:sp>
        <p:nvSpPr>
          <p:cNvPr id="2" name="Τίτλος 1">
            <a:extLst>
              <a:ext uri="{FF2B5EF4-FFF2-40B4-BE49-F238E27FC236}">
                <a16:creationId xmlns:a16="http://schemas.microsoft.com/office/drawing/2014/main" id="{68A72A1E-1F56-48EF-A5C3-411B2A6766DA}"/>
              </a:ext>
            </a:extLst>
          </p:cNvPr>
          <p:cNvSpPr>
            <a:spLocks noGrp="1"/>
          </p:cNvSpPr>
          <p:nvPr>
            <p:ph type="title"/>
          </p:nvPr>
        </p:nvSpPr>
        <p:spPr>
          <a:xfrm>
            <a:off x="352063" y="171250"/>
            <a:ext cx="10515600" cy="866652"/>
          </a:xfrm>
        </p:spPr>
        <p:txBody>
          <a:bodyPr/>
          <a:lstStyle/>
          <a:p>
            <a:r>
              <a:rPr lang="en-US" dirty="0"/>
              <a:t>Class_Globals</a:t>
            </a:r>
            <a:endParaRPr lang="el-GR" dirty="0"/>
          </a:p>
        </p:txBody>
      </p:sp>
      <p:sp>
        <p:nvSpPr>
          <p:cNvPr id="4" name="Ορθογώνιο: Στρογγύλεμα γωνιών 3">
            <a:extLst>
              <a:ext uri="{FF2B5EF4-FFF2-40B4-BE49-F238E27FC236}">
                <a16:creationId xmlns:a16="http://schemas.microsoft.com/office/drawing/2014/main" id="{A4B9C71F-5A4A-49A7-ADB8-A7849499D35F}"/>
              </a:ext>
            </a:extLst>
          </p:cNvPr>
          <p:cNvSpPr/>
          <p:nvPr/>
        </p:nvSpPr>
        <p:spPr>
          <a:xfrm>
            <a:off x="1203767" y="1738663"/>
            <a:ext cx="3159889" cy="48637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7" name="Ευθύγραμμο βέλος σύνδεσης 6">
            <a:extLst>
              <a:ext uri="{FF2B5EF4-FFF2-40B4-BE49-F238E27FC236}">
                <a16:creationId xmlns:a16="http://schemas.microsoft.com/office/drawing/2014/main" id="{FA05E81C-BD81-40D5-AEFD-856A0D746C5B}"/>
              </a:ext>
            </a:extLst>
          </p:cNvPr>
          <p:cNvCxnSpPr>
            <a:cxnSpLocks/>
            <a:stCxn id="4" idx="3"/>
            <a:endCxn id="9" idx="1"/>
          </p:cNvCxnSpPr>
          <p:nvPr/>
        </p:nvCxnSpPr>
        <p:spPr>
          <a:xfrm>
            <a:off x="4363656" y="1981852"/>
            <a:ext cx="3437681" cy="552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0BCF869-38C9-415F-88B0-4B49952302C8}"/>
              </a:ext>
            </a:extLst>
          </p:cNvPr>
          <p:cNvSpPr txBox="1"/>
          <p:nvPr/>
        </p:nvSpPr>
        <p:spPr>
          <a:xfrm>
            <a:off x="7801337" y="1775534"/>
            <a:ext cx="1875098" cy="523220"/>
          </a:xfrm>
          <a:prstGeom prst="rect">
            <a:avLst/>
          </a:prstGeom>
          <a:noFill/>
        </p:spPr>
        <p:txBody>
          <a:bodyPr wrap="square" rtlCol="0">
            <a:spAutoFit/>
          </a:bodyPr>
          <a:lstStyle/>
          <a:p>
            <a:r>
              <a:rPr lang="en-US" sz="2800" b="1" dirty="0"/>
              <a:t>Rutina</a:t>
            </a:r>
            <a:endParaRPr lang="el-GR" sz="2800" b="1" dirty="0"/>
          </a:p>
        </p:txBody>
      </p:sp>
      <p:grpSp>
        <p:nvGrpSpPr>
          <p:cNvPr id="13" name="Ομάδα 12">
            <a:extLst>
              <a:ext uri="{FF2B5EF4-FFF2-40B4-BE49-F238E27FC236}">
                <a16:creationId xmlns:a16="http://schemas.microsoft.com/office/drawing/2014/main" id="{E558182D-20A5-44ED-89AF-570163CA14C2}"/>
              </a:ext>
            </a:extLst>
          </p:cNvPr>
          <p:cNvGrpSpPr/>
          <p:nvPr/>
        </p:nvGrpSpPr>
        <p:grpSpPr>
          <a:xfrm>
            <a:off x="7523545" y="1869521"/>
            <a:ext cx="4840146" cy="3890159"/>
            <a:chOff x="7801337" y="1869521"/>
            <a:chExt cx="4562354" cy="3890159"/>
          </a:xfrm>
        </p:grpSpPr>
        <p:sp>
          <p:nvSpPr>
            <p:cNvPr id="10" name="TextBox 9">
              <a:extLst>
                <a:ext uri="{FF2B5EF4-FFF2-40B4-BE49-F238E27FC236}">
                  <a16:creationId xmlns:a16="http://schemas.microsoft.com/office/drawing/2014/main" id="{4F64D5B1-1E8D-4F53-8241-E9DC9C1453CA}"/>
                </a:ext>
              </a:extLst>
            </p:cNvPr>
            <p:cNvSpPr txBox="1"/>
            <p:nvPr/>
          </p:nvSpPr>
          <p:spPr>
            <a:xfrm>
              <a:off x="7801337" y="2651137"/>
              <a:ext cx="1504709" cy="3108543"/>
            </a:xfrm>
            <a:prstGeom prst="rect">
              <a:avLst/>
            </a:prstGeom>
            <a:noFill/>
          </p:spPr>
          <p:txBody>
            <a:bodyPr wrap="square" rtlCol="0">
              <a:spAutoFit/>
            </a:bodyPr>
            <a:lstStyle/>
            <a:p>
              <a:r>
                <a:rPr lang="en-US" sz="2800" dirty="0" err="1"/>
                <a:t>Puedes</a:t>
              </a:r>
              <a:r>
                <a:rPr lang="en-US" sz="2800" dirty="0"/>
                <a:t> </a:t>
              </a:r>
              <a:r>
                <a:rPr lang="en-US" sz="2800" dirty="0" err="1"/>
                <a:t>declarar</a:t>
              </a:r>
              <a:r>
                <a:rPr lang="en-US" sz="2800" dirty="0"/>
                <a:t> variables dentro de </a:t>
              </a:r>
              <a:r>
                <a:rPr lang="en-US" sz="2800" dirty="0" err="1"/>
                <a:t>esta</a:t>
              </a:r>
              <a:r>
                <a:rPr lang="en-US" sz="2800" dirty="0"/>
                <a:t> </a:t>
              </a:r>
              <a:r>
                <a:rPr lang="en-US" sz="2800" dirty="0" err="1"/>
                <a:t>subrutina</a:t>
              </a:r>
              <a:endParaRPr lang="el-GR" sz="2800" dirty="0"/>
            </a:p>
          </p:txBody>
        </p:sp>
        <p:pic>
          <p:nvPicPr>
            <p:cNvPr id="12" name="Εικόνα 11" descr="Κοτόπουλο δεν έχει εντυπωσιαστεί">
              <a:extLst>
                <a:ext uri="{FF2B5EF4-FFF2-40B4-BE49-F238E27FC236}">
                  <a16:creationId xmlns:a16="http://schemas.microsoft.com/office/drawing/2014/main" id="{77737C75-5ADC-4580-B3CE-A6199D4267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3691" y="1869521"/>
              <a:ext cx="3810000" cy="3810000"/>
            </a:xfrm>
            <a:prstGeom prst="rect">
              <a:avLst/>
            </a:prstGeom>
          </p:spPr>
        </p:pic>
      </p:grpSp>
    </p:spTree>
    <p:extLst>
      <p:ext uri="{BB962C8B-B14F-4D97-AF65-F5344CB8AC3E}">
        <p14:creationId xmlns:p14="http://schemas.microsoft.com/office/powerpoint/2010/main" val="2606122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F374BB0-E483-43AD-99D3-CFAEBCCC2114}"/>
              </a:ext>
            </a:extLst>
          </p:cNvPr>
          <p:cNvSpPr>
            <a:spLocks noGrp="1"/>
          </p:cNvSpPr>
          <p:nvPr>
            <p:ph type="title"/>
          </p:nvPr>
        </p:nvSpPr>
        <p:spPr/>
        <p:txBody>
          <a:bodyPr/>
          <a:lstStyle/>
          <a:p>
            <a:r>
              <a:rPr lang="es-ES" dirty="0"/>
              <a:t>Un estudio más profundo del uso de variables</a:t>
            </a:r>
            <a:endParaRPr lang="el-GR" dirty="0"/>
          </a:p>
        </p:txBody>
      </p:sp>
      <p:pic>
        <p:nvPicPr>
          <p:cNvPr id="3" name="Εικόνα 2">
            <a:extLst>
              <a:ext uri="{FF2B5EF4-FFF2-40B4-BE49-F238E27FC236}">
                <a16:creationId xmlns:a16="http://schemas.microsoft.com/office/drawing/2014/main" id="{D4148BB9-40E6-46B3-8960-85DABB2E8563}"/>
              </a:ext>
            </a:extLst>
          </p:cNvPr>
          <p:cNvPicPr/>
          <p:nvPr/>
        </p:nvPicPr>
        <p:blipFill>
          <a:blip r:embed="rId3">
            <a:extLst>
              <a:ext uri="{28A0092B-C50C-407E-A947-70E740481C1C}">
                <a14:useLocalDpi xmlns:a14="http://schemas.microsoft.com/office/drawing/2010/main" val="0"/>
              </a:ext>
            </a:extLst>
          </a:blip>
          <a:stretch>
            <a:fillRect/>
          </a:stretch>
        </p:blipFill>
        <p:spPr>
          <a:xfrm>
            <a:off x="580292" y="976373"/>
            <a:ext cx="10773508" cy="4905253"/>
          </a:xfrm>
          <a:prstGeom prst="rect">
            <a:avLst/>
          </a:prstGeom>
        </p:spPr>
      </p:pic>
    </p:spTree>
    <p:extLst>
      <p:ext uri="{BB962C8B-B14F-4D97-AF65-F5344CB8AC3E}">
        <p14:creationId xmlns:p14="http://schemas.microsoft.com/office/powerpoint/2010/main" val="1475588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Εικόνα 380">
            <a:extLst>
              <a:ext uri="{FF2B5EF4-FFF2-40B4-BE49-F238E27FC236}">
                <a16:creationId xmlns:a16="http://schemas.microsoft.com/office/drawing/2014/main" id="{AABE8A5C-0C60-4780-B664-3175C6C76065}"/>
              </a:ext>
            </a:extLst>
          </p:cNvPr>
          <p:cNvPicPr/>
          <p:nvPr/>
        </p:nvPicPr>
        <p:blipFill>
          <a:blip r:embed="rId3">
            <a:extLst>
              <a:ext uri="{28A0092B-C50C-407E-A947-70E740481C1C}">
                <a14:useLocalDpi xmlns:a14="http://schemas.microsoft.com/office/drawing/2010/main" val="0"/>
              </a:ext>
            </a:extLst>
          </a:blip>
          <a:srcRect/>
          <a:stretch/>
        </p:blipFill>
        <p:spPr>
          <a:xfrm>
            <a:off x="5571797" y="1850667"/>
            <a:ext cx="4967123" cy="3593292"/>
          </a:xfrm>
          <a:prstGeom prst="rect">
            <a:avLst/>
          </a:prstGeom>
        </p:spPr>
      </p:pic>
      <p:sp>
        <p:nvSpPr>
          <p:cNvPr id="12" name="Rectángulo 11">
            <a:extLst>
              <a:ext uri="{FF2B5EF4-FFF2-40B4-BE49-F238E27FC236}">
                <a16:creationId xmlns:a16="http://schemas.microsoft.com/office/drawing/2014/main" id="{4F2E895D-AE76-4298-BBA0-D78C7E8514AE}"/>
              </a:ext>
            </a:extLst>
          </p:cNvPr>
          <p:cNvSpPr/>
          <p:nvPr/>
        </p:nvSpPr>
        <p:spPr>
          <a:xfrm>
            <a:off x="5650376" y="3967506"/>
            <a:ext cx="1928984" cy="716254"/>
          </a:xfrm>
          <a:prstGeom prst="rect">
            <a:avLst/>
          </a:prstGeom>
          <a:solidFill>
            <a:srgbClr val="A1A1A1"/>
          </a:solidFill>
          <a:ln>
            <a:solidFill>
              <a:srgbClr val="A3A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Τίτλος 1">
            <a:extLst>
              <a:ext uri="{FF2B5EF4-FFF2-40B4-BE49-F238E27FC236}">
                <a16:creationId xmlns:a16="http://schemas.microsoft.com/office/drawing/2014/main" id="{0DD4FC04-F3A3-4626-9D4E-035C1AE16D48}"/>
              </a:ext>
            </a:extLst>
          </p:cNvPr>
          <p:cNvSpPr>
            <a:spLocks noGrp="1"/>
          </p:cNvSpPr>
          <p:nvPr>
            <p:ph type="title"/>
          </p:nvPr>
        </p:nvSpPr>
        <p:spPr/>
        <p:txBody>
          <a:bodyPr/>
          <a:lstStyle/>
          <a:p>
            <a:r>
              <a:rPr lang="es-ES" dirty="0"/>
              <a:t>Paso de Valores al Código</a:t>
            </a:r>
            <a:endParaRPr lang="el-GR" dirty="0"/>
          </a:p>
        </p:txBody>
      </p:sp>
      <p:cxnSp>
        <p:nvCxnSpPr>
          <p:cNvPr id="6" name="Ευθύγραμμο βέλος σύνδεσης 5">
            <a:extLst>
              <a:ext uri="{FF2B5EF4-FFF2-40B4-BE49-F238E27FC236}">
                <a16:creationId xmlns:a16="http://schemas.microsoft.com/office/drawing/2014/main" id="{CE49E7A2-230D-4583-996B-6716CCE63ACF}"/>
              </a:ext>
            </a:extLst>
          </p:cNvPr>
          <p:cNvCxnSpPr>
            <a:cxnSpLocks/>
          </p:cNvCxnSpPr>
          <p:nvPr/>
        </p:nvCxnSpPr>
        <p:spPr>
          <a:xfrm flipH="1" flipV="1">
            <a:off x="3854371" y="2430683"/>
            <a:ext cx="4200987" cy="1093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Ευθύγραμμο βέλος σύνδεσης 7">
            <a:extLst>
              <a:ext uri="{FF2B5EF4-FFF2-40B4-BE49-F238E27FC236}">
                <a16:creationId xmlns:a16="http://schemas.microsoft.com/office/drawing/2014/main" id="{6F19AE1F-9D8D-467D-B8CC-6B1E83136D1D}"/>
              </a:ext>
            </a:extLst>
          </p:cNvPr>
          <p:cNvCxnSpPr>
            <a:cxnSpLocks/>
          </p:cNvCxnSpPr>
          <p:nvPr/>
        </p:nvCxnSpPr>
        <p:spPr>
          <a:xfrm flipH="1" flipV="1">
            <a:off x="3854370" y="2812649"/>
            <a:ext cx="4200988" cy="83466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Ευθύγραμμο βέλος σύνδεσης 8">
            <a:extLst>
              <a:ext uri="{FF2B5EF4-FFF2-40B4-BE49-F238E27FC236}">
                <a16:creationId xmlns:a16="http://schemas.microsoft.com/office/drawing/2014/main" id="{A5B26E64-3E8B-4B8D-8CCB-595C85B9C4E0}"/>
              </a:ext>
            </a:extLst>
          </p:cNvPr>
          <p:cNvCxnSpPr>
            <a:cxnSpLocks/>
          </p:cNvCxnSpPr>
          <p:nvPr/>
        </p:nvCxnSpPr>
        <p:spPr>
          <a:xfrm flipH="1" flipV="1">
            <a:off x="3854370" y="3113590"/>
            <a:ext cx="4161616" cy="17400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Ευθύγραμμο βέλος σύνδεσης 10">
            <a:extLst>
              <a:ext uri="{FF2B5EF4-FFF2-40B4-BE49-F238E27FC236}">
                <a16:creationId xmlns:a16="http://schemas.microsoft.com/office/drawing/2014/main" id="{DDDDD97C-6E86-43F8-A990-3E1C5DFCE575}"/>
              </a:ext>
            </a:extLst>
          </p:cNvPr>
          <p:cNvCxnSpPr>
            <a:cxnSpLocks/>
          </p:cNvCxnSpPr>
          <p:nvPr/>
        </p:nvCxnSpPr>
        <p:spPr>
          <a:xfrm flipH="1" flipV="1">
            <a:off x="3206188" y="4853650"/>
            <a:ext cx="2554532" cy="841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Οβάλ 20">
            <a:extLst>
              <a:ext uri="{FF2B5EF4-FFF2-40B4-BE49-F238E27FC236}">
                <a16:creationId xmlns:a16="http://schemas.microsoft.com/office/drawing/2014/main" id="{17FE22F0-4258-495F-91BD-A61B4DEDBACB}"/>
              </a:ext>
            </a:extLst>
          </p:cNvPr>
          <p:cNvSpPr/>
          <p:nvPr/>
        </p:nvSpPr>
        <p:spPr>
          <a:xfrm>
            <a:off x="949124" y="2002583"/>
            <a:ext cx="2777925" cy="1620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Declarar</a:t>
            </a:r>
            <a:r>
              <a:rPr lang="en-US" sz="2400" dirty="0"/>
              <a:t> los </a:t>
            </a:r>
            <a:r>
              <a:rPr lang="en-US" sz="2400" dirty="0" err="1"/>
              <a:t>txtNúmeros</a:t>
            </a:r>
            <a:r>
              <a:rPr lang="en-US" sz="2400" dirty="0"/>
              <a:t> </a:t>
            </a:r>
            <a:r>
              <a:rPr lang="en-US" sz="2400" dirty="0" err="1"/>
              <a:t>en</a:t>
            </a:r>
            <a:r>
              <a:rPr lang="en-US" sz="2400" dirty="0"/>
              <a:t> </a:t>
            </a:r>
            <a:r>
              <a:rPr lang="en-US" sz="2400" dirty="0" err="1"/>
              <a:t>tu</a:t>
            </a:r>
            <a:r>
              <a:rPr lang="en-US" sz="2400" dirty="0"/>
              <a:t> Código</a:t>
            </a:r>
            <a:endParaRPr lang="el-GR" sz="2400" dirty="0"/>
          </a:p>
        </p:txBody>
      </p:sp>
      <p:sp>
        <p:nvSpPr>
          <p:cNvPr id="22" name="Οβάλ 21">
            <a:extLst>
              <a:ext uri="{FF2B5EF4-FFF2-40B4-BE49-F238E27FC236}">
                <a16:creationId xmlns:a16="http://schemas.microsoft.com/office/drawing/2014/main" id="{831AA7AC-F13D-49B6-91B6-B2119FB9F6CF}"/>
              </a:ext>
            </a:extLst>
          </p:cNvPr>
          <p:cNvSpPr/>
          <p:nvPr/>
        </p:nvSpPr>
        <p:spPr>
          <a:xfrm>
            <a:off x="428262" y="4263341"/>
            <a:ext cx="2777925" cy="11806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Declarar</a:t>
            </a:r>
            <a:r>
              <a:rPr lang="en-US" sz="2400" dirty="0"/>
              <a:t> el </a:t>
            </a:r>
            <a:r>
              <a:rPr lang="en-US" sz="2400" dirty="0" err="1"/>
              <a:t>Botón</a:t>
            </a:r>
            <a:r>
              <a:rPr lang="en-US" sz="2400" dirty="0"/>
              <a:t> </a:t>
            </a:r>
            <a:r>
              <a:rPr lang="en-US" sz="2400" dirty="0" err="1"/>
              <a:t>en</a:t>
            </a:r>
            <a:r>
              <a:rPr lang="en-US" sz="2400" dirty="0"/>
              <a:t> </a:t>
            </a:r>
            <a:r>
              <a:rPr lang="en-US" sz="2400" dirty="0" err="1"/>
              <a:t>tu</a:t>
            </a:r>
            <a:r>
              <a:rPr lang="en-US" sz="2400" dirty="0"/>
              <a:t> Código</a:t>
            </a:r>
            <a:endParaRPr lang="el-GR" sz="2400" dirty="0"/>
          </a:p>
        </p:txBody>
      </p:sp>
    </p:spTree>
    <p:extLst>
      <p:ext uri="{BB962C8B-B14F-4D97-AF65-F5344CB8AC3E}">
        <p14:creationId xmlns:p14="http://schemas.microsoft.com/office/powerpoint/2010/main" val="2810080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Εικόνα 383">
            <a:extLst>
              <a:ext uri="{FF2B5EF4-FFF2-40B4-BE49-F238E27FC236}">
                <a16:creationId xmlns:a16="http://schemas.microsoft.com/office/drawing/2014/main" id="{0E911935-D049-454F-8794-E877A121B7E8}"/>
              </a:ext>
            </a:extLst>
          </p:cNvPr>
          <p:cNvPicPr/>
          <p:nvPr/>
        </p:nvPicPr>
        <p:blipFill>
          <a:blip r:embed="rId3">
            <a:extLst>
              <a:ext uri="{28A0092B-C50C-407E-A947-70E740481C1C}">
                <a14:useLocalDpi xmlns:a14="http://schemas.microsoft.com/office/drawing/2010/main" val="0"/>
              </a:ext>
            </a:extLst>
          </a:blip>
          <a:srcRect/>
          <a:stretch/>
        </p:blipFill>
        <p:spPr>
          <a:xfrm>
            <a:off x="388597" y="1228387"/>
            <a:ext cx="5066712" cy="4008022"/>
          </a:xfrm>
          <a:prstGeom prst="rect">
            <a:avLst/>
          </a:prstGeom>
          <a:ln w="3175">
            <a:solidFill>
              <a:schemeClr val="tx1"/>
            </a:solidFill>
          </a:ln>
        </p:spPr>
      </p:pic>
      <p:pic>
        <p:nvPicPr>
          <p:cNvPr id="12" name="Εικόνα 386">
            <a:extLst>
              <a:ext uri="{FF2B5EF4-FFF2-40B4-BE49-F238E27FC236}">
                <a16:creationId xmlns:a16="http://schemas.microsoft.com/office/drawing/2014/main" id="{9544EE26-4664-4A76-B561-48EE336F6814}"/>
              </a:ext>
            </a:extLst>
          </p:cNvPr>
          <p:cNvPicPr/>
          <p:nvPr/>
        </p:nvPicPr>
        <p:blipFill>
          <a:blip r:embed="rId4">
            <a:extLst>
              <a:ext uri="{28A0092B-C50C-407E-A947-70E740481C1C}">
                <a14:useLocalDpi xmlns:a14="http://schemas.microsoft.com/office/drawing/2010/main" val="0"/>
              </a:ext>
            </a:extLst>
          </a:blip>
          <a:srcRect/>
          <a:stretch/>
        </p:blipFill>
        <p:spPr>
          <a:xfrm>
            <a:off x="6283447" y="3138703"/>
            <a:ext cx="4685976" cy="2139250"/>
          </a:xfrm>
          <a:prstGeom prst="rect">
            <a:avLst/>
          </a:prstGeom>
          <a:ln w="3175">
            <a:solidFill>
              <a:schemeClr val="tx1"/>
            </a:solidFill>
          </a:ln>
        </p:spPr>
      </p:pic>
      <p:sp>
        <p:nvSpPr>
          <p:cNvPr id="2" name="Τίτλος 1">
            <a:extLst>
              <a:ext uri="{FF2B5EF4-FFF2-40B4-BE49-F238E27FC236}">
                <a16:creationId xmlns:a16="http://schemas.microsoft.com/office/drawing/2014/main" id="{AB57345F-A23D-4F3F-B926-A5665E61972B}"/>
              </a:ext>
            </a:extLst>
          </p:cNvPr>
          <p:cNvSpPr>
            <a:spLocks noGrp="1"/>
          </p:cNvSpPr>
          <p:nvPr>
            <p:ph type="title"/>
          </p:nvPr>
        </p:nvSpPr>
        <p:spPr>
          <a:xfrm>
            <a:off x="388597" y="122905"/>
            <a:ext cx="10515600" cy="866652"/>
          </a:xfrm>
        </p:spPr>
        <p:txBody>
          <a:bodyPr/>
          <a:lstStyle/>
          <a:p>
            <a:r>
              <a:rPr lang="en-US" dirty="0" err="1"/>
              <a:t>Generar</a:t>
            </a:r>
            <a:r>
              <a:rPr lang="en-US" dirty="0"/>
              <a:t> </a:t>
            </a:r>
            <a:r>
              <a:rPr lang="en-US" dirty="0" err="1"/>
              <a:t>Miembros</a:t>
            </a:r>
            <a:endParaRPr lang="el-GR" dirty="0"/>
          </a:p>
        </p:txBody>
      </p:sp>
      <p:grpSp>
        <p:nvGrpSpPr>
          <p:cNvPr id="8" name="Ομάδα 7">
            <a:extLst>
              <a:ext uri="{FF2B5EF4-FFF2-40B4-BE49-F238E27FC236}">
                <a16:creationId xmlns:a16="http://schemas.microsoft.com/office/drawing/2014/main" id="{8708EAB4-1333-41F9-9BE2-40FF5B1E336F}"/>
              </a:ext>
            </a:extLst>
          </p:cNvPr>
          <p:cNvGrpSpPr/>
          <p:nvPr/>
        </p:nvGrpSpPr>
        <p:grpSpPr>
          <a:xfrm>
            <a:off x="2558775" y="2898112"/>
            <a:ext cx="8485145" cy="2683122"/>
            <a:chOff x="2558775" y="2898112"/>
            <a:chExt cx="8485145" cy="2683122"/>
          </a:xfrm>
        </p:grpSpPr>
        <p:sp>
          <p:nvSpPr>
            <p:cNvPr id="5" name="Τόξο 4">
              <a:extLst>
                <a:ext uri="{FF2B5EF4-FFF2-40B4-BE49-F238E27FC236}">
                  <a16:creationId xmlns:a16="http://schemas.microsoft.com/office/drawing/2014/main" id="{58482602-4295-4029-834E-0C2CADE66223}"/>
                </a:ext>
              </a:extLst>
            </p:cNvPr>
            <p:cNvSpPr/>
            <p:nvPr/>
          </p:nvSpPr>
          <p:spPr>
            <a:xfrm rot="6852444">
              <a:off x="3120479" y="2336408"/>
              <a:ext cx="2683122" cy="3806530"/>
            </a:xfrm>
            <a:prstGeom prst="arc">
              <a:avLst>
                <a:gd name="adj1" fmla="val 16162743"/>
                <a:gd name="adj2" fmla="val 1388780"/>
              </a:avLst>
            </a:prstGeom>
            <a:ln w="381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7" name="Ορθογώνιο: Στρογγύλεμα γωνιών 6">
              <a:extLst>
                <a:ext uri="{FF2B5EF4-FFF2-40B4-BE49-F238E27FC236}">
                  <a16:creationId xmlns:a16="http://schemas.microsoft.com/office/drawing/2014/main" id="{96828A4E-B6D6-4868-B8D1-42C44E8747A6}"/>
                </a:ext>
              </a:extLst>
            </p:cNvPr>
            <p:cNvSpPr/>
            <p:nvPr/>
          </p:nvSpPr>
          <p:spPr>
            <a:xfrm>
              <a:off x="7162799" y="3889094"/>
              <a:ext cx="3881121" cy="111116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grpSp>
        <p:nvGrpSpPr>
          <p:cNvPr id="14" name="Ομάδα 13">
            <a:extLst>
              <a:ext uri="{FF2B5EF4-FFF2-40B4-BE49-F238E27FC236}">
                <a16:creationId xmlns:a16="http://schemas.microsoft.com/office/drawing/2014/main" id="{4E20354B-C405-4BDB-B105-7A2BAF7339DC}"/>
              </a:ext>
            </a:extLst>
          </p:cNvPr>
          <p:cNvGrpSpPr/>
          <p:nvPr/>
        </p:nvGrpSpPr>
        <p:grpSpPr>
          <a:xfrm>
            <a:off x="7813040" y="8215"/>
            <a:ext cx="4775946" cy="2672492"/>
            <a:chOff x="8993529" y="122905"/>
            <a:chExt cx="3694924" cy="4337614"/>
          </a:xfrm>
        </p:grpSpPr>
        <p:sp>
          <p:nvSpPr>
            <p:cNvPr id="10" name="TextBox 9">
              <a:extLst>
                <a:ext uri="{FF2B5EF4-FFF2-40B4-BE49-F238E27FC236}">
                  <a16:creationId xmlns:a16="http://schemas.microsoft.com/office/drawing/2014/main" id="{1002EA49-BDBE-4D0C-88BB-3DCAA1277445}"/>
                </a:ext>
              </a:extLst>
            </p:cNvPr>
            <p:cNvSpPr txBox="1"/>
            <p:nvPr/>
          </p:nvSpPr>
          <p:spPr>
            <a:xfrm>
              <a:off x="8993529" y="367091"/>
              <a:ext cx="1465394" cy="4093428"/>
            </a:xfrm>
            <a:prstGeom prst="rect">
              <a:avLst/>
            </a:prstGeom>
            <a:noFill/>
          </p:spPr>
          <p:txBody>
            <a:bodyPr wrap="square">
              <a:spAutoFit/>
            </a:bodyPr>
            <a:lstStyle/>
            <a:p>
              <a:pPr algn="r"/>
              <a:r>
                <a:rPr lang="es-ES" sz="2000" dirty="0"/>
                <a:t>Cada objeto que importamos es de un tipo concreto que coincide con el tipo de las variables que se han creado</a:t>
              </a:r>
              <a:endParaRPr lang="el-GR" sz="2000" dirty="0"/>
            </a:p>
          </p:txBody>
        </p:sp>
        <p:pic>
          <p:nvPicPr>
            <p:cNvPr id="13" name="Εικόνα 12" descr="Κοτόπουλο δεν έχει εντυπωσιαστεί">
              <a:extLst>
                <a:ext uri="{FF2B5EF4-FFF2-40B4-BE49-F238E27FC236}">
                  <a16:creationId xmlns:a16="http://schemas.microsoft.com/office/drawing/2014/main" id="{F13772C8-11F9-4F78-907E-A43844A2EF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15961" y="122905"/>
              <a:ext cx="2672492" cy="3960826"/>
            </a:xfrm>
            <a:prstGeom prst="rect">
              <a:avLst/>
            </a:prstGeom>
          </p:spPr>
        </p:pic>
      </p:grpSp>
    </p:spTree>
    <p:extLst>
      <p:ext uri="{BB962C8B-B14F-4D97-AF65-F5344CB8AC3E}">
        <p14:creationId xmlns:p14="http://schemas.microsoft.com/office/powerpoint/2010/main" val="3731117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0089DE6-DE4A-4AFA-9A89-1942C8125B42}"/>
              </a:ext>
            </a:extLst>
          </p:cNvPr>
          <p:cNvSpPr>
            <a:spLocks noGrp="1"/>
          </p:cNvSpPr>
          <p:nvPr>
            <p:ph type="title"/>
          </p:nvPr>
        </p:nvSpPr>
        <p:spPr/>
        <p:txBody>
          <a:bodyPr/>
          <a:lstStyle/>
          <a:p>
            <a:r>
              <a:rPr lang="en-US" dirty="0" err="1"/>
              <a:t>Eventos</a:t>
            </a:r>
            <a:endParaRPr lang="el-GR" dirty="0"/>
          </a:p>
        </p:txBody>
      </p:sp>
      <p:sp>
        <p:nvSpPr>
          <p:cNvPr id="7" name="Οβάλ 6">
            <a:extLst>
              <a:ext uri="{FF2B5EF4-FFF2-40B4-BE49-F238E27FC236}">
                <a16:creationId xmlns:a16="http://schemas.microsoft.com/office/drawing/2014/main" id="{455CB648-7810-47E2-8C44-E9D015B586DD}"/>
              </a:ext>
            </a:extLst>
          </p:cNvPr>
          <p:cNvSpPr/>
          <p:nvPr/>
        </p:nvSpPr>
        <p:spPr>
          <a:xfrm>
            <a:off x="6874196" y="346746"/>
            <a:ext cx="5394532" cy="2688671"/>
          </a:xfrm>
          <a:prstGeom prst="ellipse">
            <a:avLst/>
          </a:prstGeom>
          <a:solidFill>
            <a:schemeClr val="bg1"/>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nvGrpSpPr>
          <p:cNvPr id="9" name="Ομάδα 8">
            <a:extLst>
              <a:ext uri="{FF2B5EF4-FFF2-40B4-BE49-F238E27FC236}">
                <a16:creationId xmlns:a16="http://schemas.microsoft.com/office/drawing/2014/main" id="{BC9FED36-580B-4D6A-A689-BB97F3B30167}"/>
              </a:ext>
            </a:extLst>
          </p:cNvPr>
          <p:cNvGrpSpPr/>
          <p:nvPr/>
        </p:nvGrpSpPr>
        <p:grpSpPr>
          <a:xfrm rot="20721917">
            <a:off x="6874196" y="413654"/>
            <a:ext cx="5394532" cy="2688671"/>
            <a:chOff x="6874196" y="413654"/>
            <a:chExt cx="5394532" cy="2688671"/>
          </a:xfrm>
        </p:grpSpPr>
        <p:sp>
          <p:nvSpPr>
            <p:cNvPr id="6" name="Οβάλ 5">
              <a:extLst>
                <a:ext uri="{FF2B5EF4-FFF2-40B4-BE49-F238E27FC236}">
                  <a16:creationId xmlns:a16="http://schemas.microsoft.com/office/drawing/2014/main" id="{9CBD50F2-1985-4329-AB81-D9DF8E2BA14E}"/>
                </a:ext>
              </a:extLst>
            </p:cNvPr>
            <p:cNvSpPr/>
            <p:nvPr/>
          </p:nvSpPr>
          <p:spPr>
            <a:xfrm rot="1454573">
              <a:off x="6874196" y="413654"/>
              <a:ext cx="5394532" cy="2688671"/>
            </a:xfrm>
            <a:prstGeom prst="ellipse">
              <a:avLst/>
            </a:prstGeom>
            <a:solidFill>
              <a:schemeClr val="bg1"/>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TextBox 7">
              <a:extLst>
                <a:ext uri="{FF2B5EF4-FFF2-40B4-BE49-F238E27FC236}">
                  <a16:creationId xmlns:a16="http://schemas.microsoft.com/office/drawing/2014/main" id="{BDDF0F30-152E-4BB0-90E3-3CA9C10FFDE1}"/>
                </a:ext>
              </a:extLst>
            </p:cNvPr>
            <p:cNvSpPr txBox="1"/>
            <p:nvPr/>
          </p:nvSpPr>
          <p:spPr>
            <a:xfrm rot="1526499">
              <a:off x="7140753" y="1019162"/>
              <a:ext cx="4837478" cy="1323439"/>
            </a:xfrm>
            <a:prstGeom prst="rect">
              <a:avLst/>
            </a:prstGeom>
            <a:noFill/>
          </p:spPr>
          <p:txBody>
            <a:bodyPr wrap="square">
              <a:spAutoFit/>
            </a:bodyPr>
            <a:lstStyle/>
            <a:p>
              <a:pPr algn="ctr"/>
              <a:r>
                <a:rPr lang="es-ES" sz="2000" dirty="0">
                  <a:effectLst/>
                  <a:latin typeface="Verdana" panose="020B0604030504040204" pitchFamily="34" charset="0"/>
                  <a:ea typeface="Calibri" panose="020F0502020204030204" pitchFamily="34" charset="0"/>
                  <a:cs typeface="Times New Roman" panose="02020603050405020304" pitchFamily="18" charset="0"/>
                </a:rPr>
                <a:t>Hay miles de eventos que pueden dispararse en una aplicación; es tu responsabilidad como programador decidir cómo responder a ellos</a:t>
              </a:r>
              <a:endParaRPr lang="el-GR" sz="2800" dirty="0"/>
            </a:p>
          </p:txBody>
        </p:sp>
      </p:grpSp>
      <p:cxnSp>
        <p:nvCxnSpPr>
          <p:cNvPr id="11" name="Ευθύγραμμο βέλος σύνδεσης 10">
            <a:extLst>
              <a:ext uri="{FF2B5EF4-FFF2-40B4-BE49-F238E27FC236}">
                <a16:creationId xmlns:a16="http://schemas.microsoft.com/office/drawing/2014/main" id="{195E8EBE-796A-41C1-A349-F188B50C5D45}"/>
              </a:ext>
            </a:extLst>
          </p:cNvPr>
          <p:cNvCxnSpPr>
            <a:cxnSpLocks/>
            <a:stCxn id="12" idx="1"/>
            <a:endCxn id="13" idx="3"/>
          </p:cNvCxnSpPr>
          <p:nvPr/>
        </p:nvCxnSpPr>
        <p:spPr>
          <a:xfrm flipH="1" flipV="1">
            <a:off x="5547361" y="3775339"/>
            <a:ext cx="1976913" cy="62713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Imagen 11">
            <a:extLst>
              <a:ext uri="{FF2B5EF4-FFF2-40B4-BE49-F238E27FC236}">
                <a16:creationId xmlns:a16="http://schemas.microsoft.com/office/drawing/2014/main" id="{3C9CF81C-A632-4A29-B747-648E5FB597A2}"/>
              </a:ext>
            </a:extLst>
          </p:cNvPr>
          <p:cNvPicPr/>
          <p:nvPr/>
        </p:nvPicPr>
        <p:blipFill>
          <a:blip r:embed="rId3">
            <a:extLst>
              <a:ext uri="{28A0092B-C50C-407E-A947-70E740481C1C}">
                <a14:useLocalDpi xmlns:a14="http://schemas.microsoft.com/office/drawing/2010/main" val="0"/>
              </a:ext>
            </a:extLst>
          </a:blip>
          <a:stretch>
            <a:fillRect/>
          </a:stretch>
        </p:blipFill>
        <p:spPr>
          <a:xfrm>
            <a:off x="7524274" y="3399820"/>
            <a:ext cx="4289322" cy="2005299"/>
          </a:xfrm>
          <a:prstGeom prst="rect">
            <a:avLst/>
          </a:prstGeom>
        </p:spPr>
      </p:pic>
      <p:pic>
        <p:nvPicPr>
          <p:cNvPr id="13" name="Εικόνα 398">
            <a:extLst>
              <a:ext uri="{FF2B5EF4-FFF2-40B4-BE49-F238E27FC236}">
                <a16:creationId xmlns:a16="http://schemas.microsoft.com/office/drawing/2014/main" id="{29378D37-96B1-491A-AB06-93AED4CF9435}"/>
              </a:ext>
            </a:extLst>
          </p:cNvPr>
          <p:cNvPicPr/>
          <p:nvPr/>
        </p:nvPicPr>
        <p:blipFill rotWithShape="1">
          <a:blip r:embed="rId4">
            <a:extLst>
              <a:ext uri="{28A0092B-C50C-407E-A947-70E740481C1C}">
                <a14:useLocalDpi xmlns:a14="http://schemas.microsoft.com/office/drawing/2010/main" val="0"/>
              </a:ext>
            </a:extLst>
          </a:blip>
          <a:srcRect b="50119"/>
          <a:stretch/>
        </p:blipFill>
        <p:spPr>
          <a:xfrm>
            <a:off x="498320" y="3264123"/>
            <a:ext cx="5049041" cy="1022431"/>
          </a:xfrm>
          <a:prstGeom prst="rect">
            <a:avLst/>
          </a:prstGeom>
          <a:ln>
            <a:solidFill>
              <a:schemeClr val="accent1"/>
            </a:solidFill>
          </a:ln>
        </p:spPr>
      </p:pic>
    </p:spTree>
    <p:extLst>
      <p:ext uri="{BB962C8B-B14F-4D97-AF65-F5344CB8AC3E}">
        <p14:creationId xmlns:p14="http://schemas.microsoft.com/office/powerpoint/2010/main" val="2078938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Εικόνα 417">
            <a:extLst>
              <a:ext uri="{FF2B5EF4-FFF2-40B4-BE49-F238E27FC236}">
                <a16:creationId xmlns:a16="http://schemas.microsoft.com/office/drawing/2014/main" id="{A1284487-540B-4968-8396-9CC375F979F5}"/>
              </a:ext>
            </a:extLst>
          </p:cNvPr>
          <p:cNvPicPr/>
          <p:nvPr/>
        </p:nvPicPr>
        <p:blipFill>
          <a:blip r:embed="rId3">
            <a:extLst>
              <a:ext uri="{28A0092B-C50C-407E-A947-70E740481C1C}">
                <a14:useLocalDpi xmlns:a14="http://schemas.microsoft.com/office/drawing/2010/main" val="0"/>
              </a:ext>
            </a:extLst>
          </a:blip>
          <a:stretch>
            <a:fillRect/>
          </a:stretch>
        </p:blipFill>
        <p:spPr>
          <a:xfrm>
            <a:off x="548640" y="1136436"/>
            <a:ext cx="8435926" cy="1047522"/>
          </a:xfrm>
          <a:prstGeom prst="rect">
            <a:avLst/>
          </a:prstGeom>
          <a:ln>
            <a:solidFill>
              <a:schemeClr val="accent1"/>
            </a:solidFill>
          </a:ln>
        </p:spPr>
      </p:pic>
      <p:sp>
        <p:nvSpPr>
          <p:cNvPr id="2" name="Τίτλος 1">
            <a:extLst>
              <a:ext uri="{FF2B5EF4-FFF2-40B4-BE49-F238E27FC236}">
                <a16:creationId xmlns:a16="http://schemas.microsoft.com/office/drawing/2014/main" id="{D5B49C0B-7B8D-40AD-8E65-F6AC4D081078}"/>
              </a:ext>
            </a:extLst>
          </p:cNvPr>
          <p:cNvSpPr>
            <a:spLocks noGrp="1"/>
          </p:cNvSpPr>
          <p:nvPr>
            <p:ph type="title"/>
          </p:nvPr>
        </p:nvSpPr>
        <p:spPr/>
        <p:txBody>
          <a:bodyPr>
            <a:normAutofit/>
          </a:bodyPr>
          <a:lstStyle/>
          <a:p>
            <a:r>
              <a:rPr lang="es-ES" dirty="0"/>
              <a:t>Escribiendo código en el Evento</a:t>
            </a:r>
            <a:endParaRPr lang="el-GR" dirty="0"/>
          </a:p>
        </p:txBody>
      </p:sp>
      <p:sp>
        <p:nvSpPr>
          <p:cNvPr id="9" name="TextBox 8">
            <a:extLst>
              <a:ext uri="{FF2B5EF4-FFF2-40B4-BE49-F238E27FC236}">
                <a16:creationId xmlns:a16="http://schemas.microsoft.com/office/drawing/2014/main" id="{FAF1145D-DA3C-4428-9A01-C8CA815C1420}"/>
              </a:ext>
            </a:extLst>
          </p:cNvPr>
          <p:cNvSpPr txBox="1"/>
          <p:nvPr/>
        </p:nvSpPr>
        <p:spPr>
          <a:xfrm>
            <a:off x="383496" y="3137720"/>
            <a:ext cx="4177994" cy="2246769"/>
          </a:xfrm>
          <a:prstGeom prst="rect">
            <a:avLst/>
          </a:prstGeom>
          <a:noFill/>
          <a:ln>
            <a:solidFill>
              <a:srgbClr val="FF0000"/>
            </a:solidFill>
          </a:ln>
        </p:spPr>
        <p:txBody>
          <a:bodyPr wrap="square">
            <a:spAutoFit/>
          </a:bodyPr>
          <a:lstStyle/>
          <a:p>
            <a:r>
              <a:rPr lang="es-ES" sz="2800" dirty="0"/>
              <a:t>El contenido del </a:t>
            </a:r>
            <a:r>
              <a:rPr lang="es-ES" sz="2800" dirty="0" err="1"/>
              <a:t>TextField</a:t>
            </a:r>
            <a:r>
              <a:rPr lang="es-ES" sz="2800" dirty="0"/>
              <a:t> llamado </a:t>
            </a:r>
            <a:r>
              <a:rPr lang="es-ES" sz="2800" dirty="0" err="1"/>
              <a:t>txtTotal</a:t>
            </a:r>
            <a:r>
              <a:rPr lang="es-ES" sz="2800" dirty="0"/>
              <a:t> será igual a la suma de los contenidos de los </a:t>
            </a:r>
            <a:r>
              <a:rPr lang="es-ES" sz="2800" dirty="0" err="1"/>
              <a:t>TextFields</a:t>
            </a:r>
            <a:r>
              <a:rPr lang="es-ES" sz="2800" dirty="0"/>
              <a:t> txtNúmero1 y txtNúmero2</a:t>
            </a:r>
            <a:endParaRPr lang="en-US" sz="2800" dirty="0"/>
          </a:p>
        </p:txBody>
      </p:sp>
      <p:cxnSp>
        <p:nvCxnSpPr>
          <p:cNvPr id="10" name="Ευθύγραμμο βέλος σύνδεσης 9">
            <a:extLst>
              <a:ext uri="{FF2B5EF4-FFF2-40B4-BE49-F238E27FC236}">
                <a16:creationId xmlns:a16="http://schemas.microsoft.com/office/drawing/2014/main" id="{1A88E0FE-5D9C-46B3-A2F8-1A4FF1ACD6A4}"/>
              </a:ext>
            </a:extLst>
          </p:cNvPr>
          <p:cNvCxnSpPr>
            <a:cxnSpLocks/>
          </p:cNvCxnSpPr>
          <p:nvPr/>
        </p:nvCxnSpPr>
        <p:spPr>
          <a:xfrm flipV="1">
            <a:off x="548640" y="2029968"/>
            <a:ext cx="1005840" cy="11077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Εικόνα 404">
            <a:extLst>
              <a:ext uri="{FF2B5EF4-FFF2-40B4-BE49-F238E27FC236}">
                <a16:creationId xmlns:a16="http://schemas.microsoft.com/office/drawing/2014/main" id="{3E2CED85-5921-40D0-8FAC-65A7767D9E4B}"/>
              </a:ext>
            </a:extLst>
          </p:cNvPr>
          <p:cNvPicPr/>
          <p:nvPr/>
        </p:nvPicPr>
        <p:blipFill>
          <a:blip r:embed="rId4">
            <a:extLst>
              <a:ext uri="{28A0092B-C50C-407E-A947-70E740481C1C}">
                <a14:useLocalDpi xmlns:a14="http://schemas.microsoft.com/office/drawing/2010/main" val="0"/>
              </a:ext>
            </a:extLst>
          </a:blip>
          <a:srcRect/>
          <a:stretch/>
        </p:blipFill>
        <p:spPr>
          <a:xfrm>
            <a:off x="5449744" y="2772103"/>
            <a:ext cx="6282809" cy="3386959"/>
          </a:xfrm>
          <a:prstGeom prst="rect">
            <a:avLst/>
          </a:prstGeom>
          <a:ln>
            <a:solidFill>
              <a:schemeClr val="accent1"/>
            </a:solidFill>
          </a:ln>
        </p:spPr>
      </p:pic>
    </p:spTree>
    <p:extLst>
      <p:ext uri="{BB962C8B-B14F-4D97-AF65-F5344CB8AC3E}">
        <p14:creationId xmlns:p14="http://schemas.microsoft.com/office/powerpoint/2010/main" val="153298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Ορθογώνιο 8">
            <a:extLst>
              <a:ext uri="{FF2B5EF4-FFF2-40B4-BE49-F238E27FC236}">
                <a16:creationId xmlns:a16="http://schemas.microsoft.com/office/drawing/2014/main" id="{1C72A6F0-3B48-4955-945C-C8850170907B}"/>
              </a:ext>
            </a:extLst>
          </p:cNvPr>
          <p:cNvSpPr/>
          <p:nvPr/>
        </p:nvSpPr>
        <p:spPr>
          <a:xfrm>
            <a:off x="1545909" y="5566848"/>
            <a:ext cx="8849948" cy="655285"/>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Ορθογώνιο 7">
            <a:extLst>
              <a:ext uri="{FF2B5EF4-FFF2-40B4-BE49-F238E27FC236}">
                <a16:creationId xmlns:a16="http://schemas.microsoft.com/office/drawing/2014/main" id="{0FF05228-9CBF-4275-B6B2-238183B4B678}"/>
              </a:ext>
            </a:extLst>
          </p:cNvPr>
          <p:cNvSpPr/>
          <p:nvPr/>
        </p:nvSpPr>
        <p:spPr>
          <a:xfrm>
            <a:off x="1545909" y="5179616"/>
            <a:ext cx="8849948" cy="331277"/>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Ορθογώνιο 6">
            <a:extLst>
              <a:ext uri="{FF2B5EF4-FFF2-40B4-BE49-F238E27FC236}">
                <a16:creationId xmlns:a16="http://schemas.microsoft.com/office/drawing/2014/main" id="{8A731977-CD1F-4763-B9A5-A4E6221C87F4}"/>
              </a:ext>
            </a:extLst>
          </p:cNvPr>
          <p:cNvSpPr/>
          <p:nvPr/>
        </p:nvSpPr>
        <p:spPr>
          <a:xfrm>
            <a:off x="1545909" y="4799859"/>
            <a:ext cx="8849948" cy="331277"/>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Ορθογώνιο 5">
            <a:extLst>
              <a:ext uri="{FF2B5EF4-FFF2-40B4-BE49-F238E27FC236}">
                <a16:creationId xmlns:a16="http://schemas.microsoft.com/office/drawing/2014/main" id="{28F8B91E-173D-433C-831D-EB004932F864}"/>
              </a:ext>
            </a:extLst>
          </p:cNvPr>
          <p:cNvSpPr/>
          <p:nvPr/>
        </p:nvSpPr>
        <p:spPr>
          <a:xfrm>
            <a:off x="1545909" y="4420102"/>
            <a:ext cx="8849948" cy="331277"/>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D4850C29-D641-46C8-B1B8-25AE8B8CFAF7}"/>
              </a:ext>
            </a:extLst>
          </p:cNvPr>
          <p:cNvSpPr>
            <a:spLocks noGrp="1"/>
          </p:cNvSpPr>
          <p:nvPr>
            <p:ph type="title"/>
          </p:nvPr>
        </p:nvSpPr>
        <p:spPr/>
        <p:txBody>
          <a:bodyPr/>
          <a:lstStyle/>
          <a:p>
            <a:r>
              <a:rPr lang="en-US" dirty="0" err="1"/>
              <a:t>Crear</a:t>
            </a:r>
            <a:r>
              <a:rPr lang="en-US" dirty="0"/>
              <a:t> </a:t>
            </a:r>
            <a:r>
              <a:rPr lang="en-US" dirty="0" err="1"/>
              <a:t>nuevos</a:t>
            </a:r>
            <a:r>
              <a:rPr lang="en-US" dirty="0"/>
              <a:t> </a:t>
            </a:r>
            <a:r>
              <a:rPr lang="en-US" dirty="0" err="1"/>
              <a:t>Eventos</a:t>
            </a:r>
            <a:endParaRPr lang="el-GR" dirty="0"/>
          </a:p>
        </p:txBody>
      </p:sp>
      <p:sp>
        <p:nvSpPr>
          <p:cNvPr id="5" name="TextBox 4">
            <a:extLst>
              <a:ext uri="{FF2B5EF4-FFF2-40B4-BE49-F238E27FC236}">
                <a16:creationId xmlns:a16="http://schemas.microsoft.com/office/drawing/2014/main" id="{AB453388-FED8-4CDE-B820-3D57A3EDA9DA}"/>
              </a:ext>
            </a:extLst>
          </p:cNvPr>
          <p:cNvSpPr txBox="1"/>
          <p:nvPr/>
        </p:nvSpPr>
        <p:spPr>
          <a:xfrm>
            <a:off x="1545909" y="4359942"/>
            <a:ext cx="8762862" cy="1938992"/>
          </a:xfrm>
          <a:prstGeom prst="rect">
            <a:avLst/>
          </a:prstGeom>
          <a:noFill/>
        </p:spPr>
        <p:txBody>
          <a:bodyPr wrap="square">
            <a:spAutoFit/>
          </a:bodyPr>
          <a:lstStyle/>
          <a:p>
            <a:r>
              <a:rPr lang="es-ES" sz="2400" dirty="0"/>
              <a:t>Abrir el </a:t>
            </a:r>
            <a:r>
              <a:rPr lang="es-ES" sz="2400" b="1" dirty="0"/>
              <a:t>Diseñador</a:t>
            </a:r>
            <a:r>
              <a:rPr lang="es-ES" sz="2400" dirty="0"/>
              <a:t> y añadir un nuevo botón llamado </a:t>
            </a:r>
            <a:r>
              <a:rPr lang="es-ES" sz="2400" b="1" dirty="0" err="1"/>
              <a:t>btnBorrar</a:t>
            </a:r>
            <a:r>
              <a:rPr lang="es-ES" sz="2400" dirty="0"/>
              <a:t>.</a:t>
            </a:r>
          </a:p>
          <a:p>
            <a:r>
              <a:rPr lang="es-ES" sz="2400" dirty="0"/>
              <a:t>Crear una variable dentro de </a:t>
            </a:r>
            <a:r>
              <a:rPr lang="es-ES" sz="2400" b="1" dirty="0" err="1"/>
              <a:t>Class_Global</a:t>
            </a:r>
            <a:r>
              <a:rPr lang="es-ES" sz="2400" dirty="0"/>
              <a:t> para acceder a ella.</a:t>
            </a:r>
          </a:p>
          <a:p>
            <a:r>
              <a:rPr lang="es-ES" sz="2400" dirty="0"/>
              <a:t>Crear el evento </a:t>
            </a:r>
            <a:r>
              <a:rPr lang="es-ES" sz="2400" b="1" dirty="0" err="1"/>
              <a:t>btnBorrar_Click</a:t>
            </a:r>
            <a:r>
              <a:rPr lang="es-ES" sz="2400" b="1" dirty="0"/>
              <a:t>.</a:t>
            </a:r>
          </a:p>
          <a:p>
            <a:r>
              <a:rPr lang="es-ES" sz="2400" dirty="0"/>
              <a:t>Dentro del evento, fija la propiedad </a:t>
            </a:r>
            <a:r>
              <a:rPr lang="es-ES" sz="2400" b="1" dirty="0"/>
              <a:t>Text</a:t>
            </a:r>
            <a:r>
              <a:rPr lang="es-ES" sz="2400" dirty="0"/>
              <a:t> de </a:t>
            </a:r>
            <a:r>
              <a:rPr lang="es-ES" sz="2400" b="1" dirty="0"/>
              <a:t>txtNúmero1</a:t>
            </a:r>
            <a:r>
              <a:rPr lang="es-ES" sz="2400" dirty="0"/>
              <a:t>, </a:t>
            </a:r>
            <a:r>
              <a:rPr lang="es-ES" sz="2400" b="1" dirty="0"/>
              <a:t>txtNúmero2</a:t>
            </a:r>
            <a:r>
              <a:rPr lang="es-ES" sz="2400" dirty="0"/>
              <a:t> y </a:t>
            </a:r>
            <a:r>
              <a:rPr lang="es-ES" sz="2400" b="1" dirty="0" err="1"/>
              <a:t>txtTotal</a:t>
            </a:r>
            <a:r>
              <a:rPr lang="es-ES" sz="2400" dirty="0"/>
              <a:t> al valor "" (cadena vacía).</a:t>
            </a:r>
            <a:endParaRPr lang="en-US" sz="2400" dirty="0"/>
          </a:p>
        </p:txBody>
      </p:sp>
      <p:pic>
        <p:nvPicPr>
          <p:cNvPr id="10" name="Εικόνα 407">
            <a:extLst>
              <a:ext uri="{FF2B5EF4-FFF2-40B4-BE49-F238E27FC236}">
                <a16:creationId xmlns:a16="http://schemas.microsoft.com/office/drawing/2014/main" id="{6741FEB0-5DD7-466F-BA56-79301B9BEAB1}"/>
              </a:ext>
            </a:extLst>
          </p:cNvPr>
          <p:cNvPicPr/>
          <p:nvPr/>
        </p:nvPicPr>
        <p:blipFill>
          <a:blip r:embed="rId2">
            <a:extLst>
              <a:ext uri="{28A0092B-C50C-407E-A947-70E740481C1C}">
                <a14:useLocalDpi xmlns:a14="http://schemas.microsoft.com/office/drawing/2010/main" val="0"/>
              </a:ext>
            </a:extLst>
          </a:blip>
          <a:srcRect/>
          <a:stretch/>
        </p:blipFill>
        <p:spPr>
          <a:xfrm>
            <a:off x="2275489" y="948850"/>
            <a:ext cx="7641021" cy="3309378"/>
          </a:xfrm>
          <a:prstGeom prst="rect">
            <a:avLst/>
          </a:prstGeom>
          <a:ln>
            <a:solidFill>
              <a:schemeClr val="accent1"/>
            </a:solidFill>
          </a:ln>
        </p:spPr>
      </p:pic>
    </p:spTree>
    <p:extLst>
      <p:ext uri="{BB962C8B-B14F-4D97-AF65-F5344CB8AC3E}">
        <p14:creationId xmlns:p14="http://schemas.microsoft.com/office/powerpoint/2010/main" val="1266305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7" grpId="0" animBg="1"/>
      <p:bldP spid="6" grpId="0" animBg="1"/>
    </p:bldLst>
  </p:timing>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1095</TotalTime>
  <Words>970</Words>
  <Application>Microsoft Office PowerPoint</Application>
  <PresentationFormat>Panorámica</PresentationFormat>
  <Paragraphs>74</Paragraphs>
  <Slides>10</Slides>
  <Notes>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Symbol</vt:lpstr>
      <vt:lpstr>Verdana</vt:lpstr>
      <vt:lpstr>Θέμα του Office</vt:lpstr>
      <vt:lpstr>Programando con B4X</vt:lpstr>
      <vt:lpstr>Hoy aprenderás</vt:lpstr>
      <vt:lpstr>Class_Globals</vt:lpstr>
      <vt:lpstr>Un estudio más profundo del uso de variables</vt:lpstr>
      <vt:lpstr>Paso de Valores al Código</vt:lpstr>
      <vt:lpstr>Generar Miembros</vt:lpstr>
      <vt:lpstr>Eventos</vt:lpstr>
      <vt:lpstr>Escribiendo código en el Evento</vt:lpstr>
      <vt:lpstr>Crear nuevos Eventos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ΜΠΑΚΟΥΡΟΥ ΧΡΥΣΑΝΘΗ</dc:creator>
  <cp:lastModifiedBy>José M. López</cp:lastModifiedBy>
  <cp:revision>256</cp:revision>
  <dcterms:created xsi:type="dcterms:W3CDTF">2021-01-19T13:00:32Z</dcterms:created>
  <dcterms:modified xsi:type="dcterms:W3CDTF">2021-03-09T19:46:10Z</dcterms:modified>
</cp:coreProperties>
</file>