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0"/>
  </p:notesMasterIdLst>
  <p:sldIdLst>
    <p:sldId id="256" r:id="rId2"/>
    <p:sldId id="258" r:id="rId3"/>
    <p:sldId id="263" r:id="rId4"/>
    <p:sldId id="264" r:id="rId5"/>
    <p:sldId id="265" r:id="rId6"/>
    <p:sldId id="267"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7" r:id="rId25"/>
    <p:sldId id="284" r:id="rId26"/>
    <p:sldId id="285" r:id="rId27"/>
    <p:sldId id="286" r:id="rId28"/>
    <p:sldId id="262" r:id="rId2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82E"/>
    <a:srgbClr val="FE9900"/>
    <a:srgbClr val="ED7D31"/>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Μεσαίο στυλ 2 - Έμφαση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Στυλ με θέμα 1 - Έμφαση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6" autoAdjust="0"/>
    <p:restoredTop sz="76005" autoAdjust="0"/>
  </p:normalViewPr>
  <p:slideViewPr>
    <p:cSldViewPr snapToGrid="0">
      <p:cViewPr varScale="1">
        <p:scale>
          <a:sx n="65" d="100"/>
          <a:sy n="65" d="100"/>
        </p:scale>
        <p:origin x="1382" y="6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 dirty="0"/>
            <a:t>Declaración de un Tipo</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59EE915-3E1B-4888-B85B-65035034E39D}">
      <dgm:prSet/>
      <dgm:spPr/>
      <dgm:t>
        <a:bodyPr/>
        <a:lstStyle/>
        <a:p>
          <a:pPr>
            <a:buFont typeface="Symbol" panose="05050102010706020507" pitchFamily="18" charset="2"/>
            <a:buChar char=""/>
          </a:pPr>
          <a:r>
            <a:rPr lang="el-GR" dirty="0"/>
            <a:t>Arrays </a:t>
          </a:r>
          <a:r>
            <a:rPr lang="es-ES" dirty="0"/>
            <a:t>de un Tipo</a:t>
          </a:r>
          <a:endParaRPr lang="el-GR" dirty="0"/>
        </a:p>
      </dgm:t>
    </dgm:pt>
    <dgm:pt modelId="{C44C2DDC-0A1E-4933-95DC-650A51B85541}" type="parTrans" cxnId="{A0D01EEA-323A-4F3D-9127-5BAF81D8A5C5}">
      <dgm:prSet/>
      <dgm:spPr/>
      <dgm:t>
        <a:bodyPr/>
        <a:lstStyle/>
        <a:p>
          <a:endParaRPr lang="el-GR"/>
        </a:p>
      </dgm:t>
    </dgm:pt>
    <dgm:pt modelId="{481700C0-1763-49DF-BA92-5067E969AC08}" type="sibTrans" cxnId="{A0D01EEA-323A-4F3D-9127-5BAF81D8A5C5}">
      <dgm:prSet/>
      <dgm:spPr/>
      <dgm:t>
        <a:bodyPr/>
        <a:lstStyle/>
        <a:p>
          <a:endParaRPr lang="el-GR"/>
        </a:p>
      </dgm:t>
    </dgm:pt>
    <dgm:pt modelId="{6E264AF3-30ED-4AAB-83DE-FD8D9329D4B4}">
      <dgm:prSet/>
      <dgm:spPr/>
      <dgm:t>
        <a:bodyPr/>
        <a:lstStyle/>
        <a:p>
          <a:pPr>
            <a:buFont typeface="Symbol" panose="05050102010706020507" pitchFamily="18" charset="2"/>
            <a:buChar char=""/>
          </a:pPr>
          <a:r>
            <a:rPr lang="el-GR" dirty="0"/>
            <a:t>List</a:t>
          </a:r>
          <a:r>
            <a:rPr lang="es-ES" dirty="0"/>
            <a:t>a de un Tipo</a:t>
          </a:r>
          <a:endParaRPr lang="el-GR" dirty="0"/>
        </a:p>
      </dgm:t>
    </dgm:pt>
    <dgm:pt modelId="{6E7BF97B-6467-4FAD-A311-7654AC896485}" type="parTrans" cxnId="{EFCAC55F-33CC-46B4-98E5-1AB5A00A44B1}">
      <dgm:prSet/>
      <dgm:spPr/>
      <dgm:t>
        <a:bodyPr/>
        <a:lstStyle/>
        <a:p>
          <a:endParaRPr lang="el-GR"/>
        </a:p>
      </dgm:t>
    </dgm:pt>
    <dgm:pt modelId="{0A9CD922-8E25-4894-948C-4F69F7DD45D5}" type="sibTrans" cxnId="{EFCAC55F-33CC-46B4-98E5-1AB5A00A44B1}">
      <dgm:prSet/>
      <dgm:spPr/>
      <dgm:t>
        <a:bodyPr/>
        <a:lstStyle/>
        <a:p>
          <a:endParaRPr lang="el-GR"/>
        </a:p>
      </dgm:t>
    </dgm:pt>
    <dgm:pt modelId="{C3847E5F-48DD-4BA6-A422-5C6B3A2F284B}">
      <dgm:prSet/>
      <dgm:spPr/>
      <dgm:t>
        <a:bodyPr/>
        <a:lstStyle/>
        <a:p>
          <a:pPr>
            <a:buFont typeface="Symbol" panose="05050102010706020507" pitchFamily="18" charset="2"/>
            <a:buChar char=""/>
          </a:pPr>
          <a:r>
            <a:rPr lang="el-GR" dirty="0"/>
            <a:t>Map</a:t>
          </a:r>
          <a:r>
            <a:rPr lang="es-ES" dirty="0"/>
            <a:t>a de un Tipo</a:t>
          </a:r>
          <a:endParaRPr lang="el-GR" dirty="0"/>
        </a:p>
      </dgm:t>
    </dgm:pt>
    <dgm:pt modelId="{B55E95F6-F3D8-4DDC-93C1-48BFA2BACBDB}" type="parTrans" cxnId="{12CE97EB-8B9F-43CC-B7DB-900FD6FBEBC7}">
      <dgm:prSet/>
      <dgm:spPr/>
      <dgm:t>
        <a:bodyPr/>
        <a:lstStyle/>
        <a:p>
          <a:endParaRPr lang="el-GR"/>
        </a:p>
      </dgm:t>
    </dgm:pt>
    <dgm:pt modelId="{819600D4-65CD-478C-AA28-5C6DB6DA4833}" type="sibTrans" cxnId="{12CE97EB-8B9F-43CC-B7DB-900FD6FBEBC7}">
      <dgm:prSet/>
      <dgm:spPr/>
      <dgm:t>
        <a:bodyPr/>
        <a:lstStyle/>
        <a:p>
          <a:endParaRPr lang="el-GR"/>
        </a:p>
      </dgm:t>
    </dgm:pt>
    <dgm:pt modelId="{5FD675C9-AC53-4AA0-B829-F83A9CD822E2}">
      <dgm:prSet/>
      <dgm:spPr/>
      <dgm:t>
        <a:bodyPr/>
        <a:lstStyle/>
        <a:p>
          <a:pPr>
            <a:buFont typeface="Symbol" panose="05050102010706020507" pitchFamily="18" charset="2"/>
            <a:buChar char=""/>
          </a:pPr>
          <a:r>
            <a:rPr lang="es-ES" dirty="0"/>
            <a:t>Fichero </a:t>
          </a:r>
          <a:r>
            <a:rPr lang="el-GR" dirty="0"/>
            <a:t>KVS</a:t>
          </a:r>
        </a:p>
      </dgm:t>
    </dgm:pt>
    <dgm:pt modelId="{470FE69E-FA65-4D1F-BEDC-4FE965F14C8F}" type="parTrans" cxnId="{F3FA7F7C-5264-4905-B4D2-01955591B96A}">
      <dgm:prSet/>
      <dgm:spPr/>
      <dgm:t>
        <a:bodyPr/>
        <a:lstStyle/>
        <a:p>
          <a:endParaRPr lang="el-GR"/>
        </a:p>
      </dgm:t>
    </dgm:pt>
    <dgm:pt modelId="{E6C1C074-B079-445A-87F2-9459240F076C}" type="sibTrans" cxnId="{F3FA7F7C-5264-4905-B4D2-01955591B96A}">
      <dgm:prSet/>
      <dgm:spPr/>
      <dgm:t>
        <a:bodyPr/>
        <a:lstStyle/>
        <a:p>
          <a:endParaRPr lang="el-GR"/>
        </a:p>
      </dgm:t>
    </dgm:pt>
    <dgm:pt modelId="{6F387026-7558-4788-9E54-450F5FAC535F}">
      <dgm:prSet/>
      <dgm:spPr/>
      <dgm:t>
        <a:bodyPr/>
        <a:lstStyle/>
        <a:p>
          <a:pPr>
            <a:buFont typeface="Symbol" panose="05050102010706020507" pitchFamily="18" charset="2"/>
            <a:buChar char=""/>
          </a:pPr>
          <a:r>
            <a:rPr lang="el-GR"/>
            <a:t>CustomListView</a:t>
          </a:r>
        </a:p>
      </dgm:t>
    </dgm:pt>
    <dgm:pt modelId="{BA2F88CD-98CE-44F0-9632-AD0655C8F8B7}" type="parTrans" cxnId="{CAE8375A-0278-4BF1-B852-DF3D60D7B4B1}">
      <dgm:prSet/>
      <dgm:spPr/>
      <dgm:t>
        <a:bodyPr/>
        <a:lstStyle/>
        <a:p>
          <a:endParaRPr lang="el-GR"/>
        </a:p>
      </dgm:t>
    </dgm:pt>
    <dgm:pt modelId="{5E879448-5CF7-46A2-AF47-8EE59132D21F}" type="sibTrans" cxnId="{CAE8375A-0278-4BF1-B852-DF3D60D7B4B1}">
      <dgm:prSet/>
      <dgm:spPr/>
      <dgm:t>
        <a:bodyPr/>
        <a:lstStyle/>
        <a:p>
          <a:endParaRPr lang="el-GR"/>
        </a:p>
      </dgm:t>
    </dgm:pt>
    <dgm:pt modelId="{BB75F605-9CE1-4BEA-858E-AB8C0572FBEE}">
      <dgm:prSet/>
      <dgm:spPr/>
      <dgm:t>
        <a:bodyPr/>
        <a:lstStyle/>
        <a:p>
          <a:pPr>
            <a:buFont typeface="Symbol" panose="05050102010706020507" pitchFamily="18" charset="2"/>
            <a:buChar char=""/>
          </a:pPr>
          <a:r>
            <a:rPr lang="el-GR"/>
            <a:t>B4XComboBox</a:t>
          </a:r>
        </a:p>
      </dgm:t>
    </dgm:pt>
    <dgm:pt modelId="{1358905B-BA1C-4C7D-B710-A6C3C8D8180B}" type="parTrans" cxnId="{4D86B5E2-8095-468A-80E6-B64BA72DD8FD}">
      <dgm:prSet/>
      <dgm:spPr/>
      <dgm:t>
        <a:bodyPr/>
        <a:lstStyle/>
        <a:p>
          <a:endParaRPr lang="el-GR"/>
        </a:p>
      </dgm:t>
    </dgm:pt>
    <dgm:pt modelId="{5C0CF376-F48C-4A7B-9A3C-C1AE98EFF4A3}" type="sibTrans" cxnId="{4D86B5E2-8095-468A-80E6-B64BA72DD8FD}">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7">
        <dgm:presLayoutVars>
          <dgm:bulletEnabled val="1"/>
        </dgm:presLayoutVars>
      </dgm:prSet>
      <dgm:spPr/>
    </dgm:pt>
    <dgm:pt modelId="{C0625738-4AF0-45AC-A424-543BE0921C4F}" type="pres">
      <dgm:prSet presAssocID="{30477B69-2F94-4910-B445-245EB5E581C2}" presName="sibTrans" presStyleCnt="0"/>
      <dgm:spPr/>
    </dgm:pt>
    <dgm:pt modelId="{EA1BD8E0-8C83-4162-AFA0-DD81442A17CD}" type="pres">
      <dgm:prSet presAssocID="{D59EE915-3E1B-4888-B85B-65035034E39D}" presName="node" presStyleLbl="node1" presStyleIdx="1" presStyleCnt="7">
        <dgm:presLayoutVars>
          <dgm:bulletEnabled val="1"/>
        </dgm:presLayoutVars>
      </dgm:prSet>
      <dgm:spPr/>
    </dgm:pt>
    <dgm:pt modelId="{52D61D7B-7FE4-4D8E-A82D-D0E6DF572794}" type="pres">
      <dgm:prSet presAssocID="{481700C0-1763-49DF-BA92-5067E969AC08}" presName="sibTrans" presStyleCnt="0"/>
      <dgm:spPr/>
    </dgm:pt>
    <dgm:pt modelId="{2A1E9317-C18C-4064-9747-944D05F859A3}" type="pres">
      <dgm:prSet presAssocID="{6E264AF3-30ED-4AAB-83DE-FD8D9329D4B4}" presName="node" presStyleLbl="node1" presStyleIdx="2" presStyleCnt="7">
        <dgm:presLayoutVars>
          <dgm:bulletEnabled val="1"/>
        </dgm:presLayoutVars>
      </dgm:prSet>
      <dgm:spPr/>
    </dgm:pt>
    <dgm:pt modelId="{5BFE2BE0-0A00-4037-8813-AB55D6C5597B}" type="pres">
      <dgm:prSet presAssocID="{0A9CD922-8E25-4894-948C-4F69F7DD45D5}" presName="sibTrans" presStyleCnt="0"/>
      <dgm:spPr/>
    </dgm:pt>
    <dgm:pt modelId="{57795BC4-13E5-461C-A5C1-EDCB6EBB01D9}" type="pres">
      <dgm:prSet presAssocID="{C3847E5F-48DD-4BA6-A422-5C6B3A2F284B}" presName="node" presStyleLbl="node1" presStyleIdx="3" presStyleCnt="7">
        <dgm:presLayoutVars>
          <dgm:bulletEnabled val="1"/>
        </dgm:presLayoutVars>
      </dgm:prSet>
      <dgm:spPr/>
    </dgm:pt>
    <dgm:pt modelId="{6F62FE6D-34D5-4751-BA65-905E4A6EC067}" type="pres">
      <dgm:prSet presAssocID="{819600D4-65CD-478C-AA28-5C6DB6DA4833}" presName="sibTrans" presStyleCnt="0"/>
      <dgm:spPr/>
    </dgm:pt>
    <dgm:pt modelId="{1208ACEF-D8C9-4E05-A80B-CC65228BA300}" type="pres">
      <dgm:prSet presAssocID="{5FD675C9-AC53-4AA0-B829-F83A9CD822E2}" presName="node" presStyleLbl="node1" presStyleIdx="4" presStyleCnt="7">
        <dgm:presLayoutVars>
          <dgm:bulletEnabled val="1"/>
        </dgm:presLayoutVars>
      </dgm:prSet>
      <dgm:spPr/>
    </dgm:pt>
    <dgm:pt modelId="{EE151348-C605-4159-902C-BFE8448F94B0}" type="pres">
      <dgm:prSet presAssocID="{E6C1C074-B079-445A-87F2-9459240F076C}" presName="sibTrans" presStyleCnt="0"/>
      <dgm:spPr/>
    </dgm:pt>
    <dgm:pt modelId="{7D0DFE08-0063-4A0B-BAE4-6059BC7714F1}" type="pres">
      <dgm:prSet presAssocID="{6F387026-7558-4788-9E54-450F5FAC535F}" presName="node" presStyleLbl="node1" presStyleIdx="5" presStyleCnt="7">
        <dgm:presLayoutVars>
          <dgm:bulletEnabled val="1"/>
        </dgm:presLayoutVars>
      </dgm:prSet>
      <dgm:spPr/>
    </dgm:pt>
    <dgm:pt modelId="{EFAA037B-4737-4CFF-9D87-AFDFCC42D22D}" type="pres">
      <dgm:prSet presAssocID="{5E879448-5CF7-46A2-AF47-8EE59132D21F}" presName="sibTrans" presStyleCnt="0"/>
      <dgm:spPr/>
    </dgm:pt>
    <dgm:pt modelId="{474E0977-D977-4481-8A6B-BAC837B0FAAD}" type="pres">
      <dgm:prSet presAssocID="{BB75F605-9CE1-4BEA-858E-AB8C0572FBEE}" presName="node" presStyleLbl="node1" presStyleIdx="6" presStyleCnt="7">
        <dgm:presLayoutVars>
          <dgm:bulletEnabled val="1"/>
        </dgm:presLayoutVars>
      </dgm:prSet>
      <dgm:spPr/>
    </dgm:pt>
  </dgm:ptLst>
  <dgm:cxnLst>
    <dgm:cxn modelId="{0E6A2F19-3FE9-42B5-A423-A7F7EBB0311F}" type="presOf" srcId="{D59EE915-3E1B-4888-B85B-65035034E39D}" destId="{EA1BD8E0-8C83-4162-AFA0-DD81442A17CD}"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EFCAC55F-33CC-46B4-98E5-1AB5A00A44B1}" srcId="{0C401041-E03C-4661-9607-908B0A03F6F5}" destId="{6E264AF3-30ED-4AAB-83DE-FD8D9329D4B4}" srcOrd="2" destOrd="0" parTransId="{6E7BF97B-6467-4FAD-A311-7654AC896485}" sibTransId="{0A9CD922-8E25-4894-948C-4F69F7DD45D5}"/>
    <dgm:cxn modelId="{B9EE8B47-E9E2-45FA-AAB4-B22A968F194F}" type="presOf" srcId="{0C401041-E03C-4661-9607-908B0A03F6F5}" destId="{19028724-D1E1-4614-8076-49D4BC137DEF}" srcOrd="0" destOrd="0" presId="urn:microsoft.com/office/officeart/2005/8/layout/default"/>
    <dgm:cxn modelId="{0C0C304F-26F3-4727-A7F5-76AC0F1240E0}" type="presOf" srcId="{6E264AF3-30ED-4AAB-83DE-FD8D9329D4B4}" destId="{2A1E9317-C18C-4064-9747-944D05F859A3}" srcOrd="0" destOrd="0" presId="urn:microsoft.com/office/officeart/2005/8/layout/default"/>
    <dgm:cxn modelId="{C3A6CD74-FD08-4807-9364-0B2E2B080457}" type="presOf" srcId="{6F387026-7558-4788-9E54-450F5FAC535F}" destId="{7D0DFE08-0063-4A0B-BAE4-6059BC7714F1}" srcOrd="0" destOrd="0" presId="urn:microsoft.com/office/officeart/2005/8/layout/default"/>
    <dgm:cxn modelId="{7D38E356-EE4D-45D6-83EE-5F8B7176E282}" type="presOf" srcId="{C3847E5F-48DD-4BA6-A422-5C6B3A2F284B}" destId="{57795BC4-13E5-461C-A5C1-EDCB6EBB01D9}" srcOrd="0" destOrd="0" presId="urn:microsoft.com/office/officeart/2005/8/layout/default"/>
    <dgm:cxn modelId="{CAE8375A-0278-4BF1-B852-DF3D60D7B4B1}" srcId="{0C401041-E03C-4661-9607-908B0A03F6F5}" destId="{6F387026-7558-4788-9E54-450F5FAC535F}" srcOrd="5" destOrd="0" parTransId="{BA2F88CD-98CE-44F0-9632-AD0655C8F8B7}" sibTransId="{5E879448-5CF7-46A2-AF47-8EE59132D21F}"/>
    <dgm:cxn modelId="{BACD6A7A-899D-4B48-AE09-8EC9DF415007}" type="presOf" srcId="{BB75F605-9CE1-4BEA-858E-AB8C0572FBEE}" destId="{474E0977-D977-4481-8A6B-BAC837B0FAAD}" srcOrd="0" destOrd="0" presId="urn:microsoft.com/office/officeart/2005/8/layout/default"/>
    <dgm:cxn modelId="{F3FA7F7C-5264-4905-B4D2-01955591B96A}" srcId="{0C401041-E03C-4661-9607-908B0A03F6F5}" destId="{5FD675C9-AC53-4AA0-B829-F83A9CD822E2}" srcOrd="4" destOrd="0" parTransId="{470FE69E-FA65-4D1F-BEDC-4FE965F14C8F}" sibTransId="{E6C1C074-B079-445A-87F2-9459240F076C}"/>
    <dgm:cxn modelId="{CEC063C3-80AF-4A60-80C4-AA7997F47D13}" srcId="{0C401041-E03C-4661-9607-908B0A03F6F5}" destId="{C95FC8E3-511B-49FC-BE7A-222E345CC1A8}" srcOrd="0" destOrd="0" parTransId="{ED6049B6-F2A8-4BD2-A8EF-FC1B7D6C9BCB}" sibTransId="{30477B69-2F94-4910-B445-245EB5E581C2}"/>
    <dgm:cxn modelId="{CC1DD4DE-329D-4B37-9DBA-FFD1F3054221}" type="presOf" srcId="{5FD675C9-AC53-4AA0-B829-F83A9CD822E2}" destId="{1208ACEF-D8C9-4E05-A80B-CC65228BA300}" srcOrd="0" destOrd="0" presId="urn:microsoft.com/office/officeart/2005/8/layout/default"/>
    <dgm:cxn modelId="{4D86B5E2-8095-468A-80E6-B64BA72DD8FD}" srcId="{0C401041-E03C-4661-9607-908B0A03F6F5}" destId="{BB75F605-9CE1-4BEA-858E-AB8C0572FBEE}" srcOrd="6" destOrd="0" parTransId="{1358905B-BA1C-4C7D-B710-A6C3C8D8180B}" sibTransId="{5C0CF376-F48C-4A7B-9A3C-C1AE98EFF4A3}"/>
    <dgm:cxn modelId="{A0D01EEA-323A-4F3D-9127-5BAF81D8A5C5}" srcId="{0C401041-E03C-4661-9607-908B0A03F6F5}" destId="{D59EE915-3E1B-4888-B85B-65035034E39D}" srcOrd="1" destOrd="0" parTransId="{C44C2DDC-0A1E-4933-95DC-650A51B85541}" sibTransId="{481700C0-1763-49DF-BA92-5067E969AC08}"/>
    <dgm:cxn modelId="{12CE97EB-8B9F-43CC-B7DB-900FD6FBEBC7}" srcId="{0C401041-E03C-4661-9607-908B0A03F6F5}" destId="{C3847E5F-48DD-4BA6-A422-5C6B3A2F284B}" srcOrd="3" destOrd="0" parTransId="{B55E95F6-F3D8-4DDC-93C1-48BFA2BACBDB}" sibTransId="{819600D4-65CD-478C-AA28-5C6DB6DA4833}"/>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08CBF58F-60ED-42C8-8140-7936886BF030}" type="presParOf" srcId="{19028724-D1E1-4614-8076-49D4BC137DEF}" destId="{EA1BD8E0-8C83-4162-AFA0-DD81442A17CD}" srcOrd="2" destOrd="0" presId="urn:microsoft.com/office/officeart/2005/8/layout/default"/>
    <dgm:cxn modelId="{CD00398F-D37C-48AD-BC3D-BB5B34C24F0E}" type="presParOf" srcId="{19028724-D1E1-4614-8076-49D4BC137DEF}" destId="{52D61D7B-7FE4-4D8E-A82D-D0E6DF572794}" srcOrd="3" destOrd="0" presId="urn:microsoft.com/office/officeart/2005/8/layout/default"/>
    <dgm:cxn modelId="{20A3C18A-A365-4D84-85A2-2F69D987B3BD}" type="presParOf" srcId="{19028724-D1E1-4614-8076-49D4BC137DEF}" destId="{2A1E9317-C18C-4064-9747-944D05F859A3}" srcOrd="4" destOrd="0" presId="urn:microsoft.com/office/officeart/2005/8/layout/default"/>
    <dgm:cxn modelId="{CC9E5310-87FE-4F5F-A931-2DE398D522D4}" type="presParOf" srcId="{19028724-D1E1-4614-8076-49D4BC137DEF}" destId="{5BFE2BE0-0A00-4037-8813-AB55D6C5597B}" srcOrd="5" destOrd="0" presId="urn:microsoft.com/office/officeart/2005/8/layout/default"/>
    <dgm:cxn modelId="{13EABF66-6A79-4617-824F-22DE3F30A75E}" type="presParOf" srcId="{19028724-D1E1-4614-8076-49D4BC137DEF}" destId="{57795BC4-13E5-461C-A5C1-EDCB6EBB01D9}" srcOrd="6" destOrd="0" presId="urn:microsoft.com/office/officeart/2005/8/layout/default"/>
    <dgm:cxn modelId="{1F563910-59FE-4C97-A9EB-58CF68DE8C96}" type="presParOf" srcId="{19028724-D1E1-4614-8076-49D4BC137DEF}" destId="{6F62FE6D-34D5-4751-BA65-905E4A6EC067}" srcOrd="7" destOrd="0" presId="urn:microsoft.com/office/officeart/2005/8/layout/default"/>
    <dgm:cxn modelId="{170A2B81-4387-48F0-BECA-33C1AFEAF7AA}" type="presParOf" srcId="{19028724-D1E1-4614-8076-49D4BC137DEF}" destId="{1208ACEF-D8C9-4E05-A80B-CC65228BA300}" srcOrd="8" destOrd="0" presId="urn:microsoft.com/office/officeart/2005/8/layout/default"/>
    <dgm:cxn modelId="{DEE4AE31-71C1-49B9-9F2B-20A2A74368FB}" type="presParOf" srcId="{19028724-D1E1-4614-8076-49D4BC137DEF}" destId="{EE151348-C605-4159-902C-BFE8448F94B0}" srcOrd="9" destOrd="0" presId="urn:microsoft.com/office/officeart/2005/8/layout/default"/>
    <dgm:cxn modelId="{3D9D603D-ED9E-45FE-88D9-722389810A01}" type="presParOf" srcId="{19028724-D1E1-4614-8076-49D4BC137DEF}" destId="{7D0DFE08-0063-4A0B-BAE4-6059BC7714F1}" srcOrd="10" destOrd="0" presId="urn:microsoft.com/office/officeart/2005/8/layout/default"/>
    <dgm:cxn modelId="{459A085A-22CF-45F0-9760-A12C3247110E}" type="presParOf" srcId="{19028724-D1E1-4614-8076-49D4BC137DEF}" destId="{EFAA037B-4737-4CFF-9D87-AFDFCC42D22D}" srcOrd="11" destOrd="0" presId="urn:microsoft.com/office/officeart/2005/8/layout/default"/>
    <dgm:cxn modelId="{0FD394D8-75C2-4293-8F43-A59F74F27C6F}" type="presParOf" srcId="{19028724-D1E1-4614-8076-49D4BC137DEF}" destId="{474E0977-D977-4481-8A6B-BAC837B0FAA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100537" y="1883"/>
          <a:ext cx="2286588" cy="13719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Declaración de un Tipo</a:t>
          </a:r>
          <a:endParaRPr lang="el-GR" sz="2500" kern="1200" dirty="0"/>
        </a:p>
      </dsp:txBody>
      <dsp:txXfrm>
        <a:off x="1100537" y="1883"/>
        <a:ext cx="2286588" cy="1371953"/>
      </dsp:txXfrm>
    </dsp:sp>
    <dsp:sp modelId="{EA1BD8E0-8C83-4162-AFA0-DD81442A17CD}">
      <dsp:nvSpPr>
        <dsp:cNvPr id="0" name=""/>
        <dsp:cNvSpPr/>
      </dsp:nvSpPr>
      <dsp:spPr>
        <a:xfrm>
          <a:off x="3615785" y="1883"/>
          <a:ext cx="2286588" cy="137195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Symbol" panose="05050102010706020507" pitchFamily="18" charset="2"/>
            <a:buNone/>
          </a:pPr>
          <a:r>
            <a:rPr lang="el-GR" sz="2500" kern="1200" dirty="0"/>
            <a:t>Arrays </a:t>
          </a:r>
          <a:r>
            <a:rPr lang="es-ES" sz="2500" kern="1200" dirty="0"/>
            <a:t>de un Tipo</a:t>
          </a:r>
          <a:endParaRPr lang="el-GR" sz="2500" kern="1200" dirty="0"/>
        </a:p>
      </dsp:txBody>
      <dsp:txXfrm>
        <a:off x="3615785" y="1883"/>
        <a:ext cx="2286588" cy="1371953"/>
      </dsp:txXfrm>
    </dsp:sp>
    <dsp:sp modelId="{2A1E9317-C18C-4064-9747-944D05F859A3}">
      <dsp:nvSpPr>
        <dsp:cNvPr id="0" name=""/>
        <dsp:cNvSpPr/>
      </dsp:nvSpPr>
      <dsp:spPr>
        <a:xfrm>
          <a:off x="6131032" y="1883"/>
          <a:ext cx="2286588" cy="137195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Symbol" panose="05050102010706020507" pitchFamily="18" charset="2"/>
            <a:buNone/>
          </a:pPr>
          <a:r>
            <a:rPr lang="el-GR" sz="2500" kern="1200" dirty="0"/>
            <a:t>List</a:t>
          </a:r>
          <a:r>
            <a:rPr lang="es-ES" sz="2500" kern="1200" dirty="0"/>
            <a:t>a de un Tipo</a:t>
          </a:r>
          <a:endParaRPr lang="el-GR" sz="2500" kern="1200" dirty="0"/>
        </a:p>
      </dsp:txBody>
      <dsp:txXfrm>
        <a:off x="6131032" y="1883"/>
        <a:ext cx="2286588" cy="1371953"/>
      </dsp:txXfrm>
    </dsp:sp>
    <dsp:sp modelId="{57795BC4-13E5-461C-A5C1-EDCB6EBB01D9}">
      <dsp:nvSpPr>
        <dsp:cNvPr id="0" name=""/>
        <dsp:cNvSpPr/>
      </dsp:nvSpPr>
      <dsp:spPr>
        <a:xfrm>
          <a:off x="1100537" y="1602495"/>
          <a:ext cx="2286588" cy="137195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Symbol" panose="05050102010706020507" pitchFamily="18" charset="2"/>
            <a:buNone/>
          </a:pPr>
          <a:r>
            <a:rPr lang="el-GR" sz="2500" kern="1200" dirty="0"/>
            <a:t>Map</a:t>
          </a:r>
          <a:r>
            <a:rPr lang="es-ES" sz="2500" kern="1200" dirty="0"/>
            <a:t>a de un Tipo</a:t>
          </a:r>
          <a:endParaRPr lang="el-GR" sz="2500" kern="1200" dirty="0"/>
        </a:p>
      </dsp:txBody>
      <dsp:txXfrm>
        <a:off x="1100537" y="1602495"/>
        <a:ext cx="2286588" cy="1371953"/>
      </dsp:txXfrm>
    </dsp:sp>
    <dsp:sp modelId="{1208ACEF-D8C9-4E05-A80B-CC65228BA300}">
      <dsp:nvSpPr>
        <dsp:cNvPr id="0" name=""/>
        <dsp:cNvSpPr/>
      </dsp:nvSpPr>
      <dsp:spPr>
        <a:xfrm>
          <a:off x="3615785" y="1602495"/>
          <a:ext cx="2286588" cy="137195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Symbol" panose="05050102010706020507" pitchFamily="18" charset="2"/>
            <a:buNone/>
          </a:pPr>
          <a:r>
            <a:rPr lang="es-ES" sz="2500" kern="1200" dirty="0"/>
            <a:t>Fichero </a:t>
          </a:r>
          <a:r>
            <a:rPr lang="el-GR" sz="2500" kern="1200" dirty="0"/>
            <a:t>KVS</a:t>
          </a:r>
        </a:p>
      </dsp:txBody>
      <dsp:txXfrm>
        <a:off x="3615785" y="1602495"/>
        <a:ext cx="2286588" cy="1371953"/>
      </dsp:txXfrm>
    </dsp:sp>
    <dsp:sp modelId="{7D0DFE08-0063-4A0B-BAE4-6059BC7714F1}">
      <dsp:nvSpPr>
        <dsp:cNvPr id="0" name=""/>
        <dsp:cNvSpPr/>
      </dsp:nvSpPr>
      <dsp:spPr>
        <a:xfrm>
          <a:off x="6131032" y="1602495"/>
          <a:ext cx="2286588" cy="137195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Symbol" panose="05050102010706020507" pitchFamily="18" charset="2"/>
            <a:buNone/>
          </a:pPr>
          <a:r>
            <a:rPr lang="el-GR" sz="2500" kern="1200"/>
            <a:t>CustomListView</a:t>
          </a:r>
        </a:p>
      </dsp:txBody>
      <dsp:txXfrm>
        <a:off x="6131032" y="1602495"/>
        <a:ext cx="2286588" cy="1371953"/>
      </dsp:txXfrm>
    </dsp:sp>
    <dsp:sp modelId="{474E0977-D977-4481-8A6B-BAC837B0FAAD}">
      <dsp:nvSpPr>
        <dsp:cNvPr id="0" name=""/>
        <dsp:cNvSpPr/>
      </dsp:nvSpPr>
      <dsp:spPr>
        <a:xfrm>
          <a:off x="3615785" y="3203108"/>
          <a:ext cx="2286588" cy="137195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Symbol" panose="05050102010706020507" pitchFamily="18" charset="2"/>
            <a:buNone/>
          </a:pPr>
          <a:r>
            <a:rPr lang="el-GR" sz="2500" kern="1200"/>
            <a:t>B4XComboBox</a:t>
          </a:r>
        </a:p>
      </dsp:txBody>
      <dsp:txXfrm>
        <a:off x="3615785" y="3203108"/>
        <a:ext cx="2286588" cy="13719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13/5/2021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a:t>
            </a:fld>
            <a:endParaRPr lang="el-GR"/>
          </a:p>
        </p:txBody>
      </p:sp>
    </p:spTree>
    <p:extLst>
      <p:ext uri="{BB962C8B-B14F-4D97-AF65-F5344CB8AC3E}">
        <p14:creationId xmlns:p14="http://schemas.microsoft.com/office/powerpoint/2010/main" val="360047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declarar un fichero KVS se debe usar la biblioteca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KeyValueStore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que debes marcar en la pestaña de bibliotecas (librerías).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Seguidamente, crea un variable de tipo</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KeyValueStore</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sentencia anterior crea un carpeta llamada “tema18” dentro de la carpeta temporal, crea un fichero llamado “kvsData.dat” y finalmente muestra la ruta al fichero en la pantalla de Log.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207443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 usa el método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Put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guardar datos en un fichero KVS. Cara inserción se llama “Registro”. Es un prerrequisito que se use una clave única para poder referirse a cada registro. El siguiente ejemplo inserta la variable “Estudiante1” usando el número identificativo del estudiante como clave.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 este modo puedes guardar cualquier tipo de dato como Listas, Mapas, Cadenas de texto, variable simpes (números), tipos y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(sólo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 bytes u objetos), así como combinaciones (una lista de mapas, por ejemplo).</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declaración de tipos debe hacerse siempre en B4XMainPage. </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Los mapas también se pueden guardar usando el método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PutMapAsync</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 además la mejor forma de guardar un mapa ya que usa la propia clave del mapa como clave para cada registro.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146082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 usa el método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Get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obtener ítems de un fichero KVS. El valor devuelto es un objeto. Asegúrate de asignar el valor devuelto a una variable del mismo tipo.</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siguiente ejemplo lee un registro Estudiante de un fichero KVS.</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valor "FS23534X21" es la calve del registro que queremos recuperar y el método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LogEstudiante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recibe un estudiante y lo muestra en pantalla.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250457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 puede leer un mapa completo usando el método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GetMapAsync</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Este método acepta una lista de claves como parámetro y devuelve un mapa con las claves y sus correspondientes valores.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2150269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Crea una lista de ítems que puedes elegir con el ratón.</a:t>
            </a:r>
          </a:p>
          <a:p>
            <a:pPr marL="0" marR="0" lvl="0" indent="0" algn="l" defTabSz="914400" rtl="0" eaLnBrk="1" fontAlgn="auto" latinLnBrk="0" hangingPunct="1">
              <a:lnSpc>
                <a:spcPct val="107000"/>
              </a:lnSpc>
              <a:spcBef>
                <a:spcPts val="0"/>
              </a:spcBef>
              <a:spcAft>
                <a:spcPts val="80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valor devuelto es el que se haya indicado al crear el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ListView</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17</a:t>
            </a:fld>
            <a:endParaRPr lang="el-GR"/>
          </a:p>
        </p:txBody>
      </p:sp>
    </p:spTree>
    <p:extLst>
      <p:ext uri="{BB962C8B-B14F-4D97-AF65-F5344CB8AC3E}">
        <p14:creationId xmlns:p14="http://schemas.microsoft.com/office/powerpoint/2010/main" val="399684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457200"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ejemplo anterior corresponden a los valores 0 a 6 para representar los días del lunes al domingo.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3109019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B4XComboBox muestra una lista de ítems desplegable. El usuario podrá elegir cualquier de ellos. Al contrario que con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CustomListView</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el valor devuelto siempre es un número que indica la posición que ocupa el ítem dentro del ComboBox, con lo que el programador debe ser capaz de procesar ese correctamente.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23</a:t>
            </a:fld>
            <a:endParaRPr lang="el-GR"/>
          </a:p>
        </p:txBody>
      </p:sp>
    </p:spTree>
    <p:extLst>
      <p:ext uri="{BB962C8B-B14F-4D97-AF65-F5344CB8AC3E}">
        <p14:creationId xmlns:p14="http://schemas.microsoft.com/office/powerpoint/2010/main" val="1157403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28</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 veces un desarrollador quiere agrupar variables de distinto tipo que están relacionadas. Por ejemplo, un estudiante tiene nombre, apellidos, dirección, teléfono, etc. Sería posible crear variables por separado para cada propiedad, pero es más conveniente crear un nuevo tipo de dato que las agrupe todas.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129951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Fíjate que la palabra reservada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 la primera que aparece y después se pone el nombre del nuevo tipo de variable que creamos. Seguidamente, entre paréntesis, indicamos todas las variables incluidas en el nuevo tipo de datos. La declaración de tipos se debe poner siempre en la zona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Class_Globals</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y es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pública</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06039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variable “Estudiante1” es ahora una variable del tipo “Estudiante” y para acceder a los datos que la componen pondremos el nombre de la variable seguido de un punto y el nombre de la propiedad especificado al crear el nuevo tipo.</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Puedes crear tantas variables del tipo “Estudiante” que quieras, así como asignar unas a otras.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0758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mostrar o usar las propiedades de un tipo se puede usar el nombre junto el nombre del ítem.</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s-ES_tradnl" sz="1800" i="1" dirty="0">
                <a:effectLst/>
                <a:latin typeface="Verdana" panose="020B0604030504040204" pitchFamily="34" charset="0"/>
                <a:ea typeface="Calibri" panose="020F0502020204030204" pitchFamily="34" charset="0"/>
                <a:cs typeface="Times New Roman" panose="02020603050405020304" pitchFamily="18" charset="0"/>
              </a:rPr>
              <a:t>Log(Estudiante1. Apellidos &amp; “ “ &amp; Estudiante1.Nombre)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 útil también crear una rutina que acepte un tipo y que muestre o procese los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elmentos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 la variable recibida.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33494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 pueden crear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 un Tipo para poder gestionar más estudiantes. Por ejemplo: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sentencia Estudiantes(10) rea un array de 10 estudiantes. Cada ítem puede ser usado en un bucle o referenciándose mediante su índice.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92184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Una lista puede contener variables de un Tipo creado.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100162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También se puede usar un mapa para guardar datos de un tipo creado siempre que como clave se use un valor único.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el caso de los estudiantes, se podría usar como calve única un número identificativo (ID), un número de registro, un correo electrónico, etc.</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 este modo, es muy fácil encontrar un estudiante usando su número identificativo (ID) invocando el método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Get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384888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Los ficheros comentados en el tema 17 son ficheros de texto que normalmente no sirve para guardar estructuras complejas como los tipos, listas y mapas. Existe otro tipo de ficheros en B4J llamados ficheros KVS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key</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store).</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forma en que funcionan es similar a los mapas. Sólo se necesita un clave y la estructura que quieres guardar. Los ficheros KVS son esencialmente una base de datos, pero lo importante es que para el desarrollador esta gestión es completamente transparente y sólo debe usar los métodos adecuados.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33807185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7C9FC214-8FCD-48B5-87C0-B786C9E22A51}"/>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13/5/2021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13/5/2021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13/5/2021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13/5/2021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13/5/2021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13/5/2021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13/5/2021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13/5/2021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13/5/2021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hyperlink" Target="/s/photos/data-file?utm_source=unsplash&amp;utm_medium=referral&amp;utm_content=creditCopyText" TargetMode="External"/><Relationship Id="rId4" Type="http://schemas.openxmlformats.org/officeDocument/2006/relationships/hyperlink" Target="https://unsplash.com/@punk_rock_vegan?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fontScale="92500"/>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800" b="1" kern="0" dirty="0">
                <a:solidFill>
                  <a:srgbClr val="2F5496"/>
                </a:solidFill>
                <a:ea typeface="Times New Roman" panose="02020603050405020304" pitchFamily="18" charset="0"/>
                <a:cs typeface="Times New Roman" panose="02020603050405020304" pitchFamily="18" charset="0"/>
              </a:rPr>
              <a:t>18</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err="1">
                <a:solidFill>
                  <a:srgbClr val="2F5496"/>
                </a:solidFill>
                <a:ea typeface="Times New Roman" panose="02020603050405020304" pitchFamily="18" charset="0"/>
                <a:cs typeface="Times New Roman" panose="02020603050405020304" pitchFamily="18" charset="0"/>
              </a:rPr>
              <a:t>Tipos</a:t>
            </a:r>
            <a:r>
              <a:rPr lang="en-US" sz="2800" b="1" kern="0" dirty="0">
                <a:solidFill>
                  <a:srgbClr val="2F5496"/>
                </a:solidFill>
                <a:ea typeface="Times New Roman" panose="02020603050405020304" pitchFamily="18" charset="0"/>
                <a:cs typeface="Times New Roman" panose="02020603050405020304" pitchFamily="18" charset="0"/>
              </a:rPr>
              <a:t> de </a:t>
            </a:r>
            <a:r>
              <a:rPr lang="en-US" sz="2800" b="1" kern="0" dirty="0" err="1">
                <a:solidFill>
                  <a:srgbClr val="2F5496"/>
                </a:solidFill>
                <a:ea typeface="Times New Roman" panose="02020603050405020304" pitchFamily="18" charset="0"/>
                <a:cs typeface="Times New Roman" panose="02020603050405020304" pitchFamily="18" charset="0"/>
              </a:rPr>
              <a:t>Datos</a:t>
            </a:r>
            <a:r>
              <a:rPr lang="en-US" sz="2800" b="1" kern="0" dirty="0">
                <a:solidFill>
                  <a:srgbClr val="2F5496"/>
                </a:solidFill>
                <a:ea typeface="Times New Roman" panose="02020603050405020304" pitchFamily="18" charset="0"/>
                <a:cs typeface="Times New Roman" panose="02020603050405020304" pitchFamily="18" charset="0"/>
              </a:rPr>
              <a:t> </a:t>
            </a:r>
            <a:r>
              <a:rPr lang="en-US" sz="2800" b="1" kern="0" dirty="0" err="1">
                <a:solidFill>
                  <a:srgbClr val="2F5496"/>
                </a:solidFill>
                <a:ea typeface="Times New Roman" panose="02020603050405020304" pitchFamily="18" charset="0"/>
                <a:cs typeface="Times New Roman" panose="02020603050405020304" pitchFamily="18" charset="0"/>
              </a:rPr>
              <a:t>complejos</a:t>
            </a:r>
            <a:r>
              <a:rPr lang="en-US" sz="2800" b="1" kern="0" dirty="0">
                <a:solidFill>
                  <a:srgbClr val="2F5496"/>
                </a:solidFill>
                <a:ea typeface="Times New Roman" panose="02020603050405020304" pitchFamily="18" charset="0"/>
                <a:cs typeface="Times New Roman" panose="02020603050405020304" pitchFamily="18" charset="0"/>
              </a:rPr>
              <a:t> y Views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a:t>mayo </a:t>
            </a:r>
            <a:r>
              <a:rPr lang="en-US" sz="2400" dirty="0"/>
              <a:t>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4827555-3726-4A6E-A191-88C59AAA6938}"/>
              </a:ext>
            </a:extLst>
          </p:cNvPr>
          <p:cNvSpPr>
            <a:spLocks noGrp="1"/>
          </p:cNvSpPr>
          <p:nvPr>
            <p:ph type="title"/>
          </p:nvPr>
        </p:nvSpPr>
        <p:spPr/>
        <p:txBody>
          <a:bodyPr/>
          <a:lstStyle/>
          <a:p>
            <a:r>
              <a:rPr lang="es-ES" dirty="0"/>
              <a:t>Ficheros KVS (Key </a:t>
            </a:r>
            <a:r>
              <a:rPr lang="es-ES" dirty="0" err="1"/>
              <a:t>Value</a:t>
            </a:r>
            <a:r>
              <a:rPr lang="es-ES" dirty="0"/>
              <a:t> Store)</a:t>
            </a:r>
          </a:p>
        </p:txBody>
      </p:sp>
      <p:sp>
        <p:nvSpPr>
          <p:cNvPr id="4" name="TextBox 3">
            <a:extLst>
              <a:ext uri="{FF2B5EF4-FFF2-40B4-BE49-F238E27FC236}">
                <a16:creationId xmlns:a16="http://schemas.microsoft.com/office/drawing/2014/main" id="{76D0981A-0C7F-4C2C-9CBA-BC7483A5B958}"/>
              </a:ext>
            </a:extLst>
          </p:cNvPr>
          <p:cNvSpPr txBox="1"/>
          <p:nvPr/>
        </p:nvSpPr>
        <p:spPr>
          <a:xfrm>
            <a:off x="715107" y="1680709"/>
            <a:ext cx="4783682" cy="584775"/>
          </a:xfrm>
          <a:prstGeom prst="rect">
            <a:avLst/>
          </a:prstGeom>
          <a:noFill/>
        </p:spPr>
        <p:txBody>
          <a:bodyPr wrap="none" rtlCol="0">
            <a:spAutoFit/>
          </a:bodyPr>
          <a:lstStyle/>
          <a:p>
            <a:r>
              <a:rPr lang="es-ES" sz="3200" dirty="0">
                <a:latin typeface="Verdana" panose="020B0604030504040204" pitchFamily="34" charset="0"/>
                <a:ea typeface="Verdana" panose="020B0604030504040204" pitchFamily="34" charset="0"/>
              </a:rPr>
              <a:t>Fichero de texto Plano</a:t>
            </a:r>
          </a:p>
        </p:txBody>
      </p:sp>
      <p:grpSp>
        <p:nvGrpSpPr>
          <p:cNvPr id="7" name="Ομάδα 6">
            <a:extLst>
              <a:ext uri="{FF2B5EF4-FFF2-40B4-BE49-F238E27FC236}">
                <a16:creationId xmlns:a16="http://schemas.microsoft.com/office/drawing/2014/main" id="{4CBBE53E-0FB9-4B36-9E44-ABD04C4E8F44}"/>
              </a:ext>
            </a:extLst>
          </p:cNvPr>
          <p:cNvGrpSpPr/>
          <p:nvPr/>
        </p:nvGrpSpPr>
        <p:grpSpPr>
          <a:xfrm>
            <a:off x="797169" y="2382715"/>
            <a:ext cx="3048000" cy="2092570"/>
            <a:chOff x="973016" y="2104292"/>
            <a:chExt cx="3048000" cy="2092570"/>
          </a:xfrm>
        </p:grpSpPr>
        <p:sp>
          <p:nvSpPr>
            <p:cNvPr id="3" name="Ορθογώνιο 2">
              <a:extLst>
                <a:ext uri="{FF2B5EF4-FFF2-40B4-BE49-F238E27FC236}">
                  <a16:creationId xmlns:a16="http://schemas.microsoft.com/office/drawing/2014/main" id="{17506C30-A0BF-42B6-B58F-A863BE748CBA}"/>
                </a:ext>
              </a:extLst>
            </p:cNvPr>
            <p:cNvSpPr/>
            <p:nvPr/>
          </p:nvSpPr>
          <p:spPr>
            <a:xfrm>
              <a:off x="973016" y="2104292"/>
              <a:ext cx="3048000" cy="2092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 name="Εικόνα 5">
              <a:extLst>
                <a:ext uri="{FF2B5EF4-FFF2-40B4-BE49-F238E27FC236}">
                  <a16:creationId xmlns:a16="http://schemas.microsoft.com/office/drawing/2014/main" id="{49E7EAFC-46B6-4750-90CA-6CC4CCABC24B}"/>
                </a:ext>
              </a:extLst>
            </p:cNvPr>
            <p:cNvPicPr>
              <a:picLocks noChangeAspect="1"/>
            </p:cNvPicPr>
            <p:nvPr/>
          </p:nvPicPr>
          <p:blipFill>
            <a:blip r:embed="rId3"/>
            <a:stretch>
              <a:fillRect/>
            </a:stretch>
          </p:blipFill>
          <p:spPr>
            <a:xfrm>
              <a:off x="1028388" y="2179113"/>
              <a:ext cx="2942368" cy="1900518"/>
            </a:xfrm>
            <a:prstGeom prst="rect">
              <a:avLst/>
            </a:prstGeom>
          </p:spPr>
        </p:pic>
      </p:grpSp>
      <p:sp>
        <p:nvSpPr>
          <p:cNvPr id="8" name="TextBox 7">
            <a:extLst>
              <a:ext uri="{FF2B5EF4-FFF2-40B4-BE49-F238E27FC236}">
                <a16:creationId xmlns:a16="http://schemas.microsoft.com/office/drawing/2014/main" id="{377ABF2C-69CA-4050-AB34-0A76783A7195}"/>
              </a:ext>
            </a:extLst>
          </p:cNvPr>
          <p:cNvSpPr txBox="1"/>
          <p:nvPr/>
        </p:nvSpPr>
        <p:spPr>
          <a:xfrm>
            <a:off x="699103" y="4717160"/>
            <a:ext cx="4250779" cy="954107"/>
          </a:xfrm>
          <a:prstGeom prst="rect">
            <a:avLst/>
          </a:prstGeom>
          <a:noFill/>
        </p:spPr>
        <p:txBody>
          <a:bodyPr wrap="none" rtlCol="0">
            <a:spAutoFit/>
          </a:bodyPr>
          <a:lstStyle/>
          <a:p>
            <a:r>
              <a:rPr lang="es-ES" sz="2800" dirty="0">
                <a:latin typeface="Verdana" panose="020B0604030504040204" pitchFamily="34" charset="0"/>
                <a:ea typeface="Verdana" panose="020B0604030504040204" pitchFamily="34" charset="0"/>
              </a:rPr>
              <a:t>Podemos ver los datos</a:t>
            </a:r>
          </a:p>
          <a:p>
            <a:r>
              <a:rPr lang="es-ES" sz="2800" dirty="0">
                <a:latin typeface="Verdana" panose="020B0604030504040204" pitchFamily="34" charset="0"/>
                <a:ea typeface="Verdana" panose="020B0604030504040204" pitchFamily="34" charset="0"/>
              </a:rPr>
              <a:t>con un editor</a:t>
            </a:r>
          </a:p>
        </p:txBody>
      </p:sp>
      <p:sp>
        <p:nvSpPr>
          <p:cNvPr id="9" name="TextBox 8">
            <a:extLst>
              <a:ext uri="{FF2B5EF4-FFF2-40B4-BE49-F238E27FC236}">
                <a16:creationId xmlns:a16="http://schemas.microsoft.com/office/drawing/2014/main" id="{EAA7A17D-D43A-4D52-AD7B-1A6EC19FAD46}"/>
              </a:ext>
            </a:extLst>
          </p:cNvPr>
          <p:cNvSpPr txBox="1"/>
          <p:nvPr/>
        </p:nvSpPr>
        <p:spPr>
          <a:xfrm>
            <a:off x="5779478" y="1111878"/>
            <a:ext cx="2662908" cy="584775"/>
          </a:xfrm>
          <a:prstGeom prst="rect">
            <a:avLst/>
          </a:prstGeom>
          <a:noFill/>
        </p:spPr>
        <p:txBody>
          <a:bodyPr wrap="none" rtlCol="0">
            <a:spAutoFit/>
          </a:bodyPr>
          <a:lstStyle/>
          <a:p>
            <a:r>
              <a:rPr lang="es-ES" sz="3200" dirty="0">
                <a:latin typeface="Verdana" panose="020B0604030504040204" pitchFamily="34" charset="0"/>
                <a:ea typeface="Verdana" panose="020B0604030504040204" pitchFamily="34" charset="0"/>
              </a:rPr>
              <a:t>Fichero KVS</a:t>
            </a:r>
          </a:p>
        </p:txBody>
      </p:sp>
      <p:grpSp>
        <p:nvGrpSpPr>
          <p:cNvPr id="15" name="Ομάδα 14">
            <a:extLst>
              <a:ext uri="{FF2B5EF4-FFF2-40B4-BE49-F238E27FC236}">
                <a16:creationId xmlns:a16="http://schemas.microsoft.com/office/drawing/2014/main" id="{251A67A6-3E5A-4027-8382-DC731C9FE4F9}"/>
              </a:ext>
            </a:extLst>
          </p:cNvPr>
          <p:cNvGrpSpPr/>
          <p:nvPr/>
        </p:nvGrpSpPr>
        <p:grpSpPr>
          <a:xfrm>
            <a:off x="5861540" y="1813884"/>
            <a:ext cx="4302368" cy="2794576"/>
            <a:chOff x="5568463" y="2382715"/>
            <a:chExt cx="4302368" cy="2794576"/>
          </a:xfrm>
        </p:grpSpPr>
        <p:sp>
          <p:nvSpPr>
            <p:cNvPr id="11" name="Ορθογώνιο 10">
              <a:extLst>
                <a:ext uri="{FF2B5EF4-FFF2-40B4-BE49-F238E27FC236}">
                  <a16:creationId xmlns:a16="http://schemas.microsoft.com/office/drawing/2014/main" id="{A9062F2F-2D0B-4F37-B27A-A11E2CA80F75}"/>
                </a:ext>
              </a:extLst>
            </p:cNvPr>
            <p:cNvSpPr/>
            <p:nvPr/>
          </p:nvSpPr>
          <p:spPr>
            <a:xfrm>
              <a:off x="5568463" y="2382715"/>
              <a:ext cx="4302368" cy="279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Εικόνα 13">
              <a:extLst>
                <a:ext uri="{FF2B5EF4-FFF2-40B4-BE49-F238E27FC236}">
                  <a16:creationId xmlns:a16="http://schemas.microsoft.com/office/drawing/2014/main" id="{F69F75AA-4244-4B2E-8021-9B9DDFFE7500}"/>
                </a:ext>
              </a:extLst>
            </p:cNvPr>
            <p:cNvPicPr>
              <a:picLocks noChangeAspect="1"/>
            </p:cNvPicPr>
            <p:nvPr/>
          </p:nvPicPr>
          <p:blipFill>
            <a:blip r:embed="rId4"/>
            <a:stretch>
              <a:fillRect/>
            </a:stretch>
          </p:blipFill>
          <p:spPr>
            <a:xfrm>
              <a:off x="5681276" y="2457535"/>
              <a:ext cx="4055534" cy="2559941"/>
            </a:xfrm>
            <a:prstGeom prst="rect">
              <a:avLst/>
            </a:prstGeom>
          </p:spPr>
        </p:pic>
      </p:grpSp>
      <p:sp>
        <p:nvSpPr>
          <p:cNvPr id="16" name="TextBox 15">
            <a:extLst>
              <a:ext uri="{FF2B5EF4-FFF2-40B4-BE49-F238E27FC236}">
                <a16:creationId xmlns:a16="http://schemas.microsoft.com/office/drawing/2014/main" id="{E56458EC-8412-4C3E-89D9-BA6C60D041FE}"/>
              </a:ext>
            </a:extLst>
          </p:cNvPr>
          <p:cNvSpPr txBox="1"/>
          <p:nvPr/>
        </p:nvSpPr>
        <p:spPr>
          <a:xfrm>
            <a:off x="5779478" y="4792015"/>
            <a:ext cx="6351547" cy="1384995"/>
          </a:xfrm>
          <a:prstGeom prst="rect">
            <a:avLst/>
          </a:prstGeom>
          <a:noFill/>
        </p:spPr>
        <p:txBody>
          <a:bodyPr wrap="none" rtlCol="0">
            <a:spAutoFit/>
          </a:bodyPr>
          <a:lstStyle/>
          <a:p>
            <a:r>
              <a:rPr lang="es-ES" sz="2800" dirty="0">
                <a:latin typeface="Verdana" panose="020B0604030504040204" pitchFamily="34" charset="0"/>
                <a:ea typeface="Verdana" panose="020B0604030504040204" pitchFamily="34" charset="0"/>
              </a:rPr>
              <a:t>Es una base de datos</a:t>
            </a:r>
          </a:p>
          <a:p>
            <a:r>
              <a:rPr lang="es-ES" sz="2800" dirty="0">
                <a:latin typeface="Verdana" panose="020B0604030504040204" pitchFamily="34" charset="0"/>
                <a:ea typeface="Verdana" panose="020B0604030504040204" pitchFamily="34" charset="0"/>
              </a:rPr>
              <a:t>No se puede leer fuera de nuestro</a:t>
            </a:r>
          </a:p>
          <a:p>
            <a:r>
              <a:rPr lang="es-ES" sz="2800" dirty="0">
                <a:latin typeface="Verdana" panose="020B0604030504040204" pitchFamily="34" charset="0"/>
                <a:ea typeface="Verdana" panose="020B0604030504040204" pitchFamily="34" charset="0"/>
              </a:rPr>
              <a:t>programa</a:t>
            </a:r>
          </a:p>
        </p:txBody>
      </p:sp>
    </p:spTree>
    <p:extLst>
      <p:ext uri="{BB962C8B-B14F-4D97-AF65-F5344CB8AC3E}">
        <p14:creationId xmlns:p14="http://schemas.microsoft.com/office/powerpoint/2010/main" val="206383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23EC093-D37B-4FE1-95A1-311F5828F2C9}"/>
              </a:ext>
            </a:extLst>
          </p:cNvPr>
          <p:cNvSpPr>
            <a:spLocks noGrp="1"/>
          </p:cNvSpPr>
          <p:nvPr>
            <p:ph type="title"/>
          </p:nvPr>
        </p:nvSpPr>
        <p:spPr/>
        <p:txBody>
          <a:bodyPr/>
          <a:lstStyle/>
          <a:p>
            <a:r>
              <a:rPr lang="es-ES" dirty="0"/>
              <a:t>Declaración de un fichero KVS</a:t>
            </a:r>
          </a:p>
        </p:txBody>
      </p:sp>
      <p:sp>
        <p:nvSpPr>
          <p:cNvPr id="4" name="TextBox 3">
            <a:extLst>
              <a:ext uri="{FF2B5EF4-FFF2-40B4-BE49-F238E27FC236}">
                <a16:creationId xmlns:a16="http://schemas.microsoft.com/office/drawing/2014/main" id="{88E02645-87BC-4A76-B8A6-ADB5B2C6BC36}"/>
              </a:ext>
            </a:extLst>
          </p:cNvPr>
          <p:cNvSpPr txBox="1"/>
          <p:nvPr/>
        </p:nvSpPr>
        <p:spPr>
          <a:xfrm>
            <a:off x="128954" y="1462426"/>
            <a:ext cx="7772400" cy="461665"/>
          </a:xfrm>
          <a:prstGeom prst="rect">
            <a:avLst/>
          </a:prstGeom>
          <a:noFill/>
        </p:spPr>
        <p:txBody>
          <a:bodyPr wrap="square">
            <a:spAutoFit/>
          </a:bodyPr>
          <a:lstStyle/>
          <a:p>
            <a:r>
              <a:rPr lang="el-GR" sz="2400" b="1" dirty="0">
                <a:effectLst/>
                <a:latin typeface="Verdana" panose="020B0604030504040204" pitchFamily="34" charset="0"/>
                <a:ea typeface="Calibri" panose="020F0502020204030204" pitchFamily="34" charset="0"/>
                <a:cs typeface="Times New Roman" panose="02020603050405020304" pitchFamily="18" charset="0"/>
              </a:rPr>
              <a:t>Private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err="1">
                <a:effectLst/>
                <a:latin typeface="Verdana" panose="020B0604030504040204" pitchFamily="34" charset="0"/>
                <a:ea typeface="Calibri" panose="020F0502020204030204" pitchFamily="34" charset="0"/>
                <a:cs typeface="Times New Roman" panose="02020603050405020304" pitchFamily="18" charset="0"/>
              </a:rPr>
              <a:t>ficheroKVS</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As KeyValueStore</a:t>
            </a:r>
            <a:endParaRPr lang="el-GR" sz="2400" dirty="0"/>
          </a:p>
        </p:txBody>
      </p:sp>
      <p:sp>
        <p:nvSpPr>
          <p:cNvPr id="6" name="TextBox 5">
            <a:extLst>
              <a:ext uri="{FF2B5EF4-FFF2-40B4-BE49-F238E27FC236}">
                <a16:creationId xmlns:a16="http://schemas.microsoft.com/office/drawing/2014/main" id="{A6EE6C6C-CFC4-4758-BEED-B008818E6911}"/>
              </a:ext>
            </a:extLst>
          </p:cNvPr>
          <p:cNvSpPr txBox="1"/>
          <p:nvPr/>
        </p:nvSpPr>
        <p:spPr>
          <a:xfrm>
            <a:off x="128953" y="2383339"/>
            <a:ext cx="12332677" cy="2231380"/>
          </a:xfrm>
          <a:prstGeom prst="rect">
            <a:avLst/>
          </a:prstGeom>
          <a:no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MakeDir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tema18</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7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a:t>
            </a:r>
            <a:r>
              <a:rPr lang="el-GR" sz="27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7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Initialize</a:t>
            </a:r>
            <a:r>
              <a:rPr lang="el-GR" sz="27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(File.DirTemp&amp;“</a:t>
            </a:r>
            <a:r>
              <a:rPr lang="es-ES" sz="27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tema18</a:t>
            </a:r>
            <a:r>
              <a:rPr lang="el-GR" sz="27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","kvsData.dat")</a:t>
            </a:r>
            <a:endParaRPr lang="el-GR" sz="27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effectLst/>
                <a:latin typeface="Courier New" panose="02070309020205020404" pitchFamily="49" charset="0"/>
                <a:ea typeface="Calibri" panose="020F0502020204030204" pitchFamily="34" charset="0"/>
                <a:cs typeface="Liberation Serif" panose="02020603050405020304" pitchFamily="18" charset="0"/>
              </a:rPr>
              <a:t> </a:t>
            </a:r>
            <a:endParaRPr lang="en-US" sz="2800" dirty="0">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a:t>
            </a:r>
            <a:r>
              <a:rPr lang="es-E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tema18</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7" name="Ορθογώνιο: Διπλωμένη γωνία 6">
            <a:extLst>
              <a:ext uri="{FF2B5EF4-FFF2-40B4-BE49-F238E27FC236}">
                <a16:creationId xmlns:a16="http://schemas.microsoft.com/office/drawing/2014/main" id="{050EFB4F-BE32-419B-AEF4-6E0515E1865A}"/>
              </a:ext>
            </a:extLst>
          </p:cNvPr>
          <p:cNvSpPr/>
          <p:nvPr/>
        </p:nvSpPr>
        <p:spPr>
          <a:xfrm>
            <a:off x="6553200" y="4827004"/>
            <a:ext cx="4572001" cy="1348154"/>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latin typeface="Verdana" panose="020B0604030504040204" pitchFamily="34" charset="0"/>
                <a:ea typeface="Verdana" panose="020B0604030504040204" pitchFamily="34" charset="0"/>
              </a:rPr>
              <a:t>Recuerda usar la biblioteca </a:t>
            </a:r>
            <a:r>
              <a:rPr lang="es-ES" sz="2400" b="1" dirty="0" err="1">
                <a:solidFill>
                  <a:schemeClr val="tx1"/>
                </a:solidFill>
                <a:latin typeface="Verdana" panose="020B0604030504040204" pitchFamily="34" charset="0"/>
                <a:ea typeface="Verdana" panose="020B0604030504040204" pitchFamily="34" charset="0"/>
              </a:rPr>
              <a:t>KeyValueStore</a:t>
            </a:r>
            <a:endParaRPr lang="es-ES" sz="2400" b="1"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486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51E1FC09-26FE-4520-B0AA-43AF0A773835}"/>
              </a:ext>
            </a:extLst>
          </p:cNvPr>
          <p:cNvSpPr/>
          <p:nvPr/>
        </p:nvSpPr>
        <p:spPr>
          <a:xfrm>
            <a:off x="372861" y="3574566"/>
            <a:ext cx="10857846" cy="6106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2D9AE88D-B31C-4EBB-B638-FB00DD24E68E}"/>
              </a:ext>
            </a:extLst>
          </p:cNvPr>
          <p:cNvSpPr/>
          <p:nvPr/>
        </p:nvSpPr>
        <p:spPr>
          <a:xfrm>
            <a:off x="372862" y="1958552"/>
            <a:ext cx="10857846" cy="6106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3C9F85A6-BB3E-493A-B7FE-5364955E0012}"/>
              </a:ext>
            </a:extLst>
          </p:cNvPr>
          <p:cNvSpPr>
            <a:spLocks noGrp="1"/>
          </p:cNvSpPr>
          <p:nvPr>
            <p:ph type="title"/>
          </p:nvPr>
        </p:nvSpPr>
        <p:spPr/>
        <p:txBody>
          <a:bodyPr/>
          <a:lstStyle/>
          <a:p>
            <a:r>
              <a:rPr lang="es-ES" dirty="0"/>
              <a:t>Insertar ítems en un fichero KVS</a:t>
            </a:r>
          </a:p>
        </p:txBody>
      </p:sp>
      <p:sp>
        <p:nvSpPr>
          <p:cNvPr id="4" name="TextBox 3">
            <a:extLst>
              <a:ext uri="{FF2B5EF4-FFF2-40B4-BE49-F238E27FC236}">
                <a16:creationId xmlns:a16="http://schemas.microsoft.com/office/drawing/2014/main" id="{58D482EC-9906-4FC1-A615-3BE17344B36E}"/>
              </a:ext>
            </a:extLst>
          </p:cNvPr>
          <p:cNvSpPr txBox="1"/>
          <p:nvPr/>
        </p:nvSpPr>
        <p:spPr>
          <a:xfrm>
            <a:off x="480646" y="1958552"/>
            <a:ext cx="10750061" cy="584775"/>
          </a:xfrm>
          <a:prstGeom prst="rect">
            <a:avLst/>
          </a:prstGeom>
          <a:noFill/>
        </p:spPr>
        <p:txBody>
          <a:bodyPr wrap="square">
            <a:spAutoFit/>
          </a:bodyPr>
          <a:lstStyle/>
          <a:p>
            <a:r>
              <a:rPr lang="es-E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a:t>
            </a:r>
            <a:r>
              <a:rPr lang="nn-NO" sz="3200" dirty="0">
                <a:latin typeface="Courier New" panose="02070309020205020404" pitchFamily="49" charset="0"/>
                <a:cs typeface="Courier New" panose="02070309020205020404" pitchFamily="49" charset="0"/>
              </a:rPr>
              <a:t>.Put(Estudiante1.ID, Estudiante1)</a:t>
            </a:r>
            <a:endParaRPr lang="el-GR" sz="32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F5DED84-8335-49A2-9F76-AC478FDB72EA}"/>
              </a:ext>
            </a:extLst>
          </p:cNvPr>
          <p:cNvSpPr txBox="1"/>
          <p:nvPr/>
        </p:nvSpPr>
        <p:spPr>
          <a:xfrm>
            <a:off x="480646" y="3565302"/>
            <a:ext cx="9870831" cy="610680"/>
          </a:xfrm>
          <a:prstGeom prst="rect">
            <a:avLst/>
          </a:prstGeom>
          <a:noFill/>
        </p:spPr>
        <p:txBody>
          <a:bodyPr wrap="square">
            <a:spAutoFit/>
          </a:bodyPr>
          <a:lstStyle/>
          <a:p>
            <a:pPr algn="just">
              <a:lnSpc>
                <a:spcPct val="107000"/>
              </a:lnSpc>
              <a:spcAft>
                <a:spcPts val="800"/>
              </a:spcAft>
            </a:pPr>
            <a:r>
              <a:rPr lang="es-E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a:t>
            </a:r>
            <a:r>
              <a:rPr lang="el-GR"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PutMapAsync</a:t>
            </a:r>
            <a:r>
              <a:rPr lang="el-GR"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(map</a:t>
            </a:r>
            <a:r>
              <a:rPr lang="es-E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aEstudiantes</a:t>
            </a:r>
            <a:r>
              <a:rPr lang="es-E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6414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D80A09D-32A5-4192-8977-7FF6AF712ADC}"/>
              </a:ext>
            </a:extLst>
          </p:cNvPr>
          <p:cNvSpPr>
            <a:spLocks noGrp="1"/>
          </p:cNvSpPr>
          <p:nvPr>
            <p:ph type="title"/>
          </p:nvPr>
        </p:nvSpPr>
        <p:spPr/>
        <p:txBody>
          <a:bodyPr/>
          <a:lstStyle/>
          <a:p>
            <a:r>
              <a:rPr lang="es-ES" dirty="0"/>
              <a:t>Recuperar ítems de un fichero KVS</a:t>
            </a:r>
            <a:endParaRPr lang="el-GR" dirty="0"/>
          </a:p>
        </p:txBody>
      </p:sp>
      <p:sp>
        <p:nvSpPr>
          <p:cNvPr id="4" name="TextBox 3">
            <a:extLst>
              <a:ext uri="{FF2B5EF4-FFF2-40B4-BE49-F238E27FC236}">
                <a16:creationId xmlns:a16="http://schemas.microsoft.com/office/drawing/2014/main" id="{1DFC9AF8-994E-43C2-93ED-91ED60E5719D}"/>
              </a:ext>
            </a:extLst>
          </p:cNvPr>
          <p:cNvSpPr txBox="1"/>
          <p:nvPr/>
        </p:nvSpPr>
        <p:spPr>
          <a:xfrm>
            <a:off x="504091" y="2110155"/>
            <a:ext cx="10175631" cy="954107"/>
          </a:xfrm>
          <a:prstGeom prst="rect">
            <a:avLst/>
          </a:prstGeom>
          <a:noFill/>
        </p:spPr>
        <p:txBody>
          <a:bodyPr wrap="square">
            <a:spAutoFit/>
          </a:bodyPr>
          <a:lstStyle/>
          <a:p>
            <a:pPr>
              <a:tabLst>
                <a:tab pos="180340" algn="l"/>
                <a:tab pos="540385" algn="l"/>
                <a:tab pos="900430" algn="l"/>
                <a:tab pos="1260475" algn="l"/>
              </a:tabLst>
            </a:pP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Estudiante3 =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ficheroKVS.Get</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("FS23534X21")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LogEstudiante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(Estudiante3) </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p:txBody>
      </p:sp>
      <p:pic>
        <p:nvPicPr>
          <p:cNvPr id="6" name="Εικόνα 5" descr="Κοτόπουλο δεν έχει εντυπωσιαστεί">
            <a:extLst>
              <a:ext uri="{FF2B5EF4-FFF2-40B4-BE49-F238E27FC236}">
                <a16:creationId xmlns:a16="http://schemas.microsoft.com/office/drawing/2014/main" id="{9E130EFF-DA86-45A8-BF8C-AF7442EC1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9623" y="4397187"/>
            <a:ext cx="2846294" cy="2698377"/>
          </a:xfrm>
          <a:prstGeom prst="rect">
            <a:avLst/>
          </a:prstGeom>
        </p:spPr>
      </p:pic>
      <p:sp>
        <p:nvSpPr>
          <p:cNvPr id="8" name="TextBox 7">
            <a:extLst>
              <a:ext uri="{FF2B5EF4-FFF2-40B4-BE49-F238E27FC236}">
                <a16:creationId xmlns:a16="http://schemas.microsoft.com/office/drawing/2014/main" id="{AAD215D7-5E2E-4C18-9A35-56DA2D95BB3E}"/>
              </a:ext>
            </a:extLst>
          </p:cNvPr>
          <p:cNvSpPr txBox="1"/>
          <p:nvPr/>
        </p:nvSpPr>
        <p:spPr>
          <a:xfrm>
            <a:off x="2142134" y="3865111"/>
            <a:ext cx="8537588" cy="2033249"/>
          </a:xfrm>
          <a:prstGeom prst="rect">
            <a:avLst/>
          </a:prstGeom>
          <a:solidFill>
            <a:srgbClr val="FFC000"/>
          </a:solidFill>
        </p:spPr>
        <p:txBody>
          <a:bodyPr wrap="square">
            <a:spAutoFit/>
          </a:bodyPr>
          <a:lstStyle/>
          <a:p>
            <a:pPr algn="ctr">
              <a:lnSpc>
                <a:spcPct val="107000"/>
              </a:lnSpc>
              <a:spcAft>
                <a:spcPts val="800"/>
              </a:spcAft>
            </a:pPr>
            <a:r>
              <a:rPr lang="es-ES_tradnl" sz="2400" dirty="0">
                <a:effectLst/>
                <a:latin typeface="Verdana" panose="020B0604030504040204" pitchFamily="34" charset="0"/>
                <a:ea typeface="Calibri" panose="020F0502020204030204" pitchFamily="34" charset="0"/>
                <a:cs typeface="Times New Roman" panose="02020603050405020304" pitchFamily="18" charset="0"/>
              </a:rPr>
              <a:t>Si la clave no existe, entonces tendrás un problema en tu programa. La existencia de un registro debe comprobarse antes de asignar el resultado a una variable. Ello puede hacerse con el método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ContainsKey</a:t>
            </a:r>
            <a:r>
              <a:rPr lang="es-ES_tradnl" sz="2400" dirty="0">
                <a:effectLst/>
                <a:latin typeface="Verdana" panose="020B0604030504040204" pitchFamily="34" charset="0"/>
                <a:ea typeface="Calibri" panose="020F0502020204030204" pitchFamily="34" charset="0"/>
                <a:cs typeface="Times New Roman" panose="02020603050405020304" pitchFamily="18" charset="0"/>
              </a:rPr>
              <a:t>.</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753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950EE165-5CE4-4258-A3B7-8FD030D3ADE0}"/>
              </a:ext>
            </a:extLst>
          </p:cNvPr>
          <p:cNvSpPr/>
          <p:nvPr/>
        </p:nvSpPr>
        <p:spPr>
          <a:xfrm>
            <a:off x="372862" y="4862918"/>
            <a:ext cx="9204892" cy="480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EEF91E46-7222-426E-81E8-3B8321CCB9D6}"/>
              </a:ext>
            </a:extLst>
          </p:cNvPr>
          <p:cNvSpPr/>
          <p:nvPr/>
        </p:nvSpPr>
        <p:spPr>
          <a:xfrm>
            <a:off x="372861" y="2028093"/>
            <a:ext cx="10177907" cy="480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2AEBB4E5-9FB8-4E24-B2CB-ED9B713C81C4}"/>
              </a:ext>
            </a:extLst>
          </p:cNvPr>
          <p:cNvSpPr>
            <a:spLocks noGrp="1"/>
          </p:cNvSpPr>
          <p:nvPr>
            <p:ph type="title"/>
          </p:nvPr>
        </p:nvSpPr>
        <p:spPr/>
        <p:txBody>
          <a:bodyPr/>
          <a:lstStyle/>
          <a:p>
            <a:r>
              <a:rPr lang="en-US" dirty="0"/>
              <a:t>Leer un </a:t>
            </a:r>
            <a:r>
              <a:rPr lang="en-US" dirty="0" err="1"/>
              <a:t>mapa</a:t>
            </a:r>
            <a:r>
              <a:rPr lang="en-US" dirty="0"/>
              <a:t> al </a:t>
            </a:r>
            <a:r>
              <a:rPr lang="en-US" dirty="0" err="1"/>
              <a:t>completo</a:t>
            </a:r>
            <a:endParaRPr lang="el-GR" dirty="0"/>
          </a:p>
        </p:txBody>
      </p:sp>
      <p:sp>
        <p:nvSpPr>
          <p:cNvPr id="4" name="TextBox 3">
            <a:extLst>
              <a:ext uri="{FF2B5EF4-FFF2-40B4-BE49-F238E27FC236}">
                <a16:creationId xmlns:a16="http://schemas.microsoft.com/office/drawing/2014/main" id="{1F5C3032-2497-484D-8661-1F21CA6CA39B}"/>
              </a:ext>
            </a:extLst>
          </p:cNvPr>
          <p:cNvSpPr txBox="1"/>
          <p:nvPr/>
        </p:nvSpPr>
        <p:spPr>
          <a:xfrm>
            <a:off x="372862" y="1582860"/>
            <a:ext cx="10318583" cy="2246769"/>
          </a:xfrm>
          <a:prstGeom prst="rect">
            <a:avLst/>
          </a:prstGeom>
          <a:no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Log</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("Mostrar claves”) </a:t>
            </a:r>
            <a:endParaRPr lang="es-ES" sz="28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Private</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claves  </a:t>
            </a:r>
            <a:r>
              <a:rPr lang="es-ES_tradnl"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As </a:t>
            </a:r>
            <a:r>
              <a:rPr lang="es-ES_tradnl"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List</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a:t>
            </a:r>
            <a:r>
              <a:rPr lang="es-ES_tradnl" sz="2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ficheroKVS.ListKeys</a:t>
            </a:r>
            <a:endParaRPr lang="es-ES" sz="28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For</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i = 0  </a:t>
            </a:r>
            <a:r>
              <a:rPr lang="es-ES_tradnl"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To</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claves.</a:t>
            </a:r>
            <a:r>
              <a:rPr lang="es-ES_tradnl"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Size</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-1</a:t>
            </a:r>
            <a:endParaRPr lang="es-ES" sz="28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s-ES_tradnl"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Log</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s-ES_tradnl" sz="2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claves.</a:t>
            </a:r>
            <a:r>
              <a:rPr lang="es-ES_tradnl"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a:t>
            </a:r>
            <a:endParaRPr lang="es-ES" sz="2800" dirty="0">
              <a:effectLst/>
              <a:latin typeface="Courier New" panose="02070309020205020404" pitchFamily="49" charset="0"/>
              <a:ea typeface="Calibri" panose="020F0502020204030204" pitchFamily="34" charset="0"/>
              <a:cs typeface="Courier New" panose="02070309020205020404" pitchFamily="49" charset="0"/>
            </a:endParaRPr>
          </a:p>
          <a:p>
            <a:r>
              <a:rPr lang="es-ES_tradnl" sz="2800" b="1" dirty="0">
                <a:effectLst/>
                <a:latin typeface="Courier New" panose="02070309020205020404" pitchFamily="49" charset="0"/>
                <a:ea typeface="Calibri" panose="020F0502020204030204" pitchFamily="34" charset="0"/>
                <a:cs typeface="Courier New" panose="02070309020205020404" pitchFamily="49" charset="0"/>
              </a:rPr>
              <a:t>Next</a:t>
            </a:r>
            <a:endParaRPr lang="el-GR" sz="40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6" name="TextBox 5">
            <a:extLst>
              <a:ext uri="{FF2B5EF4-FFF2-40B4-BE49-F238E27FC236}">
                <a16:creationId xmlns:a16="http://schemas.microsoft.com/office/drawing/2014/main" id="{30663D8A-D351-4B45-B293-A6C310D777E6}"/>
              </a:ext>
            </a:extLst>
          </p:cNvPr>
          <p:cNvSpPr txBox="1"/>
          <p:nvPr/>
        </p:nvSpPr>
        <p:spPr>
          <a:xfrm>
            <a:off x="550983" y="4409311"/>
            <a:ext cx="9204892" cy="954107"/>
          </a:xfrm>
          <a:prstGeom prst="rect">
            <a:avLst/>
          </a:prstGeom>
          <a:noFill/>
        </p:spPr>
        <p:txBody>
          <a:bodyPr wrap="square">
            <a:spAutoFit/>
          </a:bodyPr>
          <a:lstStyle/>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map</a:t>
            </a:r>
            <a:r>
              <a:rPr lang="es-ES"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aEst</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Map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map</a:t>
            </a:r>
            <a:r>
              <a:rPr lang="es-ES"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aE</a:t>
            </a:r>
            <a:r>
              <a:rPr lang="es-ES" sz="2800" dirty="0" err="1">
                <a:solidFill>
                  <a:srgbClr val="000000"/>
                </a:solidFill>
                <a:latin typeface="Courier New" panose="02070309020205020404" pitchFamily="49" charset="0"/>
                <a:ea typeface="Calibri" panose="020F0502020204030204" pitchFamily="34" charset="0"/>
                <a:cs typeface="Liberation Serif" panose="02020603050405020304" pitchFamily="18" charset="0"/>
              </a:rPr>
              <a:t>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 = </a:t>
            </a:r>
            <a:r>
              <a:rPr lang="es-ES"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GetMapAsync</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claves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50644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A9D1CFC-A9AA-4D6B-B706-B253045899F7}"/>
              </a:ext>
            </a:extLst>
          </p:cNvPr>
          <p:cNvSpPr>
            <a:spLocks noGrp="1"/>
          </p:cNvSpPr>
          <p:nvPr>
            <p:ph type="title"/>
          </p:nvPr>
        </p:nvSpPr>
        <p:spPr/>
        <p:txBody>
          <a:bodyPr/>
          <a:lstStyle/>
          <a:p>
            <a:r>
              <a:rPr lang="es-ES" dirty="0"/>
              <a:t>Comprobar la existencia de un registro </a:t>
            </a:r>
            <a:endParaRPr lang="el-GR" dirty="0"/>
          </a:p>
        </p:txBody>
      </p:sp>
      <p:sp>
        <p:nvSpPr>
          <p:cNvPr id="4" name="TextBox 3">
            <a:extLst>
              <a:ext uri="{FF2B5EF4-FFF2-40B4-BE49-F238E27FC236}">
                <a16:creationId xmlns:a16="http://schemas.microsoft.com/office/drawing/2014/main" id="{EC938A11-6A67-405B-B7A3-BA9DCE215BD4}"/>
              </a:ext>
            </a:extLst>
          </p:cNvPr>
          <p:cNvSpPr txBox="1"/>
          <p:nvPr/>
        </p:nvSpPr>
        <p:spPr>
          <a:xfrm>
            <a:off x="372862" y="1969477"/>
            <a:ext cx="10117016" cy="2246769"/>
          </a:xfrm>
          <a:prstGeom prst="rect">
            <a:avLst/>
          </a:prstGeom>
          <a:noFill/>
        </p:spPr>
        <p:txBody>
          <a:bodyPr wrap="square">
            <a:spAutoFit/>
          </a:bodyPr>
          <a:lstStyle/>
          <a:p>
            <a:pPr>
              <a:tabLst>
                <a:tab pos="180340" algn="l"/>
                <a:tab pos="540385" algn="l"/>
                <a:tab pos="900430" algn="l"/>
                <a:tab pos="1260475" algn="l"/>
              </a:tabLst>
            </a:pP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ContainsKey</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("FS23534X21")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Estudiante3 =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Get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("FS23534X21")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Else</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("Clave ID errónea")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68221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6FCC4E1-3D34-41E9-889E-D466B5A446E8}"/>
              </a:ext>
            </a:extLst>
          </p:cNvPr>
          <p:cNvSpPr>
            <a:spLocks noGrp="1"/>
          </p:cNvSpPr>
          <p:nvPr>
            <p:ph type="title"/>
          </p:nvPr>
        </p:nvSpPr>
        <p:spPr/>
        <p:txBody>
          <a:bodyPr/>
          <a:lstStyle/>
          <a:p>
            <a:r>
              <a:rPr lang="en-US" dirty="0" err="1"/>
              <a:t>Borrar</a:t>
            </a:r>
            <a:r>
              <a:rPr lang="en-US" dirty="0"/>
              <a:t> un </a:t>
            </a:r>
            <a:r>
              <a:rPr lang="en-US" dirty="0" err="1"/>
              <a:t>registro</a:t>
            </a:r>
            <a:r>
              <a:rPr lang="en-US" dirty="0"/>
              <a:t> de un </a:t>
            </a:r>
            <a:r>
              <a:rPr lang="en-US" dirty="0" err="1"/>
              <a:t>fichero</a:t>
            </a:r>
            <a:r>
              <a:rPr lang="en-US" dirty="0"/>
              <a:t> KVS</a:t>
            </a:r>
            <a:endParaRPr lang="el-GR" dirty="0"/>
          </a:p>
        </p:txBody>
      </p:sp>
      <p:sp>
        <p:nvSpPr>
          <p:cNvPr id="4" name="TextBox 3">
            <a:extLst>
              <a:ext uri="{FF2B5EF4-FFF2-40B4-BE49-F238E27FC236}">
                <a16:creationId xmlns:a16="http://schemas.microsoft.com/office/drawing/2014/main" id="{E31DE09C-FF79-48F1-8772-3910B269E923}"/>
              </a:ext>
            </a:extLst>
          </p:cNvPr>
          <p:cNvSpPr txBox="1"/>
          <p:nvPr/>
        </p:nvSpPr>
        <p:spPr>
          <a:xfrm>
            <a:off x="372862" y="2121877"/>
            <a:ext cx="8771138" cy="1569660"/>
          </a:xfrm>
          <a:prstGeom prst="rect">
            <a:avLst/>
          </a:prstGeom>
          <a:noFill/>
        </p:spPr>
        <p:txBody>
          <a:bodyPr wrap="square">
            <a:spAutoFit/>
          </a:bodyPr>
          <a:lstStyle/>
          <a:p>
            <a:pPr>
              <a:tabLst>
                <a:tab pos="180340" algn="l"/>
                <a:tab pos="540385" algn="l"/>
                <a:tab pos="900430" algn="l"/>
                <a:tab pos="1260475" algn="l"/>
              </a:tabLst>
            </a:pPr>
            <a:r>
              <a:rPr lang="es-E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a:t>
            </a:r>
            <a:r>
              <a:rPr lang="el-GR"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.Remove("FS23534X21")</a:t>
            </a:r>
            <a:endPar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ficheroKVS</a:t>
            </a:r>
            <a:r>
              <a:rPr lang="el-GR"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.DeleteAll</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73527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3EE0076-192F-4658-B470-90A36D410D7D}"/>
              </a:ext>
            </a:extLst>
          </p:cNvPr>
          <p:cNvSpPr>
            <a:spLocks noGrp="1"/>
          </p:cNvSpPr>
          <p:nvPr>
            <p:ph type="title"/>
          </p:nvPr>
        </p:nvSpPr>
        <p:spPr/>
        <p:txBody>
          <a:bodyPr/>
          <a:lstStyle/>
          <a:p>
            <a:r>
              <a:rPr lang="en-US" dirty="0" err="1"/>
              <a:t>CustomListView</a:t>
            </a:r>
            <a:endParaRPr lang="el-GR" dirty="0"/>
          </a:p>
        </p:txBody>
      </p:sp>
      <p:pic>
        <p:nvPicPr>
          <p:cNvPr id="6" name="Imagen 5">
            <a:extLst>
              <a:ext uri="{FF2B5EF4-FFF2-40B4-BE49-F238E27FC236}">
                <a16:creationId xmlns:a16="http://schemas.microsoft.com/office/drawing/2014/main" id="{50B903F4-05F7-4505-BBBA-5FD6213A605F}"/>
              </a:ext>
            </a:extLst>
          </p:cNvPr>
          <p:cNvPicPr/>
          <p:nvPr/>
        </p:nvPicPr>
        <p:blipFill>
          <a:blip r:embed="rId3"/>
          <a:stretch>
            <a:fillRect/>
          </a:stretch>
        </p:blipFill>
        <p:spPr>
          <a:xfrm>
            <a:off x="6337293" y="1571715"/>
            <a:ext cx="3960617" cy="3714570"/>
          </a:xfrm>
          <a:prstGeom prst="rect">
            <a:avLst/>
          </a:prstGeom>
        </p:spPr>
      </p:pic>
      <p:pic>
        <p:nvPicPr>
          <p:cNvPr id="7" name="Εικόνα 24">
            <a:extLst>
              <a:ext uri="{FF2B5EF4-FFF2-40B4-BE49-F238E27FC236}">
                <a16:creationId xmlns:a16="http://schemas.microsoft.com/office/drawing/2014/main" id="{972618BB-156D-4B2F-AD32-1A6612611541}"/>
              </a:ext>
            </a:extLst>
          </p:cNvPr>
          <p:cNvPicPr/>
          <p:nvPr/>
        </p:nvPicPr>
        <p:blipFill>
          <a:blip r:embed="rId4">
            <a:extLst>
              <a:ext uri="{28A0092B-C50C-407E-A947-70E740481C1C}">
                <a14:useLocalDpi xmlns:a14="http://schemas.microsoft.com/office/drawing/2010/main" val="0"/>
              </a:ext>
            </a:extLst>
          </a:blip>
          <a:stretch>
            <a:fillRect/>
          </a:stretch>
        </p:blipFill>
        <p:spPr>
          <a:xfrm>
            <a:off x="1507228" y="1571715"/>
            <a:ext cx="4065565" cy="3714570"/>
          </a:xfrm>
          <a:prstGeom prst="rect">
            <a:avLst/>
          </a:prstGeom>
        </p:spPr>
      </p:pic>
    </p:spTree>
    <p:extLst>
      <p:ext uri="{BB962C8B-B14F-4D97-AF65-F5344CB8AC3E}">
        <p14:creationId xmlns:p14="http://schemas.microsoft.com/office/powerpoint/2010/main" val="406773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90D4AE-0078-4C2D-9726-C41B433E6109}"/>
              </a:ext>
            </a:extLst>
          </p:cNvPr>
          <p:cNvSpPr>
            <a:spLocks noGrp="1"/>
          </p:cNvSpPr>
          <p:nvPr>
            <p:ph type="title"/>
          </p:nvPr>
        </p:nvSpPr>
        <p:spPr/>
        <p:txBody>
          <a:bodyPr/>
          <a:lstStyle/>
          <a:p>
            <a:r>
              <a:rPr lang="es-ES" dirty="0"/>
              <a:t>Trabajando con </a:t>
            </a:r>
            <a:r>
              <a:rPr lang="es-ES" dirty="0" err="1"/>
              <a:t>Custom</a:t>
            </a:r>
            <a:r>
              <a:rPr lang="es-ES" dirty="0"/>
              <a:t> </a:t>
            </a:r>
            <a:r>
              <a:rPr lang="es-ES" dirty="0" err="1"/>
              <a:t>List</a:t>
            </a:r>
            <a:r>
              <a:rPr lang="es-ES" dirty="0"/>
              <a:t> View – Paso 1</a:t>
            </a:r>
          </a:p>
        </p:txBody>
      </p:sp>
      <p:sp>
        <p:nvSpPr>
          <p:cNvPr id="39" name="TextBox 38">
            <a:extLst>
              <a:ext uri="{FF2B5EF4-FFF2-40B4-BE49-F238E27FC236}">
                <a16:creationId xmlns:a16="http://schemas.microsoft.com/office/drawing/2014/main" id="{0BC6A476-6850-43E4-B7F0-320569D7D69B}"/>
              </a:ext>
            </a:extLst>
          </p:cNvPr>
          <p:cNvSpPr txBox="1"/>
          <p:nvPr/>
        </p:nvSpPr>
        <p:spPr>
          <a:xfrm>
            <a:off x="219456" y="1003178"/>
            <a:ext cx="12143232" cy="3323987"/>
          </a:xfrm>
          <a:prstGeom prst="rect">
            <a:avLst/>
          </a:prstGeom>
          <a:noFill/>
        </p:spPr>
        <p:txBody>
          <a:bodyPr wrap="square" rtlCol="0">
            <a:spAutoFit/>
          </a:bodyPr>
          <a:lstStyle/>
          <a:p>
            <a:pPr>
              <a:tabLst>
                <a:tab pos="180340" algn="l"/>
                <a:tab pos="540385" algn="l"/>
                <a:tab pos="900430" algn="l"/>
                <a:tab pos="1260475" algn="l"/>
              </a:tabLst>
            </a:pP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Class</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_</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Globals</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Root</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B4XView</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xui</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XUI</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lstItems</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List</a:t>
            </a:r>
            <a:endPar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CustomListView1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CustomListView</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lblFecha</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Label</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0" name="TextBox 49">
            <a:extLst>
              <a:ext uri="{FF2B5EF4-FFF2-40B4-BE49-F238E27FC236}">
                <a16:creationId xmlns:a16="http://schemas.microsoft.com/office/drawing/2014/main" id="{3CFEA0D2-2964-418C-9AAD-F3D043A1324E}"/>
              </a:ext>
            </a:extLst>
          </p:cNvPr>
          <p:cNvSpPr txBox="1"/>
          <p:nvPr/>
        </p:nvSpPr>
        <p:spPr>
          <a:xfrm>
            <a:off x="219456" y="5182072"/>
            <a:ext cx="11292606" cy="572657"/>
          </a:xfrm>
          <a:prstGeom prst="rect">
            <a:avLst/>
          </a:prstGeom>
          <a:noFill/>
        </p:spPr>
        <p:txBody>
          <a:bodyPr wrap="square">
            <a:spAutoFit/>
          </a:bodyPr>
          <a:lstStyle/>
          <a:p>
            <a:pPr lvl="0" algn="just">
              <a:lnSpc>
                <a:spcPct val="107000"/>
              </a:lnSpc>
              <a:spcAft>
                <a:spcPts val="800"/>
              </a:spcAft>
            </a:pPr>
            <a:r>
              <a:rPr lang="es-ES" sz="3200" b="1" dirty="0">
                <a:effectLst/>
                <a:latin typeface="Verdana" panose="020B0604030504040204" pitchFamily="34" charset="0"/>
                <a:ea typeface="Calibri" panose="020F0502020204030204" pitchFamily="34" charset="0"/>
                <a:cs typeface="Times New Roman" panose="02020603050405020304" pitchFamily="18" charset="0"/>
              </a:rPr>
              <a:t>Declarar una variable de tipo </a:t>
            </a:r>
            <a:r>
              <a:rPr lang="es-ES" sz="3200" b="1" dirty="0" err="1">
                <a:effectLst/>
                <a:latin typeface="Verdana" panose="020B0604030504040204" pitchFamily="34" charset="0"/>
                <a:ea typeface="Calibri" panose="020F0502020204030204" pitchFamily="34" charset="0"/>
                <a:cs typeface="Times New Roman" panose="02020603050405020304" pitchFamily="18" charset="0"/>
              </a:rPr>
              <a:t>CustomListView</a:t>
            </a:r>
            <a:r>
              <a:rPr lang="es-ES" sz="32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3200" b="1"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52" name="Εικόνα 51">
            <a:extLst>
              <a:ext uri="{FF2B5EF4-FFF2-40B4-BE49-F238E27FC236}">
                <a16:creationId xmlns:a16="http://schemas.microsoft.com/office/drawing/2014/main" id="{151AA3A7-5C93-462C-B217-70311CCEA614}"/>
              </a:ext>
            </a:extLst>
          </p:cNvPr>
          <p:cNvPicPr>
            <a:picLocks noChangeAspect="1"/>
          </p:cNvPicPr>
          <p:nvPr/>
        </p:nvPicPr>
        <p:blipFill>
          <a:blip r:embed="rId2"/>
          <a:stretch>
            <a:fillRect/>
          </a:stretch>
        </p:blipFill>
        <p:spPr>
          <a:xfrm>
            <a:off x="8917625" y="766835"/>
            <a:ext cx="3274375" cy="3958037"/>
          </a:xfrm>
          <a:prstGeom prst="rect">
            <a:avLst/>
          </a:prstGeom>
        </p:spPr>
      </p:pic>
    </p:spTree>
    <p:extLst>
      <p:ext uri="{BB962C8B-B14F-4D97-AF65-F5344CB8AC3E}">
        <p14:creationId xmlns:p14="http://schemas.microsoft.com/office/powerpoint/2010/main" val="159129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90D4AE-0078-4C2D-9726-C41B433E6109}"/>
              </a:ext>
            </a:extLst>
          </p:cNvPr>
          <p:cNvSpPr>
            <a:spLocks noGrp="1"/>
          </p:cNvSpPr>
          <p:nvPr>
            <p:ph type="title"/>
          </p:nvPr>
        </p:nvSpPr>
        <p:spPr/>
        <p:txBody>
          <a:bodyPr/>
          <a:lstStyle/>
          <a:p>
            <a:r>
              <a:rPr lang="es-ES" dirty="0"/>
              <a:t>Trabajando con </a:t>
            </a:r>
            <a:r>
              <a:rPr lang="es-ES" dirty="0" err="1"/>
              <a:t>Custom</a:t>
            </a:r>
            <a:r>
              <a:rPr lang="es-ES" dirty="0"/>
              <a:t> </a:t>
            </a:r>
            <a:r>
              <a:rPr lang="es-ES" dirty="0" err="1"/>
              <a:t>List</a:t>
            </a:r>
            <a:r>
              <a:rPr lang="es-ES" dirty="0"/>
              <a:t> View – Paso 2</a:t>
            </a:r>
            <a:endParaRPr lang="el-GR" dirty="0"/>
          </a:p>
        </p:txBody>
      </p:sp>
      <p:sp>
        <p:nvSpPr>
          <p:cNvPr id="39" name="TextBox 38">
            <a:extLst>
              <a:ext uri="{FF2B5EF4-FFF2-40B4-BE49-F238E27FC236}">
                <a16:creationId xmlns:a16="http://schemas.microsoft.com/office/drawing/2014/main" id="{0BC6A476-6850-43E4-B7F0-320569D7D69B}"/>
              </a:ext>
            </a:extLst>
          </p:cNvPr>
          <p:cNvSpPr txBox="1"/>
          <p:nvPr/>
        </p:nvSpPr>
        <p:spPr>
          <a:xfrm>
            <a:off x="48768" y="1859340"/>
            <a:ext cx="12143232" cy="1200329"/>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lstItems.</a:t>
            </a:r>
            <a:r>
              <a:rPr lang="en-US" sz="2400" b="1" dirty="0" err="1">
                <a:latin typeface="Courier New" panose="02070309020205020404" pitchFamily="49" charset="0"/>
                <a:cs typeface="Courier New" panose="02070309020205020404" pitchFamily="49" charset="0"/>
              </a:rPr>
              <a:t>Initialize</a:t>
            </a:r>
            <a:endParaRPr lang="en-US" sz="2400" b="1" dirty="0">
              <a:latin typeface="Courier New" panose="02070309020205020404" pitchFamily="49" charset="0"/>
              <a:cs typeface="Courier New" panose="02070309020205020404" pitchFamily="49" charset="0"/>
            </a:endParaRPr>
          </a:p>
          <a:p>
            <a:pPr>
              <a:tabLst>
                <a:tab pos="180340" algn="l"/>
                <a:tab pos="540385" algn="l"/>
                <a:tab pos="900430" algn="l"/>
                <a:tab pos="1260475" algn="l"/>
              </a:tabLst>
            </a:pP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lstItems.</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AddAll</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 As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("Lunes", "Martes",  _</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"Miércoles", "Jueves", "Viernes", "Sábado", "Domingo"))</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 name="TextBox 4">
            <a:extLst>
              <a:ext uri="{FF2B5EF4-FFF2-40B4-BE49-F238E27FC236}">
                <a16:creationId xmlns:a16="http://schemas.microsoft.com/office/drawing/2014/main" id="{58F96EB6-7B19-4562-89D6-0BF3CD6436CC}"/>
              </a:ext>
            </a:extLst>
          </p:cNvPr>
          <p:cNvSpPr txBox="1"/>
          <p:nvPr/>
        </p:nvSpPr>
        <p:spPr>
          <a:xfrm>
            <a:off x="478370" y="3925617"/>
            <a:ext cx="10553045" cy="1099596"/>
          </a:xfrm>
          <a:prstGeom prst="rect">
            <a:avLst/>
          </a:prstGeom>
          <a:noFill/>
        </p:spPr>
        <p:txBody>
          <a:bodyPr wrap="square">
            <a:spAutoFit/>
          </a:bodyPr>
          <a:lstStyle/>
          <a:p>
            <a:pPr lvl="0" algn="ctr">
              <a:lnSpc>
                <a:spcPct val="107000"/>
              </a:lnSpc>
              <a:spcAft>
                <a:spcPts val="800"/>
              </a:spcAft>
            </a:pPr>
            <a:r>
              <a:rPr lang="es-ES" sz="3200" dirty="0">
                <a:effectLst/>
                <a:latin typeface="Verdana" panose="020B0604030504040204" pitchFamily="34" charset="0"/>
                <a:ea typeface="Calibri" panose="020F0502020204030204" pitchFamily="34" charset="0"/>
                <a:cs typeface="Times New Roman" panose="02020603050405020304" pitchFamily="18" charset="0"/>
              </a:rPr>
              <a:t>Crear una lista que contendrá todos los ítems que aparecerán en la </a:t>
            </a:r>
            <a:r>
              <a:rPr lang="es-ES" sz="3200" dirty="0" err="1">
                <a:effectLst/>
                <a:latin typeface="Verdana" panose="020B0604030504040204" pitchFamily="34" charset="0"/>
                <a:ea typeface="Calibri" panose="020F0502020204030204" pitchFamily="34" charset="0"/>
                <a:cs typeface="Times New Roman" panose="02020603050405020304" pitchFamily="18" charset="0"/>
              </a:rPr>
              <a:t>CustomListView</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529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312072100"/>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90D4AE-0078-4C2D-9726-C41B433E6109}"/>
              </a:ext>
            </a:extLst>
          </p:cNvPr>
          <p:cNvSpPr>
            <a:spLocks noGrp="1"/>
          </p:cNvSpPr>
          <p:nvPr>
            <p:ph type="title"/>
          </p:nvPr>
        </p:nvSpPr>
        <p:spPr>
          <a:xfrm>
            <a:off x="372862" y="101357"/>
            <a:ext cx="10980938" cy="866652"/>
          </a:xfrm>
        </p:spPr>
        <p:txBody>
          <a:bodyPr/>
          <a:lstStyle/>
          <a:p>
            <a:r>
              <a:rPr lang="es-ES" dirty="0"/>
              <a:t>Trabajando con </a:t>
            </a:r>
            <a:r>
              <a:rPr lang="es-ES" dirty="0" err="1"/>
              <a:t>Custom</a:t>
            </a:r>
            <a:r>
              <a:rPr lang="es-ES" dirty="0"/>
              <a:t> </a:t>
            </a:r>
            <a:r>
              <a:rPr lang="es-ES" dirty="0" err="1"/>
              <a:t>List</a:t>
            </a:r>
            <a:r>
              <a:rPr lang="es-ES" dirty="0"/>
              <a:t> View – Paso 3</a:t>
            </a:r>
            <a:endParaRPr lang="el-GR" dirty="0"/>
          </a:p>
        </p:txBody>
      </p:sp>
      <p:sp>
        <p:nvSpPr>
          <p:cNvPr id="39" name="TextBox 38">
            <a:extLst>
              <a:ext uri="{FF2B5EF4-FFF2-40B4-BE49-F238E27FC236}">
                <a16:creationId xmlns:a16="http://schemas.microsoft.com/office/drawing/2014/main" id="{0BC6A476-6850-43E4-B7F0-320569D7D69B}"/>
              </a:ext>
            </a:extLst>
          </p:cNvPr>
          <p:cNvSpPr txBox="1"/>
          <p:nvPr/>
        </p:nvSpPr>
        <p:spPr>
          <a:xfrm>
            <a:off x="196010" y="1366897"/>
            <a:ext cx="12143232" cy="1384995"/>
          </a:xfrm>
          <a:prstGeom prst="rect">
            <a:avLst/>
          </a:prstGeom>
          <a:noFill/>
        </p:spPr>
        <p:txBody>
          <a:bodyPr wrap="square" rtlCol="0">
            <a:spAutoFit/>
          </a:bodyPr>
          <a:lstStyle/>
          <a:p>
            <a:pPr>
              <a:tabLst>
                <a:tab pos="180340" algn="l"/>
                <a:tab pos="540385" algn="l"/>
                <a:tab pos="900430" algn="l"/>
                <a:tab pos="1260475" algn="l"/>
              </a:tabLst>
            </a:pP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lstItems.Size-1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CustomListView1.AddTextItem(</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lstItems.</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Get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i)</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 name="TextBox 4">
            <a:extLst>
              <a:ext uri="{FF2B5EF4-FFF2-40B4-BE49-F238E27FC236}">
                <a16:creationId xmlns:a16="http://schemas.microsoft.com/office/drawing/2014/main" id="{68BDE8F0-0412-49ED-9A40-BF7BB6B52A22}"/>
              </a:ext>
            </a:extLst>
          </p:cNvPr>
          <p:cNvSpPr txBox="1"/>
          <p:nvPr/>
        </p:nvSpPr>
        <p:spPr>
          <a:xfrm>
            <a:off x="196010" y="3300276"/>
            <a:ext cx="11602261" cy="2594300"/>
          </a:xfrm>
          <a:prstGeom prst="rect">
            <a:avLst/>
          </a:prstGeom>
          <a:noFill/>
        </p:spPr>
        <p:txBody>
          <a:bodyPr wrap="square">
            <a:spAutoFit/>
          </a:bodyPr>
          <a:lstStyle/>
          <a:p>
            <a:pPr lvl="0" algn="ctr">
              <a:lnSpc>
                <a:spcPct val="107000"/>
              </a:lnSpc>
              <a:spcAft>
                <a:spcPts val="800"/>
              </a:spcAft>
            </a:pPr>
            <a:r>
              <a:rPr lang="es-ES_tradnl" sz="2800" dirty="0">
                <a:effectLst/>
                <a:latin typeface="Verdana" panose="020B0604030504040204" pitchFamily="34" charset="0"/>
                <a:ea typeface="Calibri" panose="020F0502020204030204" pitchFamily="34" charset="0"/>
                <a:cs typeface="Times New Roman" panose="02020603050405020304" pitchFamily="18" charset="0"/>
              </a:rPr>
              <a:t>Recorrer la lista y colocar cada ítem en la CustomListView1 usando el método </a:t>
            </a:r>
            <a:r>
              <a:rPr lang="es-ES_tradnl" sz="2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800" b="1" dirty="0" err="1">
                <a:effectLst/>
                <a:latin typeface="Verdana" panose="020B0604030504040204" pitchFamily="34" charset="0"/>
                <a:ea typeface="Calibri" panose="020F0502020204030204" pitchFamily="34" charset="0"/>
                <a:cs typeface="Times New Roman" panose="02020603050405020304" pitchFamily="18" charset="0"/>
              </a:rPr>
              <a:t>AddTextItem</a:t>
            </a:r>
            <a:r>
              <a:rPr lang="es-ES_tradnl" sz="2800" b="1" dirty="0">
                <a:effectLst/>
                <a:latin typeface="Verdana" panose="020B0604030504040204" pitchFamily="34" charset="0"/>
                <a:ea typeface="Calibri" panose="020F0502020204030204" pitchFamily="34" charset="0"/>
                <a:cs typeface="Times New Roman" panose="02020603050405020304" pitchFamily="18" charset="0"/>
              </a:rPr>
              <a:t>.</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a:p>
            <a:pPr algn="ctr"/>
            <a:endParaRPr lang="en-US" sz="4000" dirty="0"/>
          </a:p>
          <a:p>
            <a:pPr algn="ctr"/>
            <a:r>
              <a:rPr lang="es-ES_tradnl" sz="2800" b="1" dirty="0" err="1">
                <a:effectLst/>
                <a:latin typeface="Verdana" panose="020B0604030504040204" pitchFamily="34" charset="0"/>
                <a:ea typeface="Calibri" panose="020F0502020204030204" pitchFamily="34" charset="0"/>
                <a:cs typeface="Times New Roman" panose="02020603050405020304" pitchFamily="18" charset="0"/>
              </a:rPr>
              <a:t>AddTextItem</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 recibe un valor que mostrará y un índice que corresponde con el valor que quieres mostrar. </a:t>
            </a:r>
            <a:endParaRPr lang="en-US" sz="4000" dirty="0"/>
          </a:p>
        </p:txBody>
      </p:sp>
    </p:spTree>
    <p:extLst>
      <p:ext uri="{BB962C8B-B14F-4D97-AF65-F5344CB8AC3E}">
        <p14:creationId xmlns:p14="http://schemas.microsoft.com/office/powerpoint/2010/main" val="86781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90D4AE-0078-4C2D-9726-C41B433E6109}"/>
              </a:ext>
            </a:extLst>
          </p:cNvPr>
          <p:cNvSpPr>
            <a:spLocks noGrp="1"/>
          </p:cNvSpPr>
          <p:nvPr>
            <p:ph type="title"/>
          </p:nvPr>
        </p:nvSpPr>
        <p:spPr/>
        <p:txBody>
          <a:bodyPr/>
          <a:lstStyle/>
          <a:p>
            <a:r>
              <a:rPr lang="es-ES" dirty="0"/>
              <a:t>Trabajando con </a:t>
            </a:r>
            <a:r>
              <a:rPr lang="es-ES" dirty="0" err="1"/>
              <a:t>Custom</a:t>
            </a:r>
            <a:r>
              <a:rPr lang="es-ES" dirty="0"/>
              <a:t> </a:t>
            </a:r>
            <a:r>
              <a:rPr lang="es-ES" dirty="0" err="1"/>
              <a:t>List</a:t>
            </a:r>
            <a:r>
              <a:rPr lang="es-ES" dirty="0"/>
              <a:t> View – Paso 4</a:t>
            </a:r>
            <a:endParaRPr lang="el-GR" dirty="0"/>
          </a:p>
        </p:txBody>
      </p:sp>
      <p:sp>
        <p:nvSpPr>
          <p:cNvPr id="39" name="TextBox 38">
            <a:extLst>
              <a:ext uri="{FF2B5EF4-FFF2-40B4-BE49-F238E27FC236}">
                <a16:creationId xmlns:a16="http://schemas.microsoft.com/office/drawing/2014/main" id="{0BC6A476-6850-43E4-B7F0-320569D7D69B}"/>
              </a:ext>
            </a:extLst>
          </p:cNvPr>
          <p:cNvSpPr txBox="1"/>
          <p:nvPr/>
        </p:nvSpPr>
        <p:spPr>
          <a:xfrm>
            <a:off x="219456" y="1490008"/>
            <a:ext cx="11972544" cy="1569660"/>
          </a:xfrm>
          <a:prstGeom prst="rect">
            <a:avLst/>
          </a:prstGeom>
          <a:noFill/>
        </p:spPr>
        <p:txBody>
          <a:bodyPr wrap="square" rtlCol="0">
            <a:spAutoFit/>
          </a:bodyPr>
          <a:lstStyle/>
          <a:p>
            <a:pPr>
              <a:tabLst>
                <a:tab pos="180340" algn="l"/>
                <a:tab pos="540385" algn="l"/>
                <a:tab pos="900430" algn="l"/>
                <a:tab pos="1260475" algn="l"/>
              </a:tabLst>
            </a:pP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CustomListView1_ItemClick(Índice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Valor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Object</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lblFecha.Text</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Valor </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Sub</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 name="TextBox 4">
            <a:extLst>
              <a:ext uri="{FF2B5EF4-FFF2-40B4-BE49-F238E27FC236}">
                <a16:creationId xmlns:a16="http://schemas.microsoft.com/office/drawing/2014/main" id="{D63FBC7D-E63F-4541-9928-18CE1EC58B5C}"/>
              </a:ext>
            </a:extLst>
          </p:cNvPr>
          <p:cNvSpPr txBox="1"/>
          <p:nvPr/>
        </p:nvSpPr>
        <p:spPr>
          <a:xfrm>
            <a:off x="219456" y="3559681"/>
            <a:ext cx="10869569" cy="1434624"/>
          </a:xfrm>
          <a:prstGeom prst="rect">
            <a:avLst/>
          </a:prstGeom>
          <a:noFill/>
        </p:spPr>
        <p:txBody>
          <a:bodyPr wrap="square">
            <a:spAutoFit/>
          </a:bodyPr>
          <a:lstStyle/>
          <a:p>
            <a:pPr lvl="0" algn="ctr">
              <a:lnSpc>
                <a:spcPct val="107000"/>
              </a:lnSpc>
              <a:spcAft>
                <a:spcPts val="800"/>
              </a:spcAft>
            </a:pPr>
            <a:r>
              <a:rPr lang="es-ES_tradnl" sz="2800" dirty="0">
                <a:effectLst/>
                <a:latin typeface="Verdana" panose="020B0604030504040204" pitchFamily="34" charset="0"/>
                <a:ea typeface="Calibri" panose="020F0502020204030204" pitchFamily="34" charset="0"/>
                <a:cs typeface="Times New Roman" panose="02020603050405020304" pitchFamily="18" charset="0"/>
              </a:rPr>
              <a:t>Cuando se hace clic en un ítem de la lista, se dispara el evento</a:t>
            </a:r>
            <a:r>
              <a:rPr lang="es-ES_tradnl" sz="2800" b="1" dirty="0">
                <a:effectLst/>
                <a:latin typeface="Verdana" panose="020B0604030504040204" pitchFamily="34" charset="0"/>
                <a:ea typeface="Calibri" panose="020F0502020204030204" pitchFamily="34" charset="0"/>
                <a:cs typeface="Times New Roman" panose="02020603050405020304" pitchFamily="18" charset="0"/>
              </a:rPr>
              <a:t> _</a:t>
            </a:r>
            <a:r>
              <a:rPr lang="es-ES_tradnl" sz="2800" b="1" dirty="0" err="1">
                <a:effectLst/>
                <a:latin typeface="Verdana" panose="020B0604030504040204" pitchFamily="34" charset="0"/>
                <a:ea typeface="Calibri" panose="020F0502020204030204" pitchFamily="34" charset="0"/>
                <a:cs typeface="Times New Roman" panose="02020603050405020304" pitchFamily="18" charset="0"/>
              </a:rPr>
              <a:t>ItemClick</a:t>
            </a:r>
            <a:r>
              <a:rPr lang="es-ES_tradnl" sz="2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El ejemplo muestra el índice del ítem pulsado en la etiqueta </a:t>
            </a:r>
            <a:r>
              <a:rPr lang="es-ES_tradnl" sz="2800" dirty="0" err="1">
                <a:effectLst/>
                <a:latin typeface="Verdana" panose="020B0604030504040204" pitchFamily="34" charset="0"/>
                <a:ea typeface="Calibri" panose="020F0502020204030204" pitchFamily="34" charset="0"/>
                <a:cs typeface="Times New Roman" panose="02020603050405020304" pitchFamily="18" charset="0"/>
              </a:rPr>
              <a:t>lblFecha</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722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5D2708D6-FB57-447F-ADB1-1559C2BD5399}"/>
              </a:ext>
            </a:extLst>
          </p:cNvPr>
          <p:cNvSpPr/>
          <p:nvPr/>
        </p:nvSpPr>
        <p:spPr>
          <a:xfrm>
            <a:off x="480646" y="1875692"/>
            <a:ext cx="10873154" cy="9495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249263DC-406B-4177-83A7-DA939647652D}"/>
              </a:ext>
            </a:extLst>
          </p:cNvPr>
          <p:cNvSpPr/>
          <p:nvPr/>
        </p:nvSpPr>
        <p:spPr>
          <a:xfrm>
            <a:off x="480646" y="2825261"/>
            <a:ext cx="10873154" cy="14302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97303B40-0CC1-438F-994B-52DA091649D2}"/>
              </a:ext>
            </a:extLst>
          </p:cNvPr>
          <p:cNvSpPr/>
          <p:nvPr/>
        </p:nvSpPr>
        <p:spPr>
          <a:xfrm>
            <a:off x="480646" y="4255477"/>
            <a:ext cx="10873154" cy="9495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FBE8CBEC-0E3D-4CD3-9843-3D7021C8D931}"/>
              </a:ext>
            </a:extLst>
          </p:cNvPr>
          <p:cNvSpPr>
            <a:spLocks noGrp="1"/>
          </p:cNvSpPr>
          <p:nvPr>
            <p:ph type="title"/>
          </p:nvPr>
        </p:nvSpPr>
        <p:spPr/>
        <p:txBody>
          <a:bodyPr/>
          <a:lstStyle/>
          <a:p>
            <a:r>
              <a:rPr lang="es-ES" dirty="0"/>
              <a:t>Otros métodos para </a:t>
            </a:r>
            <a:r>
              <a:rPr lang="es-ES" dirty="0" err="1"/>
              <a:t>CustomListView</a:t>
            </a:r>
            <a:endParaRPr lang="el-GR" dirty="0"/>
          </a:p>
        </p:txBody>
      </p:sp>
      <p:sp>
        <p:nvSpPr>
          <p:cNvPr id="6" name="TextBox 5">
            <a:extLst>
              <a:ext uri="{FF2B5EF4-FFF2-40B4-BE49-F238E27FC236}">
                <a16:creationId xmlns:a16="http://schemas.microsoft.com/office/drawing/2014/main" id="{36C8B444-D39E-4E5A-8F57-CDA8975A012D}"/>
              </a:ext>
            </a:extLst>
          </p:cNvPr>
          <p:cNvSpPr txBox="1"/>
          <p:nvPr/>
        </p:nvSpPr>
        <p:spPr>
          <a:xfrm>
            <a:off x="480646" y="1875693"/>
            <a:ext cx="11523785" cy="3278718"/>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s-ES_tradnl" sz="2800" b="1" dirty="0">
                <a:effectLst/>
                <a:latin typeface="Verdana" panose="020B0604030504040204" pitchFamily="34" charset="0"/>
                <a:ea typeface="Calibri" panose="020F0502020204030204" pitchFamily="34" charset="0"/>
                <a:cs typeface="Times New Roman" panose="02020603050405020304" pitchFamily="18" charset="0"/>
              </a:rPr>
              <a:t>Clear</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800" dirty="0" err="1">
                <a:effectLst/>
                <a:latin typeface="Verdana" panose="020B0604030504040204" pitchFamily="34" charset="0"/>
                <a:ea typeface="Calibri" panose="020F0502020204030204" pitchFamily="34" charset="0"/>
                <a:cs typeface="Times New Roman" panose="02020603050405020304" pitchFamily="18" charset="0"/>
              </a:rPr>
              <a:t>String</a:t>
            </a:r>
            <a:endParaRPr lang="es-ES" sz="2800" dirty="0">
              <a:latin typeface="Verdana" panose="020B0604030504040204" pitchFamily="34" charset="0"/>
              <a:ea typeface="Calibri" panose="020F0502020204030204" pitchFamily="34" charset="0"/>
              <a:cs typeface="Times New Roman" panose="02020603050405020304" pitchFamily="18" charset="0"/>
            </a:endParaRPr>
          </a:p>
          <a:p>
            <a:pPr lvl="1">
              <a:lnSpc>
                <a:spcPct val="107000"/>
              </a:lnSpc>
            </a:pPr>
            <a:r>
              <a:rPr lang="es-ES_tradnl" sz="2800" dirty="0">
                <a:effectLst/>
                <a:latin typeface="Verdana" panose="020B0604030504040204" pitchFamily="34" charset="0"/>
                <a:ea typeface="Calibri" panose="020F0502020204030204" pitchFamily="34" charset="0"/>
                <a:cs typeface="Times New Roman" panose="02020603050405020304" pitchFamily="18" charset="0"/>
              </a:rPr>
              <a:t>Borra todos los componentes de la </a:t>
            </a:r>
            <a:r>
              <a:rPr lang="es-ES_tradnl" sz="2800" dirty="0" err="1">
                <a:effectLst/>
                <a:latin typeface="Verdana" panose="020B0604030504040204" pitchFamily="34" charset="0"/>
                <a:ea typeface="Calibri" panose="020F0502020204030204" pitchFamily="34" charset="0"/>
                <a:cs typeface="Times New Roman" panose="02020603050405020304" pitchFamily="18" charset="0"/>
              </a:rPr>
              <a:t>CustomListView</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2800" b="1" dirty="0" err="1">
                <a:effectLst/>
                <a:latin typeface="Verdana" panose="020B0604030504040204" pitchFamily="34" charset="0"/>
                <a:ea typeface="Calibri" panose="020F0502020204030204" pitchFamily="34" charset="0"/>
                <a:cs typeface="Times New Roman" panose="02020603050405020304" pitchFamily="18" charset="0"/>
              </a:rPr>
              <a:t>GetValue</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 (Índice As </a:t>
            </a:r>
            <a:r>
              <a:rPr lang="es-ES_tradnl" sz="2800" dirty="0" err="1">
                <a:effectLst/>
                <a:latin typeface="Verdana" panose="020B0604030504040204" pitchFamily="34" charset="0"/>
                <a:ea typeface="Calibri" panose="020F0502020204030204" pitchFamily="34" charset="0"/>
                <a:cs typeface="Times New Roman" panose="02020603050405020304" pitchFamily="18" charset="0"/>
              </a:rPr>
              <a:t>Int</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800" dirty="0" err="1">
                <a:effectLst/>
                <a:latin typeface="Verdana" panose="020B0604030504040204" pitchFamily="34" charset="0"/>
                <a:ea typeface="Calibri" panose="020F0502020204030204" pitchFamily="34" charset="0"/>
                <a:cs typeface="Times New Roman" panose="02020603050405020304" pitchFamily="18" charset="0"/>
              </a:rPr>
              <a:t>Object</a:t>
            </a:r>
            <a:endParaRPr lang="es-ES" sz="2800" dirty="0">
              <a:latin typeface="Verdana" panose="020B0604030504040204" pitchFamily="34" charset="0"/>
              <a:ea typeface="Calibri" panose="020F0502020204030204" pitchFamily="34" charset="0"/>
              <a:cs typeface="Times New Roman" panose="02020603050405020304" pitchFamily="18" charset="0"/>
            </a:endParaRPr>
          </a:p>
          <a:p>
            <a:pPr lvl="1">
              <a:lnSpc>
                <a:spcPct val="107000"/>
              </a:lnSpc>
            </a:pPr>
            <a:r>
              <a:rPr lang="es-ES_tradnl" sz="2800" dirty="0">
                <a:effectLst/>
                <a:latin typeface="Verdana" panose="020B0604030504040204" pitchFamily="34" charset="0"/>
                <a:ea typeface="Calibri" panose="020F0502020204030204" pitchFamily="34" charset="0"/>
                <a:cs typeface="Times New Roman" panose="02020603050405020304" pitchFamily="18" charset="0"/>
              </a:rPr>
              <a:t>Devuelve el valor que hay en el índice indicado como parámetro.</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2800" b="1" dirty="0" err="1">
                <a:effectLst/>
                <a:latin typeface="Verdana" panose="020B0604030504040204" pitchFamily="34" charset="0"/>
                <a:ea typeface="Calibri" panose="020F0502020204030204" pitchFamily="34" charset="0"/>
                <a:cs typeface="Times New Roman" panose="02020603050405020304" pitchFamily="18" charset="0"/>
              </a:rPr>
              <a:t>Size</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800" dirty="0" err="1">
                <a:effectLst/>
                <a:latin typeface="Verdana" panose="020B0604030504040204" pitchFamily="34" charset="0"/>
                <a:ea typeface="Calibri" panose="020F0502020204030204" pitchFamily="34" charset="0"/>
                <a:cs typeface="Times New Roman" panose="02020603050405020304" pitchFamily="18" charset="0"/>
              </a:rPr>
              <a:t>Int</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 [sólo lectura]</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ES_tradnl" sz="2800" dirty="0">
                <a:effectLst/>
                <a:latin typeface="Verdana" panose="020B0604030504040204" pitchFamily="34" charset="0"/>
                <a:ea typeface="Calibri" panose="020F0502020204030204" pitchFamily="34" charset="0"/>
                <a:cs typeface="Times New Roman" panose="02020603050405020304" pitchFamily="18" charset="0"/>
              </a:rPr>
              <a:t>Devuelve el número de ítems.</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390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3C2965-012B-42F4-9D21-62F7A9F86710}"/>
              </a:ext>
            </a:extLst>
          </p:cNvPr>
          <p:cNvSpPr>
            <a:spLocks noGrp="1"/>
          </p:cNvSpPr>
          <p:nvPr>
            <p:ph type="title"/>
          </p:nvPr>
        </p:nvSpPr>
        <p:spPr/>
        <p:txBody>
          <a:bodyPr/>
          <a:lstStyle/>
          <a:p>
            <a:r>
              <a:rPr lang="en-US" dirty="0"/>
              <a:t>B4XComboBox</a:t>
            </a:r>
            <a:endParaRPr lang="el-GR" dirty="0"/>
          </a:p>
        </p:txBody>
      </p:sp>
      <p:pic>
        <p:nvPicPr>
          <p:cNvPr id="6" name="Imagen 5">
            <a:extLst>
              <a:ext uri="{FF2B5EF4-FFF2-40B4-BE49-F238E27FC236}">
                <a16:creationId xmlns:a16="http://schemas.microsoft.com/office/drawing/2014/main" id="{3F7B388A-274C-4E00-921E-FF03F212CF74}"/>
              </a:ext>
            </a:extLst>
          </p:cNvPr>
          <p:cNvPicPr/>
          <p:nvPr/>
        </p:nvPicPr>
        <p:blipFill>
          <a:blip r:embed="rId3"/>
          <a:stretch>
            <a:fillRect/>
          </a:stretch>
        </p:blipFill>
        <p:spPr>
          <a:xfrm>
            <a:off x="6729047" y="1520448"/>
            <a:ext cx="3598984" cy="3817104"/>
          </a:xfrm>
          <a:prstGeom prst="rect">
            <a:avLst/>
          </a:prstGeom>
        </p:spPr>
      </p:pic>
      <p:pic>
        <p:nvPicPr>
          <p:cNvPr id="7" name="Εικόνα 259">
            <a:extLst>
              <a:ext uri="{FF2B5EF4-FFF2-40B4-BE49-F238E27FC236}">
                <a16:creationId xmlns:a16="http://schemas.microsoft.com/office/drawing/2014/main" id="{CDA20A1A-4466-40A7-9DD6-F9526C228B7B}"/>
              </a:ext>
            </a:extLst>
          </p:cNvPr>
          <p:cNvPicPr/>
          <p:nvPr/>
        </p:nvPicPr>
        <p:blipFill>
          <a:blip r:embed="rId4">
            <a:extLst>
              <a:ext uri="{28A0092B-C50C-407E-A947-70E740481C1C}">
                <a14:useLocalDpi xmlns:a14="http://schemas.microsoft.com/office/drawing/2010/main" val="0"/>
              </a:ext>
            </a:extLst>
          </a:blip>
          <a:stretch>
            <a:fillRect/>
          </a:stretch>
        </p:blipFill>
        <p:spPr>
          <a:xfrm>
            <a:off x="1056913" y="2528691"/>
            <a:ext cx="5039087" cy="1527493"/>
          </a:xfrm>
          <a:prstGeom prst="rect">
            <a:avLst/>
          </a:prstGeom>
        </p:spPr>
      </p:pic>
    </p:spTree>
    <p:extLst>
      <p:ext uri="{BB962C8B-B14F-4D97-AF65-F5344CB8AC3E}">
        <p14:creationId xmlns:p14="http://schemas.microsoft.com/office/powerpoint/2010/main" val="383242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536DA4F8-6D85-4FE4-9C80-08F6245F6AF3}"/>
              </a:ext>
            </a:extLst>
          </p:cNvPr>
          <p:cNvSpPr/>
          <p:nvPr/>
        </p:nvSpPr>
        <p:spPr>
          <a:xfrm>
            <a:off x="539263" y="2683112"/>
            <a:ext cx="8382000" cy="5392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B8D58FB6-9971-4CF7-9952-BA4DC1CD7472}"/>
              </a:ext>
            </a:extLst>
          </p:cNvPr>
          <p:cNvSpPr>
            <a:spLocks noGrp="1"/>
          </p:cNvSpPr>
          <p:nvPr>
            <p:ph type="title"/>
          </p:nvPr>
        </p:nvSpPr>
        <p:spPr/>
        <p:txBody>
          <a:bodyPr/>
          <a:lstStyle/>
          <a:p>
            <a:r>
              <a:rPr lang="es-ES" dirty="0"/>
              <a:t>Trabajando con B4XComboBox – Paso 1</a:t>
            </a:r>
          </a:p>
        </p:txBody>
      </p:sp>
      <p:sp>
        <p:nvSpPr>
          <p:cNvPr id="12" name="TextBox 11">
            <a:extLst>
              <a:ext uri="{FF2B5EF4-FFF2-40B4-BE49-F238E27FC236}">
                <a16:creationId xmlns:a16="http://schemas.microsoft.com/office/drawing/2014/main" id="{B9E3BA20-8B50-49C6-91E1-916E17577675}"/>
              </a:ext>
            </a:extLst>
          </p:cNvPr>
          <p:cNvSpPr txBox="1"/>
          <p:nvPr/>
        </p:nvSpPr>
        <p:spPr>
          <a:xfrm>
            <a:off x="372863" y="1003178"/>
            <a:ext cx="11279874" cy="3108543"/>
          </a:xfrm>
          <a:prstGeom prst="rect">
            <a:avLst/>
          </a:prstGeom>
          <a:noFill/>
        </p:spPr>
        <p:txBody>
          <a:bodyPr wrap="square" rtlCol="0">
            <a:spAutoFit/>
          </a:bodyPr>
          <a:lstStyle/>
          <a:p>
            <a:pPr>
              <a:tabLst>
                <a:tab pos="180340" algn="l"/>
                <a:tab pos="540385" algn="l"/>
                <a:tab pos="900430" algn="l"/>
                <a:tab pos="1260475" algn="l"/>
              </a:tabLst>
            </a:pP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Class_Globals</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Root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B4XView</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xui</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XUI</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lstItems</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List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B4XComboBox1 As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B4XComboBox</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lblCmbFecha</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Label</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 name="TextBox 4">
            <a:extLst>
              <a:ext uri="{FF2B5EF4-FFF2-40B4-BE49-F238E27FC236}">
                <a16:creationId xmlns:a16="http://schemas.microsoft.com/office/drawing/2014/main" id="{9749A23C-3D2D-4978-9AB0-51577F670140}"/>
              </a:ext>
            </a:extLst>
          </p:cNvPr>
          <p:cNvSpPr txBox="1"/>
          <p:nvPr/>
        </p:nvSpPr>
        <p:spPr>
          <a:xfrm>
            <a:off x="372862" y="5342246"/>
            <a:ext cx="9404184" cy="512576"/>
          </a:xfrm>
          <a:prstGeom prst="rect">
            <a:avLst/>
          </a:prstGeom>
          <a:noFill/>
        </p:spPr>
        <p:txBody>
          <a:bodyPr wrap="square">
            <a:spAutoFit/>
          </a:bodyPr>
          <a:lstStyle/>
          <a:p>
            <a:pPr lvl="0" algn="just">
              <a:lnSpc>
                <a:spcPct val="107000"/>
              </a:lnSpc>
              <a:spcAft>
                <a:spcPts val="800"/>
              </a:spcAft>
            </a:pPr>
            <a:r>
              <a:rPr lang="es-ES_tradnl" sz="2800" dirty="0">
                <a:effectLst/>
                <a:latin typeface="Verdana" panose="020B0604030504040204" pitchFamily="34" charset="0"/>
                <a:ea typeface="Calibri" panose="020F0502020204030204" pitchFamily="34" charset="0"/>
                <a:cs typeface="Times New Roman" panose="02020603050405020304" pitchFamily="18" charset="0"/>
              </a:rPr>
              <a:t>Declarar una variable de tipo </a:t>
            </a:r>
            <a:r>
              <a:rPr lang="es-ES_tradnl" sz="2800" b="1" dirty="0">
                <a:effectLst/>
                <a:latin typeface="Verdana" panose="020B0604030504040204" pitchFamily="34" charset="0"/>
                <a:ea typeface="Calibri" panose="020F0502020204030204" pitchFamily="34" charset="0"/>
                <a:cs typeface="Times New Roman" panose="02020603050405020304" pitchFamily="18" charset="0"/>
              </a:rPr>
              <a:t>B4XComboBox.</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Εικόνα 5">
            <a:extLst>
              <a:ext uri="{FF2B5EF4-FFF2-40B4-BE49-F238E27FC236}">
                <a16:creationId xmlns:a16="http://schemas.microsoft.com/office/drawing/2014/main" id="{10E43288-0FC9-457B-9EE1-F2A43893A41D}"/>
              </a:ext>
            </a:extLst>
          </p:cNvPr>
          <p:cNvPicPr>
            <a:picLocks noChangeAspect="1"/>
          </p:cNvPicPr>
          <p:nvPr/>
        </p:nvPicPr>
        <p:blipFill>
          <a:blip r:embed="rId2"/>
          <a:stretch>
            <a:fillRect/>
          </a:stretch>
        </p:blipFill>
        <p:spPr>
          <a:xfrm>
            <a:off x="6287486" y="3905257"/>
            <a:ext cx="5447115" cy="1260009"/>
          </a:xfrm>
          <a:prstGeom prst="rect">
            <a:avLst/>
          </a:prstGeom>
        </p:spPr>
      </p:pic>
    </p:spTree>
    <p:extLst>
      <p:ext uri="{BB962C8B-B14F-4D97-AF65-F5344CB8AC3E}">
        <p14:creationId xmlns:p14="http://schemas.microsoft.com/office/powerpoint/2010/main" val="55992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D58FB6-9971-4CF7-9952-BA4DC1CD7472}"/>
              </a:ext>
            </a:extLst>
          </p:cNvPr>
          <p:cNvSpPr>
            <a:spLocks noGrp="1"/>
          </p:cNvSpPr>
          <p:nvPr>
            <p:ph type="title"/>
          </p:nvPr>
        </p:nvSpPr>
        <p:spPr/>
        <p:txBody>
          <a:bodyPr/>
          <a:lstStyle/>
          <a:p>
            <a:r>
              <a:rPr lang="es-ES" dirty="0"/>
              <a:t>Trabajando con B4XComboBox – Paso 2</a:t>
            </a:r>
            <a:endParaRPr lang="el-GR" dirty="0"/>
          </a:p>
        </p:txBody>
      </p:sp>
      <p:sp>
        <p:nvSpPr>
          <p:cNvPr id="12" name="TextBox 11">
            <a:extLst>
              <a:ext uri="{FF2B5EF4-FFF2-40B4-BE49-F238E27FC236}">
                <a16:creationId xmlns:a16="http://schemas.microsoft.com/office/drawing/2014/main" id="{B9E3BA20-8B50-49C6-91E1-916E17577675}"/>
              </a:ext>
            </a:extLst>
          </p:cNvPr>
          <p:cNvSpPr txBox="1"/>
          <p:nvPr/>
        </p:nvSpPr>
        <p:spPr>
          <a:xfrm>
            <a:off x="372862" y="1383322"/>
            <a:ext cx="12030153" cy="1384995"/>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lstItems.</a:t>
            </a:r>
            <a:r>
              <a:rPr lang="en-US" sz="2800" b="1" dirty="0" err="1">
                <a:latin typeface="Courier New" panose="02070309020205020404" pitchFamily="49" charset="0"/>
                <a:cs typeface="Courier New" panose="02070309020205020404" pitchFamily="49" charset="0"/>
              </a:rPr>
              <a:t>Initialize</a:t>
            </a:r>
            <a:endParaRPr lang="en-US" sz="2800" b="1" dirty="0">
              <a:latin typeface="Courier New" panose="02070309020205020404" pitchFamily="49" charset="0"/>
              <a:cs typeface="Courier New" panose="02070309020205020404" pitchFamily="49" charset="0"/>
            </a:endParaRPr>
          </a:p>
          <a:p>
            <a:pPr>
              <a:tabLst>
                <a:tab pos="180340" algn="l"/>
                <a:tab pos="540385" algn="l"/>
                <a:tab pos="900430" algn="l"/>
                <a:tab pos="1260475" algn="l"/>
              </a:tabLst>
            </a:pPr>
            <a:r>
              <a:rPr lang="es-ES_tradnl" sz="2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lstItems.</a:t>
            </a:r>
            <a:r>
              <a:rPr lang="es-ES_tradnl"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AddAll</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s-ES_tradnl"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Array As </a:t>
            </a:r>
            <a:r>
              <a:rPr lang="es-ES_tradnl"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String</a:t>
            </a:r>
            <a:r>
              <a:rPr lang="es-ES_tradnl"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("Lunes", "Martes",_</a:t>
            </a:r>
            <a:endParaRPr lang="es-ES" sz="2800" dirty="0">
              <a:effectLst/>
              <a:latin typeface="Courier New" panose="02070309020205020404" pitchFamily="49" charset="0"/>
              <a:ea typeface="Calibri" panose="020F0502020204030204" pitchFamily="34" charset="0"/>
              <a:cs typeface="Courier New" panose="02070309020205020404" pitchFamily="49" charset="0"/>
            </a:endParaRPr>
          </a:p>
          <a:p>
            <a:r>
              <a:rPr lang="es-ES_tradnl" sz="2800" dirty="0">
                <a:effectLst/>
                <a:latin typeface="Courier New" panose="02070309020205020404" pitchFamily="49" charset="0"/>
                <a:ea typeface="Calibri" panose="020F0502020204030204" pitchFamily="34" charset="0"/>
                <a:cs typeface="Courier New" panose="02070309020205020404" pitchFamily="49" charset="0"/>
              </a:rPr>
              <a:t>"Miércoles", "Jueves", "Viernes", "Sábado", "Domingo"))</a:t>
            </a:r>
            <a:endParaRPr lang="en-US" sz="4000"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29678C32-FEB6-4185-AF8A-32B5E9293C4A}"/>
              </a:ext>
            </a:extLst>
          </p:cNvPr>
          <p:cNvSpPr txBox="1"/>
          <p:nvPr/>
        </p:nvSpPr>
        <p:spPr>
          <a:xfrm>
            <a:off x="621323" y="4161693"/>
            <a:ext cx="10245970" cy="973600"/>
          </a:xfrm>
          <a:prstGeom prst="rect">
            <a:avLst/>
          </a:prstGeom>
          <a:noFill/>
        </p:spPr>
        <p:txBody>
          <a:bodyPr wrap="square">
            <a:spAutoFit/>
          </a:bodyPr>
          <a:lstStyle/>
          <a:p>
            <a:pPr lvl="0" algn="ctr">
              <a:lnSpc>
                <a:spcPct val="107000"/>
              </a:lnSpc>
              <a:spcAft>
                <a:spcPts val="800"/>
              </a:spcAft>
            </a:pPr>
            <a:r>
              <a:rPr lang="es-ES_tradnl" sz="2800" dirty="0">
                <a:effectLst/>
                <a:latin typeface="Verdana" panose="020B0604030504040204" pitchFamily="34" charset="0"/>
                <a:ea typeface="Calibri" panose="020F0502020204030204" pitchFamily="34" charset="0"/>
                <a:cs typeface="Times New Roman" panose="02020603050405020304" pitchFamily="18" charset="0"/>
              </a:rPr>
              <a:t>Crear una lista que contenga los ítems que aparecerán en el B4XComboBox</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598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D58FB6-9971-4CF7-9952-BA4DC1CD7472}"/>
              </a:ext>
            </a:extLst>
          </p:cNvPr>
          <p:cNvSpPr>
            <a:spLocks noGrp="1"/>
          </p:cNvSpPr>
          <p:nvPr>
            <p:ph type="title"/>
          </p:nvPr>
        </p:nvSpPr>
        <p:spPr/>
        <p:txBody>
          <a:bodyPr/>
          <a:lstStyle/>
          <a:p>
            <a:r>
              <a:rPr lang="es-ES" dirty="0"/>
              <a:t>Trabajando con B4XComboBox – Paso 3</a:t>
            </a:r>
            <a:endParaRPr lang="el-GR" dirty="0"/>
          </a:p>
        </p:txBody>
      </p:sp>
      <p:sp>
        <p:nvSpPr>
          <p:cNvPr id="12" name="TextBox 11">
            <a:extLst>
              <a:ext uri="{FF2B5EF4-FFF2-40B4-BE49-F238E27FC236}">
                <a16:creationId xmlns:a16="http://schemas.microsoft.com/office/drawing/2014/main" id="{B9E3BA20-8B50-49C6-91E1-916E17577675}"/>
              </a:ext>
            </a:extLst>
          </p:cNvPr>
          <p:cNvSpPr txBox="1"/>
          <p:nvPr/>
        </p:nvSpPr>
        <p:spPr>
          <a:xfrm>
            <a:off x="372862" y="1148861"/>
            <a:ext cx="11641015" cy="954107"/>
          </a:xfrm>
          <a:prstGeom prst="rect">
            <a:avLst/>
          </a:prstGeom>
          <a:noFill/>
        </p:spPr>
        <p:txBody>
          <a:bodyPr wrap="square" rtlCol="0">
            <a:spAutoFit/>
          </a:bodyPr>
          <a:lstStyle/>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B4XComboBox1.</a:t>
            </a:r>
            <a:r>
              <a:rPr lang="en-US" sz="2800" b="1" dirty="0">
                <a:latin typeface="Courier New" panose="02070309020205020404" pitchFamily="49" charset="0"/>
                <a:cs typeface="Courier New" panose="02070309020205020404" pitchFamily="49" charset="0"/>
              </a:rPr>
              <a:t>SetItems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lstItems</a:t>
            </a:r>
            <a:r>
              <a:rPr lang="en-US" sz="2800"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9E339BB5-A0E4-4F53-8CCD-9ED0B9B15480}"/>
              </a:ext>
            </a:extLst>
          </p:cNvPr>
          <p:cNvSpPr txBox="1"/>
          <p:nvPr/>
        </p:nvSpPr>
        <p:spPr>
          <a:xfrm>
            <a:off x="558639" y="3238016"/>
            <a:ext cx="10609384" cy="2100832"/>
          </a:xfrm>
          <a:prstGeom prst="rect">
            <a:avLst/>
          </a:prstGeom>
          <a:noFill/>
        </p:spPr>
        <p:txBody>
          <a:bodyPr wrap="square">
            <a:spAutoFit/>
          </a:bodyPr>
          <a:lstStyle/>
          <a:p>
            <a:pPr lvl="0" algn="ctr">
              <a:lnSpc>
                <a:spcPct val="107000"/>
              </a:lnSpc>
              <a:spcAft>
                <a:spcPts val="800"/>
              </a:spcAft>
            </a:pPr>
            <a:r>
              <a:rPr lang="es-ES" sz="2800" dirty="0">
                <a:effectLst/>
                <a:latin typeface="Verdana" panose="020B0604030504040204" pitchFamily="34" charset="0"/>
                <a:ea typeface="Calibri" panose="020F0502020204030204" pitchFamily="34" charset="0"/>
                <a:cs typeface="Times New Roman" panose="02020603050405020304" pitchFamily="18" charset="0"/>
              </a:rPr>
              <a:t>Colocar los ítems en la lista B4XComboBox.</a:t>
            </a:r>
          </a:p>
          <a:p>
            <a:pPr lvl="0" algn="ctr">
              <a:lnSpc>
                <a:spcPct val="107000"/>
              </a:lnSpc>
              <a:spcAft>
                <a:spcPts val="800"/>
              </a:spcAft>
            </a:pPr>
            <a:endParaRPr lang="es-ES" sz="2800" dirty="0">
              <a:latin typeface="Verdana" panose="020B060403050404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r>
              <a:rPr lang="es-ES" sz="2800" dirty="0">
                <a:effectLst/>
                <a:latin typeface="Verdana" panose="020B0604030504040204" pitchFamily="34" charset="0"/>
                <a:ea typeface="Calibri" panose="020F0502020204030204" pitchFamily="34" charset="0"/>
                <a:cs typeface="Times New Roman" panose="02020603050405020304" pitchFamily="18" charset="0"/>
              </a:rPr>
              <a:t>Cuidado, porque no es necesario un bucle como en </a:t>
            </a:r>
            <a:r>
              <a:rPr lang="es-ES" sz="2800" dirty="0" err="1">
                <a:effectLst/>
                <a:latin typeface="Verdana" panose="020B0604030504040204" pitchFamily="34" charset="0"/>
                <a:ea typeface="Calibri" panose="020F0502020204030204" pitchFamily="34" charset="0"/>
                <a:cs typeface="Times New Roman" panose="02020603050405020304" pitchFamily="18" charset="0"/>
              </a:rPr>
              <a:t>CustomListView</a:t>
            </a:r>
            <a:endParaRPr lang="en-US" sz="2800" dirty="0">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31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D58FB6-9971-4CF7-9952-BA4DC1CD7472}"/>
              </a:ext>
            </a:extLst>
          </p:cNvPr>
          <p:cNvSpPr>
            <a:spLocks noGrp="1"/>
          </p:cNvSpPr>
          <p:nvPr>
            <p:ph type="title"/>
          </p:nvPr>
        </p:nvSpPr>
        <p:spPr/>
        <p:txBody>
          <a:bodyPr/>
          <a:lstStyle/>
          <a:p>
            <a:r>
              <a:rPr lang="es-ES" dirty="0"/>
              <a:t>Trabajando con B4XComboBox – Paso 4</a:t>
            </a:r>
            <a:endParaRPr lang="el-GR" dirty="0"/>
          </a:p>
        </p:txBody>
      </p:sp>
      <p:sp>
        <p:nvSpPr>
          <p:cNvPr id="12" name="TextBox 11">
            <a:extLst>
              <a:ext uri="{FF2B5EF4-FFF2-40B4-BE49-F238E27FC236}">
                <a16:creationId xmlns:a16="http://schemas.microsoft.com/office/drawing/2014/main" id="{B9E3BA20-8B50-49C6-91E1-916E17577675}"/>
              </a:ext>
            </a:extLst>
          </p:cNvPr>
          <p:cNvSpPr txBox="1"/>
          <p:nvPr/>
        </p:nvSpPr>
        <p:spPr>
          <a:xfrm>
            <a:off x="135954" y="1617784"/>
            <a:ext cx="12208446" cy="1292662"/>
          </a:xfrm>
          <a:prstGeom prst="rect">
            <a:avLst/>
          </a:prstGeom>
          <a:noFill/>
        </p:spPr>
        <p:txBody>
          <a:bodyPr wrap="square" rtlCol="0">
            <a:spAutoFit/>
          </a:bodyPr>
          <a:lstStyle/>
          <a:p>
            <a:r>
              <a:rPr lang="en-US" sz="2600" b="1" dirty="0">
                <a:latin typeface="Courier New" panose="02070309020205020404" pitchFamily="49" charset="0"/>
                <a:cs typeface="Courier New" panose="02070309020205020404" pitchFamily="49" charset="0"/>
              </a:rPr>
              <a:t>Private</a:t>
            </a:r>
            <a:r>
              <a:rPr lang="en-US" sz="2600"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Sub</a:t>
            </a:r>
            <a:r>
              <a:rPr lang="en-US" sz="2600" dirty="0">
                <a:latin typeface="Courier New" panose="02070309020205020404" pitchFamily="49" charset="0"/>
                <a:cs typeface="Courier New" panose="02070309020205020404" pitchFamily="49" charset="0"/>
              </a:rPr>
              <a:t> B4XComboBox1_SelectedIndexChanged(</a:t>
            </a:r>
            <a:r>
              <a:rPr lang="en-US" sz="2600" dirty="0" err="1">
                <a:latin typeface="Courier New" panose="02070309020205020404" pitchFamily="49" charset="0"/>
                <a:cs typeface="Courier New" panose="02070309020205020404" pitchFamily="49" charset="0"/>
              </a:rPr>
              <a:t>Índice</a:t>
            </a:r>
            <a:r>
              <a:rPr lang="en-US" sz="2600"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As Int</a:t>
            </a:r>
            <a:r>
              <a:rPr lang="en-US" sz="2600" dirty="0">
                <a:latin typeface="Courier New" panose="02070309020205020404" pitchFamily="49" charset="0"/>
                <a:cs typeface="Courier New" panose="02070309020205020404" pitchFamily="49" charset="0"/>
              </a:rPr>
              <a:t>)</a:t>
            </a:r>
          </a:p>
          <a:p>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lblCmbFecha.</a:t>
            </a:r>
            <a:r>
              <a:rPr lang="en-US" sz="2600" b="1" dirty="0" err="1">
                <a:latin typeface="Courier New" panose="02070309020205020404" pitchFamily="49" charset="0"/>
                <a:cs typeface="Courier New" panose="02070309020205020404" pitchFamily="49" charset="0"/>
              </a:rPr>
              <a:t>Text</a:t>
            </a:r>
            <a:r>
              <a:rPr lang="en-US" sz="2600" dirty="0">
                <a:latin typeface="Courier New" panose="02070309020205020404" pitchFamily="49" charset="0"/>
                <a:cs typeface="Courier New" panose="02070309020205020404" pitchFamily="49" charset="0"/>
              </a:rPr>
              <a:t> = Index</a:t>
            </a:r>
          </a:p>
          <a:p>
            <a:r>
              <a:rPr lang="en-US" sz="2600" b="1" dirty="0">
                <a:latin typeface="Courier New" panose="02070309020205020404" pitchFamily="49" charset="0"/>
                <a:cs typeface="Courier New" panose="02070309020205020404" pitchFamily="49" charset="0"/>
              </a:rPr>
              <a:t>End Sub</a:t>
            </a:r>
          </a:p>
        </p:txBody>
      </p:sp>
      <p:sp>
        <p:nvSpPr>
          <p:cNvPr id="7" name="TextBox 6">
            <a:extLst>
              <a:ext uri="{FF2B5EF4-FFF2-40B4-BE49-F238E27FC236}">
                <a16:creationId xmlns:a16="http://schemas.microsoft.com/office/drawing/2014/main" id="{C284C03E-D69C-4568-8B03-3F3E085714A8}"/>
              </a:ext>
            </a:extLst>
          </p:cNvPr>
          <p:cNvSpPr txBox="1"/>
          <p:nvPr/>
        </p:nvSpPr>
        <p:spPr>
          <a:xfrm>
            <a:off x="246839" y="3689954"/>
            <a:ext cx="11232984" cy="1434624"/>
          </a:xfrm>
          <a:prstGeom prst="rect">
            <a:avLst/>
          </a:prstGeom>
          <a:noFill/>
        </p:spPr>
        <p:txBody>
          <a:bodyPr wrap="square">
            <a:spAutoFit/>
          </a:bodyPr>
          <a:lstStyle/>
          <a:p>
            <a:pPr lvl="0" algn="ctr">
              <a:lnSpc>
                <a:spcPct val="107000"/>
              </a:lnSpc>
              <a:spcAft>
                <a:spcPts val="800"/>
              </a:spcAft>
            </a:pPr>
            <a:r>
              <a:rPr lang="es-ES_tradnl" sz="2800" dirty="0">
                <a:effectLst/>
                <a:latin typeface="Verdana" panose="020B0604030504040204" pitchFamily="34" charset="0"/>
                <a:ea typeface="Calibri" panose="020F0502020204030204" pitchFamily="34" charset="0"/>
                <a:cs typeface="Times New Roman" panose="02020603050405020304" pitchFamily="18" charset="0"/>
              </a:rPr>
              <a:t>Si se elige un ítem, se dispara el evento </a:t>
            </a:r>
            <a:r>
              <a:rPr lang="es-ES_tradnl" sz="2800" b="1" dirty="0">
                <a:effectLst/>
                <a:latin typeface="Verdana" panose="020B0604030504040204" pitchFamily="34" charset="0"/>
                <a:ea typeface="Calibri" panose="020F0502020204030204" pitchFamily="34" charset="0"/>
                <a:cs typeface="Times New Roman" panose="02020603050405020304" pitchFamily="18" charset="0"/>
              </a:rPr>
              <a:t>_</a:t>
            </a:r>
            <a:r>
              <a:rPr lang="es-ES_tradnl" sz="2800" b="1" dirty="0" err="1">
                <a:effectLst/>
                <a:latin typeface="Verdana" panose="020B0604030504040204" pitchFamily="34" charset="0"/>
                <a:ea typeface="Calibri" panose="020F0502020204030204" pitchFamily="34" charset="0"/>
                <a:cs typeface="Times New Roman" panose="02020603050405020304" pitchFamily="18" charset="0"/>
              </a:rPr>
              <a:t>SelectedIndexChanged</a:t>
            </a:r>
            <a:r>
              <a:rPr lang="es-ES_tradnl" sz="2800" dirty="0">
                <a:effectLst/>
                <a:latin typeface="Verdana" panose="020B0604030504040204" pitchFamily="34" charset="0"/>
                <a:ea typeface="Calibri" panose="020F0502020204030204" pitchFamily="34" charset="0"/>
                <a:cs typeface="Times New Roman" panose="02020603050405020304" pitchFamily="18" charset="0"/>
              </a:rPr>
              <a:t> y devuelve el índice del elemento elegido.</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1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
        <p:nvSpPr>
          <p:cNvPr id="5" name="TextBox 4">
            <a:extLst>
              <a:ext uri="{FF2B5EF4-FFF2-40B4-BE49-F238E27FC236}">
                <a16:creationId xmlns:a16="http://schemas.microsoft.com/office/drawing/2014/main" id="{29177E4A-8595-409F-96AD-40A4E8BA0A5C}"/>
              </a:ext>
            </a:extLst>
          </p:cNvPr>
          <p:cNvSpPr txBox="1"/>
          <p:nvPr/>
        </p:nvSpPr>
        <p:spPr>
          <a:xfrm>
            <a:off x="408528" y="5413104"/>
            <a:ext cx="6236676" cy="646331"/>
          </a:xfrm>
          <a:prstGeom prst="rect">
            <a:avLst/>
          </a:prstGeom>
          <a:noFill/>
        </p:spPr>
        <p:txBody>
          <a:bodyPr wrap="square">
            <a:spAutoFit/>
          </a:bodyPr>
          <a:lstStyle/>
          <a:p>
            <a:r>
              <a:rPr lang="es-ES" b="1" dirty="0"/>
              <a:t>Imágenes:</a:t>
            </a:r>
          </a:p>
          <a:p>
            <a:r>
              <a:rPr lang="es-ES" dirty="0"/>
              <a:t>Foto por </a:t>
            </a:r>
            <a:r>
              <a:rPr lang="es-ES" dirty="0">
                <a:hlinkClick r:id="rId4"/>
              </a:rPr>
              <a:t>Christina </a:t>
            </a:r>
            <a:r>
              <a:rPr lang="es-ES" dirty="0" err="1">
                <a:hlinkClick r:id="rId4"/>
              </a:rPr>
              <a:t>Rumpf</a:t>
            </a:r>
            <a:r>
              <a:rPr lang="es-ES" dirty="0"/>
              <a:t> de </a:t>
            </a:r>
            <a:r>
              <a:rPr lang="es-ES" dirty="0" err="1">
                <a:hlinkClick r:id="rId5" action="ppaction://hlinkfile"/>
              </a:rPr>
              <a:t>Unsplash</a:t>
            </a:r>
            <a:r>
              <a:rPr lang="es-ES" dirty="0"/>
              <a:t> </a:t>
            </a:r>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Στρογγύλεμα γωνιών 9">
            <a:extLst>
              <a:ext uri="{FF2B5EF4-FFF2-40B4-BE49-F238E27FC236}">
                <a16:creationId xmlns:a16="http://schemas.microsoft.com/office/drawing/2014/main" id="{029C0637-0AC5-4477-BD5E-DFC6A34BA161}"/>
              </a:ext>
            </a:extLst>
          </p:cNvPr>
          <p:cNvSpPr/>
          <p:nvPr/>
        </p:nvSpPr>
        <p:spPr>
          <a:xfrm>
            <a:off x="861646" y="1141848"/>
            <a:ext cx="7537938" cy="603904"/>
          </a:xfrm>
          <a:prstGeom prst="round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Τίτλος 1">
            <a:extLst>
              <a:ext uri="{FF2B5EF4-FFF2-40B4-BE49-F238E27FC236}">
                <a16:creationId xmlns:a16="http://schemas.microsoft.com/office/drawing/2014/main" id="{DF366F05-88DA-486D-BCBD-8523DA2AED6A}"/>
              </a:ext>
            </a:extLst>
          </p:cNvPr>
          <p:cNvSpPr>
            <a:spLocks noGrp="1"/>
          </p:cNvSpPr>
          <p:nvPr>
            <p:ph type="title"/>
          </p:nvPr>
        </p:nvSpPr>
        <p:spPr/>
        <p:txBody>
          <a:bodyPr/>
          <a:lstStyle/>
          <a:p>
            <a:r>
              <a:rPr lang="es-ES"/>
              <a:t>La sentencia “type”</a:t>
            </a:r>
          </a:p>
        </p:txBody>
      </p:sp>
      <p:pic>
        <p:nvPicPr>
          <p:cNvPr id="4" name="Εικόνα 3" descr="Κοτόπουλο που αναρωτιέται">
            <a:extLst>
              <a:ext uri="{FF2B5EF4-FFF2-40B4-BE49-F238E27FC236}">
                <a16:creationId xmlns:a16="http://schemas.microsoft.com/office/drawing/2014/main" id="{1EDF1A2C-8DDF-4EA3-B7EC-215942B3B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85" y="4467348"/>
            <a:ext cx="2368062" cy="2368062"/>
          </a:xfrm>
          <a:prstGeom prst="rect">
            <a:avLst/>
          </a:prstGeom>
        </p:spPr>
      </p:pic>
      <p:sp>
        <p:nvSpPr>
          <p:cNvPr id="5" name="TextBox 4">
            <a:extLst>
              <a:ext uri="{FF2B5EF4-FFF2-40B4-BE49-F238E27FC236}">
                <a16:creationId xmlns:a16="http://schemas.microsoft.com/office/drawing/2014/main" id="{A1B21DC2-D8BB-4314-ACEA-EB854359F870}"/>
              </a:ext>
            </a:extLst>
          </p:cNvPr>
          <p:cNvSpPr txBox="1"/>
          <p:nvPr/>
        </p:nvSpPr>
        <p:spPr>
          <a:xfrm>
            <a:off x="945499" y="1959765"/>
            <a:ext cx="11239622" cy="430887"/>
          </a:xfrm>
          <a:prstGeom prst="rect">
            <a:avLst/>
          </a:prstGeom>
          <a:noFill/>
        </p:spPr>
        <p:txBody>
          <a:bodyPr wrap="square" rtlCol="0">
            <a:spAutoFit/>
          </a:bodyPr>
          <a:lstStyle/>
          <a:p>
            <a:pPr>
              <a:tabLst>
                <a:tab pos="180340" algn="l"/>
                <a:tab pos="540385" algn="l"/>
                <a:tab pos="900430" algn="l"/>
                <a:tab pos="1260475" algn="l"/>
              </a:tabLst>
            </a:pPr>
            <a:r>
              <a:rPr lang="es-ES" sz="22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Private</a:t>
            </a:r>
            <a:r>
              <a:rPr lang="es-ES" sz="22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Apellido1, Nombre1, Dirección1</a:t>
            </a:r>
            <a:r>
              <a:rPr lang="es-ES" sz="2200" dirty="0">
                <a:effectLst/>
                <a:latin typeface="Courier New" panose="02070309020205020404" pitchFamily="49" charset="0"/>
                <a:ea typeface="Calibri" panose="020F0502020204030204" pitchFamily="34" charset="0"/>
                <a:cs typeface="Courier New" panose="02070309020205020404" pitchFamily="49" charset="0"/>
              </a:rPr>
              <a:t>, </a:t>
            </a:r>
            <a:r>
              <a:rPr lang="es-ES" sz="2200" dirty="0">
                <a:latin typeface="Courier New" panose="02070309020205020404" pitchFamily="49" charset="0"/>
                <a:ea typeface="Calibri" panose="020F0502020204030204" pitchFamily="34" charset="0"/>
                <a:cs typeface="Courier New" panose="02070309020205020404" pitchFamily="49" charset="0"/>
              </a:rPr>
              <a:t>Teléfono</a:t>
            </a:r>
            <a:r>
              <a:rPr lang="es-ES" sz="2200" dirty="0">
                <a:effectLst/>
                <a:latin typeface="Courier New" panose="02070309020205020404" pitchFamily="49" charset="0"/>
                <a:ea typeface="Calibri" panose="020F0502020204030204" pitchFamily="34" charset="0"/>
                <a:cs typeface="Courier New" panose="02070309020205020404" pitchFamily="49" charset="0"/>
              </a:rPr>
              <a:t>1  </a:t>
            </a:r>
            <a:r>
              <a:rPr lang="es-ES" sz="2200" b="1" dirty="0">
                <a:effectLst/>
                <a:latin typeface="Courier New" panose="02070309020205020404" pitchFamily="49" charset="0"/>
                <a:ea typeface="Calibri" panose="020F0502020204030204" pitchFamily="34" charset="0"/>
                <a:cs typeface="Courier New" panose="02070309020205020404" pitchFamily="49" charset="0"/>
              </a:rPr>
              <a:t>As </a:t>
            </a:r>
            <a:r>
              <a:rPr lang="es-ES" sz="2200" b="1" dirty="0" err="1">
                <a:effectLst/>
                <a:latin typeface="Courier New" panose="02070309020205020404" pitchFamily="49" charset="0"/>
                <a:ea typeface="Calibri" panose="020F0502020204030204" pitchFamily="34" charset="0"/>
                <a:cs typeface="Courier New" panose="02070309020205020404" pitchFamily="49" charset="0"/>
              </a:rPr>
              <a:t>String</a:t>
            </a:r>
            <a:endParaRPr lang="es-ES" sz="22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3098676C-BA01-47F1-B3BF-80662BDFED54}"/>
              </a:ext>
            </a:extLst>
          </p:cNvPr>
          <p:cNvSpPr txBox="1"/>
          <p:nvPr/>
        </p:nvSpPr>
        <p:spPr>
          <a:xfrm>
            <a:off x="945498" y="2596134"/>
            <a:ext cx="11239622" cy="430887"/>
          </a:xfrm>
          <a:prstGeom prst="rect">
            <a:avLst/>
          </a:prstGeom>
          <a:noFill/>
        </p:spPr>
        <p:txBody>
          <a:bodyPr wrap="square" rtlCol="0">
            <a:spAutoFit/>
          </a:bodyPr>
          <a:lstStyle/>
          <a:p>
            <a:pPr>
              <a:tabLst>
                <a:tab pos="180340" algn="l"/>
                <a:tab pos="540385" algn="l"/>
                <a:tab pos="900430" algn="l"/>
                <a:tab pos="1260475" algn="l"/>
              </a:tabLst>
            </a:pPr>
            <a:r>
              <a:rPr lang="es-ES" sz="22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Private</a:t>
            </a:r>
            <a:r>
              <a:rPr lang="es-ES" sz="22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Apellido2, Nombre2, Dirección2</a:t>
            </a:r>
            <a:r>
              <a:rPr lang="es-ES" sz="2200" dirty="0">
                <a:effectLst/>
                <a:latin typeface="Courier New" panose="02070309020205020404" pitchFamily="49" charset="0"/>
                <a:ea typeface="Calibri" panose="020F0502020204030204" pitchFamily="34" charset="0"/>
                <a:cs typeface="Courier New" panose="02070309020205020404" pitchFamily="49" charset="0"/>
              </a:rPr>
              <a:t>, </a:t>
            </a:r>
            <a:r>
              <a:rPr lang="es-ES" sz="2200" dirty="0">
                <a:latin typeface="Courier New" panose="02070309020205020404" pitchFamily="49" charset="0"/>
                <a:ea typeface="Calibri" panose="020F0502020204030204" pitchFamily="34" charset="0"/>
                <a:cs typeface="Courier New" panose="02070309020205020404" pitchFamily="49" charset="0"/>
              </a:rPr>
              <a:t>Teléfono2</a:t>
            </a:r>
            <a:r>
              <a:rPr lang="es-ES" sz="2200" dirty="0">
                <a:effectLst/>
                <a:latin typeface="Courier New" panose="02070309020205020404" pitchFamily="49" charset="0"/>
                <a:ea typeface="Calibri" panose="020F0502020204030204" pitchFamily="34" charset="0"/>
                <a:cs typeface="Courier New" panose="02070309020205020404" pitchFamily="49" charset="0"/>
              </a:rPr>
              <a:t>  </a:t>
            </a:r>
            <a:r>
              <a:rPr lang="es-ES" sz="2200" b="1" dirty="0">
                <a:effectLst/>
                <a:latin typeface="Courier New" panose="02070309020205020404" pitchFamily="49" charset="0"/>
                <a:ea typeface="Calibri" panose="020F0502020204030204" pitchFamily="34" charset="0"/>
                <a:cs typeface="Courier New" panose="02070309020205020404" pitchFamily="49" charset="0"/>
              </a:rPr>
              <a:t>As </a:t>
            </a:r>
            <a:r>
              <a:rPr lang="es-ES" sz="2200" b="1" dirty="0" err="1">
                <a:effectLst/>
                <a:latin typeface="Courier New" panose="02070309020205020404" pitchFamily="49" charset="0"/>
                <a:ea typeface="Calibri" panose="020F0502020204030204" pitchFamily="34" charset="0"/>
                <a:cs typeface="Courier New" panose="02070309020205020404" pitchFamily="49" charset="0"/>
              </a:rPr>
              <a:t>String</a:t>
            </a:r>
            <a:endParaRPr lang="es-ES" sz="2200"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1731159-4636-4B84-8687-48A987398443}"/>
              </a:ext>
            </a:extLst>
          </p:cNvPr>
          <p:cNvSpPr txBox="1"/>
          <p:nvPr/>
        </p:nvSpPr>
        <p:spPr>
          <a:xfrm>
            <a:off x="952378" y="3200038"/>
            <a:ext cx="11239622" cy="430887"/>
          </a:xfrm>
          <a:prstGeom prst="rect">
            <a:avLst/>
          </a:prstGeom>
          <a:noFill/>
        </p:spPr>
        <p:txBody>
          <a:bodyPr wrap="square" rtlCol="0">
            <a:spAutoFit/>
          </a:bodyPr>
          <a:lstStyle/>
          <a:p>
            <a:pPr>
              <a:tabLst>
                <a:tab pos="180340" algn="l"/>
                <a:tab pos="540385" algn="l"/>
                <a:tab pos="900430" algn="l"/>
                <a:tab pos="1260475" algn="l"/>
              </a:tabLst>
            </a:pPr>
            <a:r>
              <a:rPr lang="es-ES" sz="22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Private</a:t>
            </a:r>
            <a:r>
              <a:rPr lang="es-ES" sz="22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Apellido3, Nombre3, Dirección3</a:t>
            </a:r>
            <a:r>
              <a:rPr lang="es-ES" sz="2200" dirty="0">
                <a:effectLst/>
                <a:latin typeface="Courier New" panose="02070309020205020404" pitchFamily="49" charset="0"/>
                <a:ea typeface="Calibri" panose="020F0502020204030204" pitchFamily="34" charset="0"/>
                <a:cs typeface="Courier New" panose="02070309020205020404" pitchFamily="49" charset="0"/>
              </a:rPr>
              <a:t>, </a:t>
            </a:r>
            <a:r>
              <a:rPr lang="es-ES" sz="2200" dirty="0">
                <a:latin typeface="Courier New" panose="02070309020205020404" pitchFamily="49" charset="0"/>
                <a:ea typeface="Calibri" panose="020F0502020204030204" pitchFamily="34" charset="0"/>
                <a:cs typeface="Courier New" panose="02070309020205020404" pitchFamily="49" charset="0"/>
              </a:rPr>
              <a:t>Teléfono3</a:t>
            </a:r>
            <a:r>
              <a:rPr lang="es-ES" sz="2200" dirty="0">
                <a:effectLst/>
                <a:latin typeface="Courier New" panose="02070309020205020404" pitchFamily="49" charset="0"/>
                <a:ea typeface="Calibri" panose="020F0502020204030204" pitchFamily="34" charset="0"/>
                <a:cs typeface="Courier New" panose="02070309020205020404" pitchFamily="49" charset="0"/>
              </a:rPr>
              <a:t>  </a:t>
            </a:r>
            <a:r>
              <a:rPr lang="es-ES" sz="2200" b="1" dirty="0">
                <a:effectLst/>
                <a:latin typeface="Courier New" panose="02070309020205020404" pitchFamily="49" charset="0"/>
                <a:ea typeface="Calibri" panose="020F0502020204030204" pitchFamily="34" charset="0"/>
                <a:cs typeface="Courier New" panose="02070309020205020404" pitchFamily="49" charset="0"/>
              </a:rPr>
              <a:t>As </a:t>
            </a:r>
            <a:r>
              <a:rPr lang="es-ES" sz="2200" b="1" dirty="0" err="1">
                <a:effectLst/>
                <a:latin typeface="Courier New" panose="02070309020205020404" pitchFamily="49" charset="0"/>
                <a:ea typeface="Calibri" panose="020F0502020204030204" pitchFamily="34" charset="0"/>
                <a:cs typeface="Courier New" panose="02070309020205020404" pitchFamily="49" charset="0"/>
              </a:rPr>
              <a:t>String</a:t>
            </a:r>
            <a:endParaRPr lang="es-ES" sz="2200"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FBC27B6-CA00-42B8-9244-32958E9DE351}"/>
              </a:ext>
            </a:extLst>
          </p:cNvPr>
          <p:cNvSpPr txBox="1"/>
          <p:nvPr/>
        </p:nvSpPr>
        <p:spPr>
          <a:xfrm>
            <a:off x="952377" y="3836407"/>
            <a:ext cx="11239622" cy="430887"/>
          </a:xfrm>
          <a:prstGeom prst="rect">
            <a:avLst/>
          </a:prstGeom>
          <a:noFill/>
        </p:spPr>
        <p:txBody>
          <a:bodyPr wrap="square" rtlCol="0">
            <a:spAutoFit/>
          </a:bodyPr>
          <a:lstStyle/>
          <a:p>
            <a:pPr>
              <a:tabLst>
                <a:tab pos="180340" algn="l"/>
                <a:tab pos="540385" algn="l"/>
                <a:tab pos="900430" algn="l"/>
                <a:tab pos="1260475" algn="l"/>
              </a:tabLst>
            </a:pPr>
            <a:r>
              <a:rPr lang="es-ES" sz="22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Private</a:t>
            </a:r>
            <a:r>
              <a:rPr lang="es-ES" sz="22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Apellido4, Nombre4, Dirección4</a:t>
            </a:r>
            <a:r>
              <a:rPr lang="es-ES" sz="2200" dirty="0">
                <a:effectLst/>
                <a:latin typeface="Courier New" panose="02070309020205020404" pitchFamily="49" charset="0"/>
                <a:ea typeface="Calibri" panose="020F0502020204030204" pitchFamily="34" charset="0"/>
                <a:cs typeface="Courier New" panose="02070309020205020404" pitchFamily="49" charset="0"/>
              </a:rPr>
              <a:t>, </a:t>
            </a:r>
            <a:r>
              <a:rPr lang="es-ES" sz="2200" dirty="0">
                <a:latin typeface="Courier New" panose="02070309020205020404" pitchFamily="49" charset="0"/>
                <a:ea typeface="Calibri" panose="020F0502020204030204" pitchFamily="34" charset="0"/>
                <a:cs typeface="Courier New" panose="02070309020205020404" pitchFamily="49" charset="0"/>
              </a:rPr>
              <a:t>Teléfono4</a:t>
            </a:r>
            <a:r>
              <a:rPr lang="es-ES" sz="2200" dirty="0">
                <a:effectLst/>
                <a:latin typeface="Courier New" panose="02070309020205020404" pitchFamily="49" charset="0"/>
                <a:ea typeface="Calibri" panose="020F0502020204030204" pitchFamily="34" charset="0"/>
                <a:cs typeface="Courier New" panose="02070309020205020404" pitchFamily="49" charset="0"/>
              </a:rPr>
              <a:t>  </a:t>
            </a:r>
            <a:r>
              <a:rPr lang="es-ES" sz="2200" b="1" dirty="0">
                <a:effectLst/>
                <a:latin typeface="Courier New" panose="02070309020205020404" pitchFamily="49" charset="0"/>
                <a:ea typeface="Calibri" panose="020F0502020204030204" pitchFamily="34" charset="0"/>
                <a:cs typeface="Courier New" panose="02070309020205020404" pitchFamily="49" charset="0"/>
              </a:rPr>
              <a:t>As </a:t>
            </a:r>
            <a:r>
              <a:rPr lang="es-ES" sz="2200" b="1" dirty="0" err="1">
                <a:effectLst/>
                <a:latin typeface="Courier New" panose="02070309020205020404" pitchFamily="49" charset="0"/>
                <a:ea typeface="Calibri" panose="020F0502020204030204" pitchFamily="34" charset="0"/>
                <a:cs typeface="Courier New" panose="02070309020205020404" pitchFamily="49" charset="0"/>
              </a:rPr>
              <a:t>String</a:t>
            </a:r>
            <a:endParaRPr lang="es-ES" sz="2200" b="1"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589B73B-2965-4024-AD1B-DD8539562A4C}"/>
              </a:ext>
            </a:extLst>
          </p:cNvPr>
          <p:cNvSpPr txBox="1"/>
          <p:nvPr/>
        </p:nvSpPr>
        <p:spPr>
          <a:xfrm>
            <a:off x="945498" y="1228357"/>
            <a:ext cx="7753025" cy="430887"/>
          </a:xfrm>
          <a:prstGeom prst="rect">
            <a:avLst/>
          </a:prstGeom>
          <a:noFill/>
        </p:spPr>
        <p:txBody>
          <a:bodyPr wrap="square" rtlCol="0">
            <a:spAutoFit/>
          </a:bodyPr>
          <a:lstStyle/>
          <a:p>
            <a:pPr>
              <a:tabLst>
                <a:tab pos="180340" algn="l"/>
                <a:tab pos="540385" algn="l"/>
                <a:tab pos="900430" algn="l"/>
                <a:tab pos="1260475" algn="l"/>
              </a:tabLst>
            </a:pPr>
            <a:r>
              <a:rPr lang="es-ES" sz="2200" b="1">
                <a:solidFill>
                  <a:srgbClr val="000000"/>
                </a:solidFill>
                <a:effectLst/>
                <a:latin typeface="Verdana" panose="020B0604030504040204" pitchFamily="34" charset="0"/>
                <a:ea typeface="Verdana" panose="020B0604030504040204" pitchFamily="34" charset="0"/>
                <a:cs typeface="Courier New" panose="02070309020205020404" pitchFamily="49" charset="0"/>
              </a:rPr>
              <a:t>¿Cuántos estudiantes Podemos declarar así?</a:t>
            </a:r>
            <a:endParaRPr lang="es-ES" sz="2200" b="1">
              <a:latin typeface="Verdana" panose="020B0604030504040204" pitchFamily="34" charset="0"/>
              <a:ea typeface="Verdana" panose="020B0604030504040204" pitchFamily="34" charset="0"/>
              <a:cs typeface="Courier New" panose="02070309020205020404" pitchFamily="49" charset="0"/>
            </a:endParaRPr>
          </a:p>
        </p:txBody>
      </p:sp>
      <p:sp>
        <p:nvSpPr>
          <p:cNvPr id="13" name="TextBox 12">
            <a:extLst>
              <a:ext uri="{FF2B5EF4-FFF2-40B4-BE49-F238E27FC236}">
                <a16:creationId xmlns:a16="http://schemas.microsoft.com/office/drawing/2014/main" id="{967E9402-7333-4806-9AFD-0E0F8203525F}"/>
              </a:ext>
            </a:extLst>
          </p:cNvPr>
          <p:cNvSpPr txBox="1"/>
          <p:nvPr/>
        </p:nvSpPr>
        <p:spPr>
          <a:xfrm>
            <a:off x="2045677" y="5119661"/>
            <a:ext cx="7753025" cy="769441"/>
          </a:xfrm>
          <a:prstGeom prst="rect">
            <a:avLst/>
          </a:prstGeom>
          <a:noFill/>
        </p:spPr>
        <p:txBody>
          <a:bodyPr wrap="square" rtlCol="0">
            <a:spAutoFit/>
          </a:bodyPr>
          <a:lstStyle/>
          <a:p>
            <a:pPr algn="ctr">
              <a:tabLst>
                <a:tab pos="180340" algn="l"/>
                <a:tab pos="540385" algn="l"/>
                <a:tab pos="900430" algn="l"/>
                <a:tab pos="1260475" algn="l"/>
              </a:tabLst>
            </a:pPr>
            <a:r>
              <a:rPr lang="es-ES" sz="2200" b="1" dirty="0">
                <a:solidFill>
                  <a:srgbClr val="000000"/>
                </a:solidFill>
                <a:latin typeface="Verdana" panose="020B0604030504040204" pitchFamily="34" charset="0"/>
                <a:ea typeface="Verdana" panose="020B0604030504040204" pitchFamily="34" charset="0"/>
                <a:cs typeface="Courier New" panose="02070309020205020404" pitchFamily="49" charset="0"/>
              </a:rPr>
              <a:t>Si tenemos más de 1 o 2 estudiantes, tendremos problemas …</a:t>
            </a:r>
            <a:endParaRPr lang="es-ES" sz="2200" b="1" dirty="0">
              <a:latin typeface="Verdana" panose="020B0604030504040204" pitchFamily="34" charset="0"/>
              <a:ea typeface="Verdan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10082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45532122-F671-4A8C-AEEE-0E5339947E30}"/>
              </a:ext>
            </a:extLst>
          </p:cNvPr>
          <p:cNvSpPr/>
          <p:nvPr/>
        </p:nvSpPr>
        <p:spPr>
          <a:xfrm>
            <a:off x="372861" y="2150032"/>
            <a:ext cx="10980938" cy="851075"/>
          </a:xfrm>
          <a:prstGeom prst="round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ACBD8188-2D15-4777-A605-319031A5FAE7}"/>
              </a:ext>
            </a:extLst>
          </p:cNvPr>
          <p:cNvSpPr>
            <a:spLocks noGrp="1"/>
          </p:cNvSpPr>
          <p:nvPr>
            <p:ph type="title"/>
          </p:nvPr>
        </p:nvSpPr>
        <p:spPr/>
        <p:txBody>
          <a:bodyPr/>
          <a:lstStyle/>
          <a:p>
            <a:r>
              <a:rPr lang="en-US" dirty="0" err="1"/>
              <a:t>Declaración</a:t>
            </a:r>
            <a:r>
              <a:rPr lang="en-US" dirty="0"/>
              <a:t> de Tipo</a:t>
            </a:r>
            <a:endParaRPr lang="el-GR" dirty="0"/>
          </a:p>
        </p:txBody>
      </p:sp>
      <p:sp>
        <p:nvSpPr>
          <p:cNvPr id="4" name="Πλαίσιο κειμένου 2">
            <a:extLst>
              <a:ext uri="{FF2B5EF4-FFF2-40B4-BE49-F238E27FC236}">
                <a16:creationId xmlns:a16="http://schemas.microsoft.com/office/drawing/2014/main" id="{608F120C-07F2-498D-BD06-BB0A31FDAE09}"/>
              </a:ext>
            </a:extLst>
          </p:cNvPr>
          <p:cNvSpPr txBox="1">
            <a:spLocks noChangeArrowheads="1"/>
          </p:cNvSpPr>
          <p:nvPr/>
        </p:nvSpPr>
        <p:spPr bwMode="auto">
          <a:xfrm>
            <a:off x="255632" y="1788625"/>
            <a:ext cx="11256430" cy="2103437"/>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Class_Globals</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Type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Estudiante(Apellidos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Nombre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_</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Dirección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Teléfono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solidFill>
                <a:srgbClr val="000000"/>
              </a:solidFill>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F61DE9B-0369-44C7-8B33-A21642B90098}"/>
              </a:ext>
            </a:extLst>
          </p:cNvPr>
          <p:cNvSpPr txBox="1"/>
          <p:nvPr/>
        </p:nvSpPr>
        <p:spPr>
          <a:xfrm>
            <a:off x="1089106" y="4489939"/>
            <a:ext cx="9308124" cy="830997"/>
          </a:xfrm>
          <a:prstGeom prst="rect">
            <a:avLst/>
          </a:prstGeom>
          <a:noFill/>
        </p:spPr>
        <p:txBody>
          <a:bodyPr wrap="square">
            <a:spAutoFit/>
          </a:bodyPr>
          <a:lstStyle/>
          <a:p>
            <a:pPr algn="ctr"/>
            <a:r>
              <a:rPr lang="es-ES"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La declaración de Tipo siempre es pública y se coloca dentro de </a:t>
            </a:r>
            <a:r>
              <a:rPr lang="en-US"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Class_Globals</a:t>
            </a:r>
            <a:r>
              <a:rPr lang="en-US"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n-US" sz="2400" b="1" dirty="0" err="1">
                <a:solidFill>
                  <a:srgbClr val="000000"/>
                </a:solidFill>
                <a:latin typeface="Verdana" panose="020B0604030504040204" pitchFamily="34" charset="0"/>
                <a:ea typeface="Verdana" panose="020B0604030504040204" pitchFamily="34" charset="0"/>
                <a:cs typeface="Liberation Serif" panose="02020603050405020304" pitchFamily="18" charset="0"/>
              </a:rPr>
              <a:t>en</a:t>
            </a:r>
            <a:r>
              <a:rPr lang="en-US" sz="2400" b="1" dirty="0">
                <a:solidFill>
                  <a:srgbClr val="000000"/>
                </a:solidFill>
                <a:latin typeface="Verdana" panose="020B0604030504040204" pitchFamily="34" charset="0"/>
                <a:ea typeface="Verdana" panose="020B0604030504040204" pitchFamily="34" charset="0"/>
                <a:cs typeface="Liberation Serif" panose="02020603050405020304" pitchFamily="18" charset="0"/>
              </a:rPr>
              <a:t> la</a:t>
            </a:r>
            <a:r>
              <a:rPr lang="en-US"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B4XMainPage</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015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45532122-F671-4A8C-AEEE-0E5339947E30}"/>
              </a:ext>
            </a:extLst>
          </p:cNvPr>
          <p:cNvSpPr/>
          <p:nvPr/>
        </p:nvSpPr>
        <p:spPr>
          <a:xfrm>
            <a:off x="331830" y="2639296"/>
            <a:ext cx="10785229" cy="443873"/>
          </a:xfrm>
          <a:prstGeom prst="round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2" name="Τίτλος 1">
            <a:extLst>
              <a:ext uri="{FF2B5EF4-FFF2-40B4-BE49-F238E27FC236}">
                <a16:creationId xmlns:a16="http://schemas.microsoft.com/office/drawing/2014/main" id="{ACBD8188-2D15-4777-A605-319031A5FAE7}"/>
              </a:ext>
            </a:extLst>
          </p:cNvPr>
          <p:cNvSpPr>
            <a:spLocks noGrp="1"/>
          </p:cNvSpPr>
          <p:nvPr>
            <p:ph type="title"/>
          </p:nvPr>
        </p:nvSpPr>
        <p:spPr/>
        <p:txBody>
          <a:bodyPr/>
          <a:lstStyle/>
          <a:p>
            <a:r>
              <a:rPr lang="en-US" dirty="0"/>
              <a:t>Variables de un Tipo</a:t>
            </a:r>
            <a:endParaRPr lang="el-GR" dirty="0"/>
          </a:p>
        </p:txBody>
      </p:sp>
      <p:sp>
        <p:nvSpPr>
          <p:cNvPr id="4" name="Πλαίσιο κειμένου 2">
            <a:extLst>
              <a:ext uri="{FF2B5EF4-FFF2-40B4-BE49-F238E27FC236}">
                <a16:creationId xmlns:a16="http://schemas.microsoft.com/office/drawing/2014/main" id="{608F120C-07F2-498D-BD06-BB0A31FDAE09}"/>
              </a:ext>
            </a:extLst>
          </p:cNvPr>
          <p:cNvSpPr txBox="1">
            <a:spLocks noChangeArrowheads="1"/>
          </p:cNvSpPr>
          <p:nvPr/>
        </p:nvSpPr>
        <p:spPr bwMode="auto">
          <a:xfrm>
            <a:off x="372863" y="1068032"/>
            <a:ext cx="11092306" cy="2763438"/>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Class_Globals</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Type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Estudiante(Apellidos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Nombre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_</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Dirección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Teléfono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effectLst/>
                <a:latin typeface="Courier New" panose="02070309020205020404" pitchFamily="49" charset="0"/>
                <a:ea typeface="Calibri" panose="020F0502020204030204" pitchFamily="34" charset="0"/>
                <a:cs typeface="Liberation Serif" panose="02020603050405020304" pitchFamily="18" charset="0"/>
              </a:rPr>
              <a:t> </a:t>
            </a:r>
          </a:p>
          <a:p>
            <a:pPr>
              <a:tabLst>
                <a:tab pos="180340" algn="l"/>
                <a:tab pos="540385" algn="l"/>
                <a:tab pos="900430" algn="l"/>
                <a:tab pos="1260475" algn="l"/>
              </a:tabLst>
            </a:pPr>
            <a:r>
              <a:rPr lang="en-US" sz="2400" dirty="0">
                <a:effectLst/>
                <a:latin typeface="Courier New" panose="02070309020205020404" pitchFamily="49" charset="0"/>
                <a:ea typeface="Calibri" panose="020F0502020204030204" pitchFamily="34" charset="0"/>
                <a:cs typeface="Liberation Serif" panose="02020603050405020304" pitchFamily="18" charset="0"/>
              </a:rPr>
              <a:t> </a:t>
            </a:r>
            <a:r>
              <a:rPr lang="en-US" sz="2400" b="1" dirty="0">
                <a:effectLst/>
                <a:latin typeface="Courier New" panose="02070309020205020404" pitchFamily="49" charset="0"/>
                <a:ea typeface="Calibri" panose="020F0502020204030204" pitchFamily="34" charset="0"/>
                <a:cs typeface="Liberation Serif" panose="02020603050405020304" pitchFamily="18" charset="0"/>
              </a:rPr>
              <a:t>Private</a:t>
            </a:r>
            <a:r>
              <a:rPr lang="en-US" sz="2400" dirty="0">
                <a:effectLst/>
                <a:latin typeface="Courier New" panose="02070309020205020404" pitchFamily="49" charset="0"/>
                <a:ea typeface="Calibri" panose="020F0502020204030204" pitchFamily="34" charset="0"/>
                <a:cs typeface="Liberation Serif" panose="02020603050405020304" pitchFamily="18" charset="0"/>
              </a:rPr>
              <a:t> Estudiante1 </a:t>
            </a:r>
            <a:r>
              <a:rPr lang="en-US" sz="2400" b="1" dirty="0">
                <a:effectLst/>
                <a:latin typeface="Courier New" panose="02070309020205020404" pitchFamily="49" charset="0"/>
                <a:ea typeface="Calibri" panose="020F0502020204030204" pitchFamily="34" charset="0"/>
                <a:cs typeface="Liberation Serif" panose="02020603050405020304" pitchFamily="18" charset="0"/>
              </a:rPr>
              <a:t>As</a:t>
            </a:r>
            <a:r>
              <a:rPr lang="en-US" sz="2400" dirty="0">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a:t>
            </a:r>
            <a:endParaRPr lang="en-U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latin typeface="Courier New" panose="02070309020205020404" pitchFamily="49" charset="0"/>
                <a:ea typeface="Calibri" panose="020F0502020204030204" pitchFamily="34" charset="0"/>
                <a:cs typeface="Liberation Serif" panose="02020603050405020304" pitchFamily="18" charset="0"/>
              </a:rPr>
              <a:t>	</a:t>
            </a:r>
            <a:r>
              <a:rPr lang="en-US" sz="2400" b="1" dirty="0">
                <a:latin typeface="Courier New" panose="02070309020205020404" pitchFamily="49" charset="0"/>
                <a:ea typeface="Calibri" panose="020F0502020204030204" pitchFamily="34" charset="0"/>
                <a:cs typeface="Liberation Serif" panose="02020603050405020304" pitchFamily="18" charset="0"/>
              </a:rPr>
              <a:t>Private</a:t>
            </a:r>
            <a:r>
              <a:rPr lang="en-US" sz="2400" dirty="0">
                <a:latin typeface="Courier New" panose="02070309020205020404" pitchFamily="49" charset="0"/>
                <a:ea typeface="Calibri" panose="020F0502020204030204" pitchFamily="34" charset="0"/>
                <a:cs typeface="Liberation Serif" panose="02020603050405020304" pitchFamily="18" charset="0"/>
              </a:rPr>
              <a:t> </a:t>
            </a:r>
            <a:r>
              <a:rPr lang="en-US" sz="2400" dirty="0">
                <a:effectLst/>
                <a:latin typeface="Courier New" panose="02070309020205020404" pitchFamily="49" charset="0"/>
                <a:ea typeface="Calibri" panose="020F0502020204030204" pitchFamily="34" charset="0"/>
                <a:cs typeface="Liberation Serif" panose="02020603050405020304" pitchFamily="18" charset="0"/>
              </a:rPr>
              <a:t>Estudiante2</a:t>
            </a:r>
            <a:r>
              <a:rPr lang="en-US" sz="2400" dirty="0">
                <a:latin typeface="Courier New" panose="02070309020205020404" pitchFamily="49" charset="0"/>
                <a:ea typeface="Calibri" panose="020F0502020204030204" pitchFamily="34" charset="0"/>
                <a:cs typeface="Liberation Serif" panose="02020603050405020304" pitchFamily="18" charset="0"/>
              </a:rPr>
              <a:t> </a:t>
            </a:r>
            <a:r>
              <a:rPr lang="en-US" sz="2400" b="1" dirty="0">
                <a:latin typeface="Courier New" panose="02070309020205020404" pitchFamily="49" charset="0"/>
                <a:ea typeface="Calibri" panose="020F0502020204030204" pitchFamily="34" charset="0"/>
                <a:cs typeface="Liberation Serif" panose="02020603050405020304" pitchFamily="18" charset="0"/>
              </a:rPr>
              <a:t>As</a:t>
            </a:r>
            <a:r>
              <a:rPr lang="en-US" sz="2400" dirty="0">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a:t>
            </a:r>
            <a:r>
              <a:rPr lang="en-US" sz="2400" dirty="0">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37EC903-BDCC-475A-BEFC-D4BC6BFD7A7C}"/>
              </a:ext>
            </a:extLst>
          </p:cNvPr>
          <p:cNvSpPr txBox="1"/>
          <p:nvPr/>
        </p:nvSpPr>
        <p:spPr>
          <a:xfrm>
            <a:off x="331830" y="3985847"/>
            <a:ext cx="7921216" cy="1569660"/>
          </a:xfrm>
          <a:prstGeom prst="rect">
            <a:avLst/>
          </a:prstGeom>
          <a:noFill/>
        </p:spPr>
        <p:txBody>
          <a:bodyPr wrap="square">
            <a:spAutoFit/>
          </a:bodyPr>
          <a:lstStyle/>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Estudiante1.Apellidos =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Ioannidis</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Estudiante1.Nombre =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Alkinoos</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Estudiante1.Dirección = “Atenas, Grecia”</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Estudiante1.Teléfono = "+303465854234”</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7" name="TextBox 6">
            <a:extLst>
              <a:ext uri="{FF2B5EF4-FFF2-40B4-BE49-F238E27FC236}">
                <a16:creationId xmlns:a16="http://schemas.microsoft.com/office/drawing/2014/main" id="{EABFE4CB-4C45-4317-B4BB-283E3FC75269}"/>
              </a:ext>
            </a:extLst>
          </p:cNvPr>
          <p:cNvSpPr txBox="1"/>
          <p:nvPr/>
        </p:nvSpPr>
        <p:spPr>
          <a:xfrm>
            <a:off x="372862" y="5709884"/>
            <a:ext cx="7188523" cy="461665"/>
          </a:xfrm>
          <a:prstGeom prst="rect">
            <a:avLst/>
          </a:prstGeom>
          <a:noFill/>
        </p:spPr>
        <p:txBody>
          <a:bodyPr wrap="square">
            <a:spAutoFit/>
          </a:bodyPr>
          <a:lstStyle/>
          <a:p>
            <a:pPr>
              <a:tabLst>
                <a:tab pos="180340" algn="l"/>
                <a:tab pos="540385" algn="l"/>
                <a:tab pos="900430" algn="l"/>
                <a:tab pos="1260475" algn="l"/>
              </a:tabLst>
            </a:pPr>
            <a:r>
              <a:rPr lang="en-US" sz="2400" dirty="0">
                <a:effectLst/>
                <a:latin typeface="Courier New" panose="02070309020205020404" pitchFamily="49" charset="0"/>
                <a:ea typeface="Calibri" panose="020F0502020204030204" pitchFamily="34" charset="0"/>
                <a:cs typeface="Liberation Serif" panose="02020603050405020304" pitchFamily="18" charset="0"/>
              </a:rPr>
              <a:t>Estudiante2</a:t>
            </a:r>
            <a:r>
              <a:rPr lang="en-US" sz="2400" dirty="0">
                <a:latin typeface="Courier New" panose="02070309020205020404" pitchFamily="49" charset="0"/>
                <a:ea typeface="Calibri" panose="020F0502020204030204" pitchFamily="34" charset="0"/>
                <a:cs typeface="Liberation Serif" panose="02020603050405020304" pitchFamily="18" charset="0"/>
              </a:rPr>
              <a:t> = </a:t>
            </a:r>
            <a:r>
              <a:rPr lang="en-US" sz="2400" dirty="0">
                <a:effectLst/>
                <a:latin typeface="Courier New" panose="02070309020205020404" pitchFamily="49" charset="0"/>
                <a:ea typeface="Calibri" panose="020F0502020204030204" pitchFamily="34" charset="0"/>
                <a:cs typeface="Liberation Serif" panose="02020603050405020304" pitchFamily="18" charset="0"/>
              </a:rPr>
              <a:t>Estudiante1</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362421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Ορθογώνιο: Στρογγύλεμα γωνιών 7">
            <a:extLst>
              <a:ext uri="{FF2B5EF4-FFF2-40B4-BE49-F238E27FC236}">
                <a16:creationId xmlns:a16="http://schemas.microsoft.com/office/drawing/2014/main" id="{7780850C-BAC2-410B-8F07-487DC92F819A}"/>
              </a:ext>
            </a:extLst>
          </p:cNvPr>
          <p:cNvSpPr/>
          <p:nvPr/>
        </p:nvSpPr>
        <p:spPr>
          <a:xfrm>
            <a:off x="372862" y="3358662"/>
            <a:ext cx="10785229" cy="443873"/>
          </a:xfrm>
          <a:prstGeom prst="round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2" name="Τίτλος 1">
            <a:extLst>
              <a:ext uri="{FF2B5EF4-FFF2-40B4-BE49-F238E27FC236}">
                <a16:creationId xmlns:a16="http://schemas.microsoft.com/office/drawing/2014/main" id="{ACE82B93-0694-487F-9082-1BC794A2319B}"/>
              </a:ext>
            </a:extLst>
          </p:cNvPr>
          <p:cNvSpPr>
            <a:spLocks noGrp="1"/>
          </p:cNvSpPr>
          <p:nvPr>
            <p:ph type="title"/>
          </p:nvPr>
        </p:nvSpPr>
        <p:spPr/>
        <p:txBody>
          <a:bodyPr/>
          <a:lstStyle/>
          <a:p>
            <a:r>
              <a:rPr lang="en-US" dirty="0" err="1"/>
              <a:t>Mostrar</a:t>
            </a:r>
            <a:r>
              <a:rPr lang="en-US" dirty="0"/>
              <a:t> </a:t>
            </a:r>
            <a:r>
              <a:rPr lang="en-US" dirty="0" err="1"/>
              <a:t>Ítems</a:t>
            </a:r>
            <a:r>
              <a:rPr lang="en-US" dirty="0"/>
              <a:t> </a:t>
            </a:r>
            <a:endParaRPr lang="el-GR" dirty="0"/>
          </a:p>
        </p:txBody>
      </p:sp>
      <p:sp>
        <p:nvSpPr>
          <p:cNvPr id="3" name="Rectangle 2">
            <a:extLst>
              <a:ext uri="{FF2B5EF4-FFF2-40B4-BE49-F238E27FC236}">
                <a16:creationId xmlns:a16="http://schemas.microsoft.com/office/drawing/2014/main" id="{26F73038-96C4-4FF8-B368-10761B1FCD63}"/>
              </a:ext>
            </a:extLst>
          </p:cNvPr>
          <p:cNvSpPr>
            <a:spLocks noChangeArrowheads="1"/>
          </p:cNvSpPr>
          <p:nvPr/>
        </p:nvSpPr>
        <p:spPr bwMode="auto">
          <a:xfrm>
            <a:off x="372862" y="897326"/>
            <a:ext cx="6857559" cy="52322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l-GR" altLang="el-GR" sz="28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Log(</a:t>
            </a:r>
            <a:r>
              <a:rPr kumimoji="0" lang="es-ES" altLang="el-GR" sz="28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Estudiante1</a:t>
            </a:r>
            <a:r>
              <a:rPr kumimoji="0" lang="el-GR" altLang="el-GR" sz="28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800" b="0"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2313205C-2AA5-4144-AF0D-C9E52ED131BD}"/>
              </a:ext>
            </a:extLst>
          </p:cNvPr>
          <p:cNvSpPr txBox="1"/>
          <p:nvPr/>
        </p:nvSpPr>
        <p:spPr>
          <a:xfrm>
            <a:off x="372861" y="2887682"/>
            <a:ext cx="12006707" cy="3970318"/>
          </a:xfrm>
          <a:prstGeom prst="rect">
            <a:avLst/>
          </a:prstGeom>
          <a:noFill/>
        </p:spPr>
        <p:txBody>
          <a:bodyPr wrap="square">
            <a:spAutoFit/>
          </a:bodyPr>
          <a:lstStyle/>
          <a:p>
            <a:pPr>
              <a:tabLst>
                <a:tab pos="180340" algn="l"/>
                <a:tab pos="540385" algn="l"/>
                <a:tab pos="900430" algn="l"/>
                <a:tab pos="1260475" algn="l"/>
              </a:tabLst>
            </a:pPr>
            <a:r>
              <a:rPr lang="es-ES" sz="2800" b="1" dirty="0">
                <a:effectLst/>
                <a:latin typeface="Courier New" panose="02070309020205020404" pitchFamily="49" charset="0"/>
                <a:ea typeface="Calibri" panose="020F0502020204030204" pitchFamily="34" charset="0"/>
                <a:cs typeface="Courier New" panose="02070309020205020404" pitchFamily="49" charset="0"/>
              </a:rPr>
              <a:t>Log(</a:t>
            </a:r>
            <a:r>
              <a:rPr lang="es-ES" sz="2800" dirty="0">
                <a:effectLst/>
                <a:latin typeface="Courier New" panose="02070309020205020404" pitchFamily="49" charset="0"/>
                <a:ea typeface="Calibri" panose="020F0502020204030204" pitchFamily="34" charset="0"/>
                <a:cs typeface="Courier New" panose="02070309020205020404" pitchFamily="49" charset="0"/>
              </a:rPr>
              <a:t>Estudiante1. Apellidos &amp; “ “ &amp; Estudiante1.Nombre</a:t>
            </a:r>
            <a:r>
              <a:rPr lang="es-ES" sz="2800" b="1" dirty="0">
                <a:effectLst/>
                <a:latin typeface="Courier New" panose="02070309020205020404" pitchFamily="49" charset="0"/>
                <a:ea typeface="Calibri" panose="020F0502020204030204" pitchFamily="34" charset="0"/>
                <a:cs typeface="Courier New" panose="02070309020205020404" pitchFamily="49" charset="0"/>
              </a:rPr>
              <a:t>)</a:t>
            </a:r>
          </a:p>
          <a:p>
            <a:pPr>
              <a:tabLst>
                <a:tab pos="180340" algn="l"/>
                <a:tab pos="540385" algn="l"/>
                <a:tab pos="900430" algn="l"/>
                <a:tab pos="1260475" algn="l"/>
              </a:tabLst>
            </a:pPr>
            <a:r>
              <a:rPr lang="en-US" sz="2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LogEstudiante</a:t>
            </a:r>
            <a:r>
              <a:rPr lang="en-US" sz="2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(Estudiante1) </a:t>
            </a:r>
          </a:p>
          <a:p>
            <a:pPr>
              <a:tabLst>
                <a:tab pos="180340" algn="l"/>
                <a:tab pos="540385" algn="l"/>
                <a:tab pos="900430" algn="l"/>
                <a:tab pos="1260475" algn="l"/>
              </a:tabLst>
            </a:pPr>
            <a:endParaRPr lang="en-US" sz="2800" b="1"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Private Sub</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LogEstudiante</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s-E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a:t>
            </a:r>
            <a:r>
              <a:rPr lang="en-U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l-GR"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As</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s-E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Estudiante</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l-GR" sz="28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l-GR"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Log</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s-E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a:t>
            </a:r>
            <a:r>
              <a:rPr lang="es-E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Nombre</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l-GR" sz="28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l-GR"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Log</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s-E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a:t>
            </a:r>
            <a:r>
              <a:rPr lang="es-E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.Apellidos</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l-GR" sz="28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l-GR"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Log</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s-E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a:t>
            </a:r>
            <a:r>
              <a:rPr lang="es-ES" sz="2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Dirección</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l-GR" sz="28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l-GR"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Log</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s-ES"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a:t>
            </a:r>
            <a:r>
              <a:rPr lang="es-ES" sz="2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Teléfono</a:t>
            </a:r>
            <a:r>
              <a:rPr lang="el-GR" sz="2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l-GR" sz="28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End</a:t>
            </a:r>
            <a:r>
              <a:rPr lang="el-GR" sz="2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l-GR" sz="2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Sub</a:t>
            </a:r>
            <a:endParaRPr lang="en-US" sz="28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F466F3E9-8ED6-49B5-A5A1-E2842B66716C}"/>
              </a:ext>
            </a:extLst>
          </p:cNvPr>
          <p:cNvPicPr/>
          <p:nvPr/>
        </p:nvPicPr>
        <p:blipFill>
          <a:blip r:embed="rId3"/>
          <a:stretch>
            <a:fillRect/>
          </a:stretch>
        </p:blipFill>
        <p:spPr>
          <a:xfrm>
            <a:off x="372861" y="1577201"/>
            <a:ext cx="9392461" cy="1201168"/>
          </a:xfrm>
          <a:prstGeom prst="rect">
            <a:avLst/>
          </a:prstGeom>
          <a:ln w="3175">
            <a:solidFill>
              <a:schemeClr val="tx1"/>
            </a:solidFill>
          </a:ln>
        </p:spPr>
      </p:pic>
    </p:spTree>
    <p:extLst>
      <p:ext uri="{BB962C8B-B14F-4D97-AF65-F5344CB8AC3E}">
        <p14:creationId xmlns:p14="http://schemas.microsoft.com/office/powerpoint/2010/main" val="320981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2A42F51B-28AE-482A-B552-E3B011B54722}"/>
              </a:ext>
            </a:extLst>
          </p:cNvPr>
          <p:cNvSpPr/>
          <p:nvPr/>
        </p:nvSpPr>
        <p:spPr>
          <a:xfrm>
            <a:off x="504092" y="2965938"/>
            <a:ext cx="6893170" cy="5216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E3B02545-1102-4B3B-BE82-C75CEE12CBF0}"/>
              </a:ext>
            </a:extLst>
          </p:cNvPr>
          <p:cNvSpPr>
            <a:spLocks noGrp="1"/>
          </p:cNvSpPr>
          <p:nvPr>
            <p:ph type="title"/>
          </p:nvPr>
        </p:nvSpPr>
        <p:spPr/>
        <p:txBody>
          <a:bodyPr/>
          <a:lstStyle/>
          <a:p>
            <a:r>
              <a:rPr lang="en-US" dirty="0"/>
              <a:t>Arrays de un </a:t>
            </a:r>
            <a:r>
              <a:rPr lang="en-US" dirty="0" err="1"/>
              <a:t>tipo</a:t>
            </a:r>
            <a:endParaRPr lang="el-GR" dirty="0"/>
          </a:p>
        </p:txBody>
      </p:sp>
      <p:sp>
        <p:nvSpPr>
          <p:cNvPr id="3" name="Πλαίσιο κειμένου 2">
            <a:extLst>
              <a:ext uri="{FF2B5EF4-FFF2-40B4-BE49-F238E27FC236}">
                <a16:creationId xmlns:a16="http://schemas.microsoft.com/office/drawing/2014/main" id="{60F2708E-E639-400B-B489-B19025ACAB59}"/>
              </a:ext>
            </a:extLst>
          </p:cNvPr>
          <p:cNvSpPr txBox="1">
            <a:spLocks noChangeArrowheads="1"/>
          </p:cNvSpPr>
          <p:nvPr/>
        </p:nvSpPr>
        <p:spPr bwMode="auto">
          <a:xfrm>
            <a:off x="504092" y="1472027"/>
            <a:ext cx="11406554" cy="2607603"/>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Sub</a:t>
            </a:r>
            <a:r>
              <a:rPr lang="el-GR"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Class_Globals</a:t>
            </a:r>
            <a:endParaRPr lang="el-GR" sz="24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l-GR" sz="32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Type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Estudiante(Apellidos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Nombre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_</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Dirección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Teléfono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effectLst/>
                <a:latin typeface="Courier New" panose="02070309020205020404" pitchFamily="49" charset="0"/>
                <a:ea typeface="Calibri" panose="020F0502020204030204" pitchFamily="34" charset="0"/>
                <a:cs typeface="Liberation Serif" panose="02020603050405020304" pitchFamily="18" charset="0"/>
              </a:rPr>
              <a:t> </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Public</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Estudiantes(10) </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Estudiante</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End Sub</a:t>
            </a:r>
            <a:endParaRPr lang="el-GR" sz="24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6" name="TextBox 5">
            <a:extLst>
              <a:ext uri="{FF2B5EF4-FFF2-40B4-BE49-F238E27FC236}">
                <a16:creationId xmlns:a16="http://schemas.microsoft.com/office/drawing/2014/main" id="{449625C9-DE8C-4E98-88D4-9B1A8A4649DB}"/>
              </a:ext>
            </a:extLst>
          </p:cNvPr>
          <p:cNvSpPr txBox="1"/>
          <p:nvPr/>
        </p:nvSpPr>
        <p:spPr>
          <a:xfrm>
            <a:off x="504092" y="4436689"/>
            <a:ext cx="7596554" cy="978858"/>
          </a:xfrm>
          <a:prstGeom prst="rect">
            <a:avLst/>
          </a:prstGeom>
          <a:noFill/>
        </p:spPr>
        <p:txBody>
          <a:bodyPr wrap="square">
            <a:spAutoFit/>
          </a:bodyPr>
          <a:lstStyle/>
          <a:p>
            <a:pPr algn="just">
              <a:lnSpc>
                <a:spcPct val="107000"/>
              </a:lnSpc>
              <a:spcAft>
                <a:spcPts val="800"/>
              </a:spcAft>
            </a:pPr>
            <a:r>
              <a:rPr lang="es-ES" sz="2400" dirty="0">
                <a:effectLst/>
                <a:latin typeface="Courier New" panose="02070309020205020404" pitchFamily="49" charset="0"/>
                <a:ea typeface="Calibri" panose="020F0502020204030204" pitchFamily="34" charset="0"/>
                <a:cs typeface="Courier New" panose="02070309020205020404" pitchFamily="49" charset="0"/>
              </a:rPr>
              <a:t>Estudiantes(0). Apellidos  = “Paul”</a:t>
            </a:r>
          </a:p>
          <a:p>
            <a:pPr algn="just">
              <a:lnSpc>
                <a:spcPct val="107000"/>
              </a:lnSpc>
              <a:spcAft>
                <a:spcPts val="800"/>
              </a:spcAft>
            </a:pPr>
            <a:r>
              <a:rPr lang="es-ES" sz="2400" dirty="0">
                <a:effectLst/>
                <a:latin typeface="Courier New" panose="02070309020205020404" pitchFamily="49" charset="0"/>
                <a:ea typeface="Calibri" panose="020F0502020204030204" pitchFamily="34" charset="0"/>
                <a:cs typeface="Courier New" panose="02070309020205020404" pitchFamily="49" charset="0"/>
              </a:rPr>
              <a:t>Estudiantes(0). Nombre  = “Belmond” </a:t>
            </a:r>
          </a:p>
        </p:txBody>
      </p:sp>
    </p:spTree>
    <p:extLst>
      <p:ext uri="{BB962C8B-B14F-4D97-AF65-F5344CB8AC3E}">
        <p14:creationId xmlns:p14="http://schemas.microsoft.com/office/powerpoint/2010/main" val="6262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C27A3E80-B54D-46E0-93CB-4871C3C0E79E}"/>
              </a:ext>
            </a:extLst>
          </p:cNvPr>
          <p:cNvSpPr/>
          <p:nvPr/>
        </p:nvSpPr>
        <p:spPr>
          <a:xfrm>
            <a:off x="527538" y="1500554"/>
            <a:ext cx="6013939" cy="4337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FF10FDA2-1A9F-45FD-A578-EBF5B38C9A5C}"/>
              </a:ext>
            </a:extLst>
          </p:cNvPr>
          <p:cNvSpPr>
            <a:spLocks noGrp="1"/>
          </p:cNvSpPr>
          <p:nvPr>
            <p:ph type="title"/>
          </p:nvPr>
        </p:nvSpPr>
        <p:spPr/>
        <p:txBody>
          <a:bodyPr/>
          <a:lstStyle/>
          <a:p>
            <a:r>
              <a:rPr lang="en-US" dirty="0" err="1"/>
              <a:t>Listas</a:t>
            </a:r>
            <a:r>
              <a:rPr lang="en-US" dirty="0"/>
              <a:t> de un </a:t>
            </a:r>
            <a:r>
              <a:rPr lang="en-US" dirty="0" err="1"/>
              <a:t>tipo</a:t>
            </a:r>
            <a:endParaRPr lang="el-GR" dirty="0"/>
          </a:p>
        </p:txBody>
      </p:sp>
      <p:sp>
        <p:nvSpPr>
          <p:cNvPr id="4" name="TextBox 3">
            <a:extLst>
              <a:ext uri="{FF2B5EF4-FFF2-40B4-BE49-F238E27FC236}">
                <a16:creationId xmlns:a16="http://schemas.microsoft.com/office/drawing/2014/main" id="{D4A3A3D3-89BE-4F47-9497-80A2D2C85EBC}"/>
              </a:ext>
            </a:extLst>
          </p:cNvPr>
          <p:cNvSpPr txBox="1"/>
          <p:nvPr/>
        </p:nvSpPr>
        <p:spPr>
          <a:xfrm>
            <a:off x="372862" y="738554"/>
            <a:ext cx="11572953" cy="6001643"/>
          </a:xfrm>
          <a:prstGeom prst="rect">
            <a:avLst/>
          </a:prstGeom>
          <a:noFill/>
        </p:spPr>
        <p:txBody>
          <a:bodyPr wrap="square">
            <a:spAutoFit/>
          </a:bodyPr>
          <a:lstStyle/>
          <a:p>
            <a:pPr>
              <a:tabLst>
                <a:tab pos="180340" algn="l"/>
                <a:tab pos="540385" algn="l"/>
                <a:tab pos="900430" algn="l"/>
                <a:tab pos="1260475" algn="l"/>
              </a:tabLst>
            </a:pP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 </a:t>
            </a:r>
            <a:r>
              <a:rPr lang="en-US" sz="1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Class_Globals</a:t>
            </a:r>
            <a:endPar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Type </a:t>
            </a:r>
            <a:r>
              <a:rPr lang="en-US" sz="1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a:t>
            </a: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Apellidos</a:t>
            </a: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String, </a:t>
            </a:r>
            <a:r>
              <a:rPr lang="en-U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Nombre</a:t>
            </a: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String, _</a:t>
            </a:r>
          </a:p>
          <a:p>
            <a:pPr>
              <a:tabLst>
                <a:tab pos="180340" algn="l"/>
                <a:tab pos="540385" algn="l"/>
                <a:tab pos="900430" algn="l"/>
                <a:tab pos="1260475" algn="l"/>
              </a:tabLst>
            </a:pP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Dirección</a:t>
            </a: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String,  </a:t>
            </a:r>
            <a:r>
              <a:rPr lang="en-U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Teléfono</a:t>
            </a: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String)</a:t>
            </a:r>
          </a:p>
          <a:p>
            <a:pPr>
              <a:tabLst>
                <a:tab pos="180340" algn="l"/>
                <a:tab pos="540385" algn="l"/>
                <a:tab pos="900430" algn="l"/>
                <a:tab pos="1260475" algn="l"/>
              </a:tabLst>
            </a:pPr>
            <a:r>
              <a:rPr lang="en-U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list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aEstudiantes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List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1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1600" b="1"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1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B4XPage_Created (Root1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B4XView)</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b="1" dirty="0" err="1">
                <a:solidFill>
                  <a:srgbClr val="000000"/>
                </a:solidFill>
                <a:latin typeface="Courier New" panose="02070309020205020404" pitchFamily="49" charset="0"/>
                <a:ea typeface="Calibri" panose="020F0502020204030204" pitchFamily="34" charset="0"/>
                <a:cs typeface="Liberation Serif" panose="02020603050405020304" pitchFamily="18" charset="0"/>
              </a:rPr>
              <a:t>list</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aEstudiantes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.Initialize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b="1" dirty="0" err="1">
                <a:solidFill>
                  <a:srgbClr val="000000"/>
                </a:solidFill>
                <a:latin typeface="Courier New" panose="02070309020205020404" pitchFamily="49" charset="0"/>
                <a:ea typeface="Calibri" panose="020F0502020204030204" pitchFamily="34" charset="0"/>
                <a:cs typeface="Liberation Serif" panose="02020603050405020304" pitchFamily="18" charset="0"/>
              </a:rPr>
              <a:t>list</a:t>
            </a:r>
            <a:r>
              <a:rPr lang="es-ES"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aEstudiantes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.Add(</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Estudiante1</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b="1" dirty="0">
                <a:solidFill>
                  <a:srgbClr val="538135"/>
                </a:solidFill>
                <a:effectLst/>
                <a:latin typeface="Courier New" panose="02070309020205020404" pitchFamily="49" charset="0"/>
                <a:ea typeface="Calibri" panose="020F0502020204030204" pitchFamily="34" charset="0"/>
                <a:cs typeface="Courier New" panose="02070309020205020404" pitchFamily="49" charset="0"/>
              </a:rPr>
              <a:t>‘Añadir estudiante a la lista</a:t>
            </a:r>
            <a:endParaRPr lang="el-GR" sz="3200" dirty="0">
              <a:effectLst/>
              <a:latin typeface="Courier New" panose="02070309020205020404" pitchFamily="49" charset="0"/>
              <a:ea typeface="Calibri" panose="020F0502020204030204" pitchFamily="34" charset="0"/>
              <a:cs typeface="Courier New" panose="02070309020205020404" pitchFamily="49" charset="0"/>
            </a:endParaRPr>
          </a:p>
          <a:p>
            <a:pPr>
              <a:tabLst>
                <a:tab pos="180340" algn="l"/>
                <a:tab pos="540385" algn="l"/>
                <a:tab pos="900430" algn="l"/>
                <a:tab pos="1260475" algn="l"/>
              </a:tabLst>
            </a:pPr>
            <a:r>
              <a:rPr lang="en-US" sz="2400" b="1"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b="1" dirty="0">
                <a:solidFill>
                  <a:srgbClr val="538135"/>
                </a:solidFill>
                <a:effectLst/>
                <a:latin typeface="Courier New" panose="02070309020205020404" pitchFamily="49" charset="0"/>
                <a:ea typeface="Calibri" panose="020F0502020204030204" pitchFamily="34" charset="0"/>
                <a:cs typeface="Liberation Serif" panose="02020603050405020304" pitchFamily="18" charset="0"/>
              </a:rPr>
              <a:t>‘Obtener la lista de ítems y mostrarlos</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For i = 0 To </a:t>
            </a:r>
            <a:r>
              <a:rPr lang="es-ES" sz="2400" dirty="0" err="1">
                <a:solidFill>
                  <a:srgbClr val="000000"/>
                </a:solidFill>
                <a:latin typeface="Courier New" panose="02070309020205020404" pitchFamily="49" charset="0"/>
                <a:ea typeface="Calibri" panose="020F0502020204030204" pitchFamily="34" charset="0"/>
                <a:cs typeface="Liberation Serif" panose="02020603050405020304" pitchFamily="18" charset="0"/>
              </a:rPr>
              <a:t>list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aEstudiantes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.Size-1</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Private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Student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2400" dirty="0" err="1">
                <a:solidFill>
                  <a:srgbClr val="000000"/>
                </a:solidFill>
                <a:latin typeface="Courier New" panose="02070309020205020404" pitchFamily="49" charset="0"/>
                <a:ea typeface="Calibri" panose="020F0502020204030204" pitchFamily="34" charset="0"/>
                <a:cs typeface="Liberation Serif" panose="02020603050405020304" pitchFamily="18" charset="0"/>
              </a:rPr>
              <a:t>list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aEstudiantes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.Get(i)</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Log</a:t>
            </a:r>
            <a:r>
              <a:rPr lang="es-E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1600" b="1"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16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7B0F0C37-5B4C-4AF5-9F0B-70A160A42EEB}"/>
              </a:ext>
            </a:extLst>
          </p:cNvPr>
          <p:cNvSpPr txBox="1"/>
          <p:nvPr/>
        </p:nvSpPr>
        <p:spPr>
          <a:xfrm>
            <a:off x="6541477" y="4669225"/>
            <a:ext cx="6131775" cy="1631216"/>
          </a:xfrm>
          <a:prstGeom prst="rect">
            <a:avLst/>
          </a:prstGeom>
          <a:solidFill>
            <a:schemeClr val="accent6">
              <a:lumMod val="40000"/>
              <a:lumOff val="60000"/>
            </a:schemeClr>
          </a:solidFill>
        </p:spPr>
        <p:txBody>
          <a:bodyPr wrap="square">
            <a:spAutoFit/>
          </a:bodyPr>
          <a:lstStyle/>
          <a:p>
            <a:pPr>
              <a:tabLst>
                <a:tab pos="180340" algn="l"/>
                <a:tab pos="540385" algn="l"/>
                <a:tab pos="900430" algn="l"/>
                <a:tab pos="1260475" algn="l"/>
              </a:tabLst>
            </a:pPr>
            <a:r>
              <a:rPr lang="es-ES" sz="1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Sub </a:t>
            </a:r>
            <a:r>
              <a:rPr lang="es-E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LogEstudiante</a:t>
            </a:r>
            <a:r>
              <a:rPr lang="es-E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Estudiante)</a:t>
            </a:r>
            <a:endParaRPr lang="es-ES" sz="1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est.Nombre</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1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est.Apellidos</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1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est.Dirección</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1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est.Teléfono</a:t>
            </a:r>
            <a:r>
              <a:rPr lang="es-ES" sz="1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1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 sz="1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Sub</a:t>
            </a:r>
            <a:endParaRPr lang="es-ES" sz="16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13492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487F6212-8980-4725-8D33-9DD657A19BD8}"/>
              </a:ext>
            </a:extLst>
          </p:cNvPr>
          <p:cNvSpPr/>
          <p:nvPr/>
        </p:nvSpPr>
        <p:spPr>
          <a:xfrm>
            <a:off x="527537" y="2192214"/>
            <a:ext cx="5568463" cy="4806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2F7DD2D2-D7BD-42B3-90D4-7089A5A29BD1}"/>
              </a:ext>
            </a:extLst>
          </p:cNvPr>
          <p:cNvSpPr>
            <a:spLocks noGrp="1"/>
          </p:cNvSpPr>
          <p:nvPr>
            <p:ph type="title"/>
          </p:nvPr>
        </p:nvSpPr>
        <p:spPr/>
        <p:txBody>
          <a:bodyPr/>
          <a:lstStyle/>
          <a:p>
            <a:r>
              <a:rPr lang="es-ES" dirty="0"/>
              <a:t>Mapas de un Tipo</a:t>
            </a:r>
          </a:p>
        </p:txBody>
      </p:sp>
      <p:sp>
        <p:nvSpPr>
          <p:cNvPr id="4" name="TextBox 3">
            <a:extLst>
              <a:ext uri="{FF2B5EF4-FFF2-40B4-BE49-F238E27FC236}">
                <a16:creationId xmlns:a16="http://schemas.microsoft.com/office/drawing/2014/main" id="{913F2C24-9B23-442C-9351-6BFECBCD12B7}"/>
              </a:ext>
            </a:extLst>
          </p:cNvPr>
          <p:cNvSpPr txBox="1"/>
          <p:nvPr/>
        </p:nvSpPr>
        <p:spPr>
          <a:xfrm>
            <a:off x="372862" y="885948"/>
            <a:ext cx="11537784" cy="6001643"/>
          </a:xfrm>
          <a:prstGeom prst="rect">
            <a:avLst/>
          </a:prstGeom>
          <a:noFill/>
        </p:spPr>
        <p:txBody>
          <a:bodyPr wrap="square">
            <a:spAutoFit/>
          </a:bodyPr>
          <a:lstStyle/>
          <a:p>
            <a:pPr>
              <a:tabLst>
                <a:tab pos="180340" algn="l"/>
                <a:tab pos="540385" algn="l"/>
                <a:tab pos="900430" algn="l"/>
                <a:tab pos="1260475" algn="l"/>
              </a:tabLst>
            </a:pPr>
            <a:r>
              <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 </a:t>
            </a:r>
            <a:r>
              <a:rPr lang="en-US" sz="2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Class_Globals</a:t>
            </a:r>
            <a:endPar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Type </a:t>
            </a:r>
            <a:r>
              <a:rPr lang="en-US" sz="2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a:t>
            </a:r>
            <a:r>
              <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Apellidos</a:t>
            </a:r>
            <a:r>
              <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String,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Nombre</a:t>
            </a:r>
            <a:r>
              <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String, _</a:t>
            </a:r>
          </a:p>
          <a:p>
            <a:pPr>
              <a:tabLst>
                <a:tab pos="180340" algn="l"/>
                <a:tab pos="540385" algn="l"/>
                <a:tab pos="900430" algn="l"/>
                <a:tab pos="1260475" algn="l"/>
              </a:tabLst>
            </a:pPr>
            <a:r>
              <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Dirección</a:t>
            </a:r>
            <a:r>
              <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String,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Teléfono</a:t>
            </a:r>
            <a:r>
              <a:rPr lang="en-US"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String)</a:t>
            </a: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Public</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map</a:t>
            </a:r>
            <a:r>
              <a:rPr lang="es-ES" sz="2400" dirty="0" err="1">
                <a:solidFill>
                  <a:srgbClr val="000000"/>
                </a:solidFill>
                <a:latin typeface="Courier New" panose="02070309020205020404" pitchFamily="49" charset="0"/>
                <a:ea typeface="Calibri" panose="020F0502020204030204" pitchFamily="34" charset="0"/>
                <a:cs typeface="Liberation Serif" panose="02020603050405020304" pitchFamily="18" charset="0"/>
              </a:rPr>
              <a:t>aEstudiantes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Map</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b="1"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Sub B4XPage_Created (Root1 As B4XView)</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Estudiante1.ID  = "FXA47345S3"</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Estudiante1.Apellidos = "</a:t>
            </a:r>
            <a:r>
              <a:rPr lang="es-ES_tradnl"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Ioannidis</a:t>
            </a: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Estudiante1.Nombre = "</a:t>
            </a:r>
            <a:r>
              <a:rPr lang="es-ES_tradnl"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Alkinoos</a:t>
            </a: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Estudiante1.Dirección = "Atenas, Grecia"</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Estudiante1.Teléfono = "+303465854234"	</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b="1" dirty="0">
                <a:effectLst/>
                <a:latin typeface="Courier New" panose="02070309020205020404" pitchFamily="49" charset="0"/>
                <a:ea typeface="Calibri" panose="020F0502020204030204" pitchFamily="34" charset="0"/>
                <a:cs typeface="Liberation Serif" panose="02020603050405020304" pitchFamily="18" charset="0"/>
              </a:rPr>
              <a:t> </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mapaEstudiantes</a:t>
            </a:r>
            <a:r>
              <a:rPr lang="es-ES_tradnl" sz="2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.Initialize</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mapaEstudiantes</a:t>
            </a:r>
            <a:r>
              <a:rPr lang="es-ES_tradnl" sz="2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.Put</a:t>
            </a: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Estudiante1</a:t>
            </a: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ID</a:t>
            </a: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Estudiante1</a:t>
            </a: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Sub</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370833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4845</TotalTime>
  <Words>2273</Words>
  <Application>Microsoft Office PowerPoint</Application>
  <PresentationFormat>Panorámica</PresentationFormat>
  <Paragraphs>266</Paragraphs>
  <Slides>28</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Courier New</vt:lpstr>
      <vt:lpstr>Symbol</vt:lpstr>
      <vt:lpstr>Verdana</vt:lpstr>
      <vt:lpstr>Θέμα του Office</vt:lpstr>
      <vt:lpstr>Programando with B4X</vt:lpstr>
      <vt:lpstr>Hoy aprenderás</vt:lpstr>
      <vt:lpstr>La sentencia “type”</vt:lpstr>
      <vt:lpstr>Declaración de Tipo</vt:lpstr>
      <vt:lpstr>Variables de un Tipo</vt:lpstr>
      <vt:lpstr>Mostrar Ítems </vt:lpstr>
      <vt:lpstr>Arrays de un tipo</vt:lpstr>
      <vt:lpstr>Listas de un tipo</vt:lpstr>
      <vt:lpstr>Mapas de un Tipo</vt:lpstr>
      <vt:lpstr>Ficheros KVS (Key Value Store)</vt:lpstr>
      <vt:lpstr>Declaración de un fichero KVS</vt:lpstr>
      <vt:lpstr>Insertar ítems en un fichero KVS</vt:lpstr>
      <vt:lpstr>Recuperar ítems de un fichero KVS</vt:lpstr>
      <vt:lpstr>Leer un mapa al completo</vt:lpstr>
      <vt:lpstr>Comprobar la existencia de un registro </vt:lpstr>
      <vt:lpstr>Borrar un registro de un fichero KVS</vt:lpstr>
      <vt:lpstr>CustomListView</vt:lpstr>
      <vt:lpstr>Trabajando con Custom List View – Paso 1</vt:lpstr>
      <vt:lpstr>Trabajando con Custom List View – Paso 2</vt:lpstr>
      <vt:lpstr>Trabajando con Custom List View – Paso 3</vt:lpstr>
      <vt:lpstr>Trabajando con Custom List View – Paso 4</vt:lpstr>
      <vt:lpstr>Otros métodos para CustomListView</vt:lpstr>
      <vt:lpstr>B4XComboBox</vt:lpstr>
      <vt:lpstr>Trabajando con B4XComboBox – Paso 1</vt:lpstr>
      <vt:lpstr>Trabajando con B4XComboBox – Paso 2</vt:lpstr>
      <vt:lpstr>Trabajando con B4XComboBox – Paso 3</vt:lpstr>
      <vt:lpstr>Trabajando con B4XComboBox – Paso 4</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564</cp:revision>
  <dcterms:created xsi:type="dcterms:W3CDTF">2021-01-19T13:00:32Z</dcterms:created>
  <dcterms:modified xsi:type="dcterms:W3CDTF">2021-05-13T17:21:45Z</dcterms:modified>
</cp:coreProperties>
</file>