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59" r:id="rId2"/>
    <p:sldId id="358" r:id="rId3"/>
    <p:sldId id="360" r:id="rId4"/>
    <p:sldId id="361" r:id="rId5"/>
    <p:sldId id="352" r:id="rId6"/>
    <p:sldId id="362" r:id="rId7"/>
    <p:sldId id="363" r:id="rId8"/>
    <p:sldId id="364" r:id="rId9"/>
    <p:sldId id="350" r:id="rId10"/>
    <p:sldId id="351" r:id="rId11"/>
  </p:sldIdLst>
  <p:sldSz cx="12192000" cy="6858000"/>
  <p:notesSz cx="6858000" cy="9144000"/>
  <p:custDataLst>
    <p:tags r:id="rId1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1259"/>
    <a:srgbClr val="2B2D31"/>
    <a:srgbClr val="8FBDE8"/>
    <a:srgbClr val="F4F9FE"/>
    <a:srgbClr val="EEF6F1"/>
    <a:srgbClr val="E6E6E6"/>
    <a:srgbClr val="E7E9F6"/>
    <a:srgbClr val="8A8E96"/>
    <a:srgbClr val="D4D2D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372643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307472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342338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4687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60542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292110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34500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15917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266959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40051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javascript:window.open('/next_lesson/16','_parent');" TargetMode="Externa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6"/>
          <a:stretch>
            <a:fillRect/>
          </a:stretch>
        </p:blipFill>
        <p:spPr>
          <a:xfrm>
            <a:off x="8384031" y="336297"/>
            <a:ext cx="2827759" cy="10231258"/>
          </a:xfrm>
          <a:prstGeom prst="rect">
            <a:avLst/>
          </a:prstGeom>
        </p:spPr>
      </p:pic>
      <p:sp>
        <p:nvSpPr>
          <p:cNvPr id="3" name="TextBox 2"/>
          <p:cNvSpPr txBox="1"/>
          <p:nvPr/>
        </p:nvSpPr>
        <p:spPr>
          <a:xfrm>
            <a:off x="224852" y="2803160"/>
            <a:ext cx="10417312" cy="923330"/>
          </a:xfrm>
          <a:prstGeom prst="rect">
            <a:avLst/>
          </a:prstGeom>
          <a:noFill/>
          <a:ln>
            <a:noFill/>
          </a:ln>
        </p:spPr>
        <p:txBody>
          <a:bodyPr wrap="square" rtlCol="0">
            <a:spAutoFit/>
          </a:bodyPr>
          <a:lstStyle/>
          <a:p>
            <a:r>
              <a:rPr lang="en-US" sz="5400" b="1" dirty="0" smtClean="0">
                <a:latin typeface="Open Sans" panose="020B0606030504020204" pitchFamily="34" charset="0"/>
                <a:ea typeface="Open Sans" panose="020B0606030504020204" pitchFamily="34" charset="0"/>
                <a:cs typeface="Open Sans" panose="020B0606030504020204" pitchFamily="34" charset="0"/>
              </a:rPr>
              <a:t>PSEA Core Principles</a:t>
            </a:r>
            <a:endParaRPr lang="en-US" sz="5400" b="1"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033854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sp>
        <p:nvSpPr>
          <p:cNvPr id="10" name="Arrow: Pentagon 9">
            <a:hlinkClick r:id="rId6" action="ppaction://program"/>
            <a:extLst>
              <a:ext uri="{FF2B5EF4-FFF2-40B4-BE49-F238E27FC236}">
                <a16:creationId xmlns:a16="http://schemas.microsoft.com/office/drawing/2014/main" id="{A4E6FAF3-1F76-385A-19D9-ED972E17C510}"/>
              </a:ext>
            </a:extLst>
          </p:cNvPr>
          <p:cNvSpPr/>
          <p:nvPr/>
        </p:nvSpPr>
        <p:spPr>
          <a:xfrm>
            <a:off x="980210" y="309603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Next Lesson</a:t>
            </a:r>
          </a:p>
        </p:txBody>
      </p:sp>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7"/>
          <a:stretch>
            <a:fillRect/>
          </a:stretch>
        </p:blipFill>
        <p:spPr>
          <a:xfrm>
            <a:off x="8384031" y="336297"/>
            <a:ext cx="2827759" cy="10231258"/>
          </a:xfrm>
          <a:prstGeom prst="rect">
            <a:avLst/>
          </a:prstGeom>
        </p:spPr>
      </p:pic>
    </p:spTree>
    <p:custDataLst>
      <p:tags r:id="rId1"/>
    </p:custDataLst>
    <p:extLst>
      <p:ext uri="{BB962C8B-B14F-4D97-AF65-F5344CB8AC3E}">
        <p14:creationId xmlns:p14="http://schemas.microsoft.com/office/powerpoint/2010/main" val="24302327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366860" y="1796479"/>
            <a:ext cx="7957264" cy="326504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No Sex with Beneficiaries: </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Any sexual relationship between those providing humanitarian assistance and protection and a person benefiting from such humanitarian assistance and protection that involves improper use of rank or position is prohibited. Such relationships undermine the credibility and integrity of humanitarian aid work.</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33469556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09221" y="1911926"/>
            <a:ext cx="7647475" cy="313976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Always </a:t>
            </a: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Report SEA:</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Where a humanitarian worker develops concerns or suspicions regarding sexual abuse or exploitation by a fellow worker, </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whether</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the same agency or not, he or she must report such concerns via established agency reporting mechanisms</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18281476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63873" y="1660161"/>
            <a:ext cx="6937714" cy="3537678"/>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Discourage </a:t>
            </a: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SEA Around You: </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Humanitarian workers are obliged to create and maintain an environment that prevents sexual exploitation and abuse and promotes the implementation of their code of conduct. Managers at all levels have responsibilities to support and develop systems which maintain this environment.</a:t>
            </a: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22683923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2090275"/>
            <a:ext cx="7651637" cy="2310018"/>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No Second Chances: </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Sexual exploitation and abuse by humanitarian workers constitute acts of gross misconduct and are therefore grounds for termination of employment</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r>
            <a:b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6852627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308141" y="1911926"/>
            <a:ext cx="7606666" cy="2563318"/>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No </a:t>
            </a: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Sex with Children:</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Sexual activity with children (persons under the age of 18) is prohibited regardless of the age of majority or age of consent locally. Mistaken belief regarding the age of a child is not a defense</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40298016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1717054"/>
            <a:ext cx="8191282" cy="31179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Don’t </a:t>
            </a:r>
            <a:r>
              <a:rPr lang="en-US" sz="2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Exchange Anything For Sex: </a:t>
            </a: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Exchange of money, employment, goods, or services for sex, including sexual favors or other forms of humiliating, degrading or exploitative behavior is prohibited. This includes exchange of assistance that is due to beneficiaries</a:t>
            </a:r>
            <a:r>
              <a:rPr lang="en-US" sz="2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90984" y="539646"/>
            <a:ext cx="3252896" cy="10997153"/>
          </a:xfrm>
          <a:prstGeom prst="rect">
            <a:avLst/>
          </a:prstGeom>
        </p:spPr>
      </p:pic>
    </p:spTree>
    <p:custDataLst>
      <p:tags r:id="rId1"/>
    </p:custDataLst>
    <p:extLst>
      <p:ext uri="{BB962C8B-B14F-4D97-AF65-F5344CB8AC3E}">
        <p14:creationId xmlns:p14="http://schemas.microsoft.com/office/powerpoint/2010/main" val="9754605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sp>
        <p:nvSpPr>
          <p:cNvPr id="3" name="Arrow: Pentagon 2">
            <a:hlinkClick r:id="" action="ppaction://hlinkshowjump?jump=nextslide"/>
            <a:extLst>
              <a:ext uri="{FF2B5EF4-FFF2-40B4-BE49-F238E27FC236}">
                <a16:creationId xmlns:a16="http://schemas.microsoft.com/office/drawing/2014/main" id="{9C76773A-DB2E-49EF-C65F-96FDBAD0E1F9}"/>
              </a:ext>
            </a:extLst>
          </p:cNvPr>
          <p:cNvSpPr/>
          <p:nvPr/>
        </p:nvSpPr>
        <p:spPr>
          <a:xfrm>
            <a:off x="726806" y="1691965"/>
            <a:ext cx="4789573"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smtClean="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Mix and Match</a:t>
            </a:r>
            <a:endParaRPr lang="en-US" sz="4000" b="1" dirty="0">
              <a:ln w="6600">
                <a:no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234940" y="494675"/>
            <a:ext cx="3336861" cy="10196481"/>
          </a:xfrm>
          <a:prstGeom prst="rect">
            <a:avLst/>
          </a:prstGeom>
        </p:spPr>
      </p:pic>
      <p:sp>
        <p:nvSpPr>
          <p:cNvPr id="4" name="Rectangle 3"/>
          <p:cNvSpPr/>
          <p:nvPr/>
        </p:nvSpPr>
        <p:spPr>
          <a:xfrm>
            <a:off x="853915" y="3105834"/>
            <a:ext cx="6760826" cy="646331"/>
          </a:xfrm>
          <a:prstGeom prst="rect">
            <a:avLst/>
          </a:prstGeom>
        </p:spPr>
        <p:txBody>
          <a:bodyPr wrap="square">
            <a:spAutoFit/>
          </a:bodyPr>
          <a:lstStyle/>
          <a:p>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Note: These apply 24/7 to every aid worker </a:t>
            </a:r>
            <a:endParaRPr lang="en-US"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n-US"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or </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related personnel to NABAD.</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7960806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4"/>
          <a:stretch>
            <a:fillRect/>
          </a:stretch>
        </p:blipFill>
        <p:spPr>
          <a:xfrm>
            <a:off x="1" y="0"/>
            <a:ext cx="12192000" cy="6858000"/>
          </a:xfrm>
          <a:prstGeom prst="rect">
            <a:avLst/>
          </a:prstGeom>
        </p:spPr>
      </p:pic>
      <p:sp>
        <p:nvSpPr>
          <p:cNvPr id="3"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p:cNvPicPr>
            <a:picLocks/>
          </p:cNvPicPr>
          <p:nvPr/>
        </p:nvPicPr>
        <p:blipFill>
          <a:blip r:embed="rId5">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5"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6" name="ISPRING_QUIZ_SHAPE3"/>
          <p:cNvPicPr>
            <a:picLocks/>
          </p:cNvPicPr>
          <p:nvPr/>
        </p:nvPicPr>
        <p:blipFill>
          <a:blip r:embed="rId6">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7"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8093015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UID" val="{F313902F-63A6-4F56-8386-EA33D58D04E9}"/>
  <p:tag name="ISPRING_SCORM_PASSING_SCORE" val="80.000000"/>
  <p:tag name="ISPRING_RESOURCE_FOLDER" val="C:\Users\hp\Desktop\Projects\Nabad\Nabad\psea\en\lessons\PSEA_core _principles\"/>
  <p:tag name="ISPRING_PRESENTATION_PATH" val="C:\Users\hp\Desktop\Projects\Nabad\Nabad\psea\en\lessons\PSEA_core _principles.pptx"/>
  <p:tag name="ISPRING_SCREEN_RECS_UPDATED" val="C:\Users\hp\Desktop\Projects\Nabad\Nabad\psea\en\lessons\PSEA_core _principles\"/>
  <p:tag name="ISPRING_OUTPUT_FOLDER" val="[[&quot;\uFFFD\uFFFDzV{57C549E0-46E2-4BE2-A8C6-FFFABDEA4AE1}&quot;,&quot;C:\\Users\\hp\\Desktop\\Projects\\Nabad\\Nabad\\psea\\en\\lessons&quot;],[&quot;N\uFFFD\u0018\u0012{FE710B7D-E998-49F5-8687-981FF794AE92}&quot;,&quot;C:\\Users\\pc\\Desktop\\Nabad\\safeguarding\\en\\lessons&quot;]]"/>
  <p:tag name="ISPRING_ULTRA_SCORM_COURCE_TITLE" val="PSEA_core _principles"/>
  <p:tag name="ISPRING_PRESENTATION_TITLE" val="PSEA_core _principles"/>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129E663E-5DED-4CE4-B0ED-F2FA0DC93B5E}:352"/>
  <p:tag name="ISPRING_SLIDE_BRANCHING_PROPERTIES" val="&lt;BranchingProperties&gt;&lt;nextAction&gt;&lt;action&gt;2&lt;/action&gt;&lt;slide&gt;347&lt;/slide&gt;&lt;/nextAction&gt;&lt;prevAction&gt;&lt;action&gt;0&lt;/action&gt;&lt;/prevAction&gt;&lt;lock&gt;0&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DBBCF65F-23B0-43B2-96EC-4A42513684F4}:362"/>
  <p:tag name="ISPRING_SLIDE_BRANCHING_PROPERTIES" val="&lt;BranchingProperties&gt;&lt;nextAction&gt;&lt;action&gt;2&lt;/action&gt;&lt;slide&gt;347&lt;/slide&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85504F54-46A8-4421-8974-7D7BD87806BE}:363"/>
  <p:tag name="ISPRING_SLIDE_BRANCHING_PROPERTIES" val="&lt;BranchingProperties&gt;&lt;nextAction&gt;&lt;action&gt;2&lt;/action&gt;&lt;slide&gt;347&lt;/slide&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DADD6BEB-E130-42E2-851C-2422F8D322A2}:364"/>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GENSWF_SLIDE_UID" val="{99948010-F83B-4BBF-96E5-26576C385100}:350"/>
  <p:tag name="ISPRING_QUIZ_FULL_PATH" val="C:\Users\hp\Desktop\Projects\Nabad\Nabad\psea\en\lessons\PSEA_core _principles\quiz\quiz1.quiz"/>
  <p:tag name="ISPRING_QUIZ_RELATIVE_PATH" val="PSEA_core _principles\quiz\quiz1.quiz"/>
  <p:tag name="ISPRING_SLIDE_BRANCHING_PROPERTIES" val="&lt;BranchingProperties&gt;&lt;nextAction&gt;&lt;action&gt;2&lt;/action&gt;&lt;slide&gt;349&lt;/slide&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74944435-17E6-429E-97ED-97D577707607}:351"/>
  <p:tag name="ISPRING_SLIDE_BRANCHING_PROPERTIES" val="&lt;BranchingProperties&gt;&lt;nextAction&gt;&lt;action&gt;2&lt;/action&gt;&lt;slide&gt;349&lt;/slide&gt;&lt;/nextAction&gt;&lt;prevAction&gt;&lt;action&gt;0&lt;/action&gt;&lt;/prevAction&gt;&lt;lock&gt;1&lt;/lock&gt;&lt;/BranchingProperties&gt;&#10;"/>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8E2D5E3C-2CFE-4532-86B5-DBE9C8099C72}:359"/>
  <p:tag name="ISPRING_SLIDE_BRANCHING_PROPERTIES" val="&lt;BranchingProperties&gt;&lt;nextAction&gt;&lt;action&gt;2&lt;/action&gt;&lt;slide&gt;349&lt;/slide&gt;&lt;/nextAction&gt;&lt;prevAction&gt;&lt;action&gt;0&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1172184C-792E-4C19-9C67-B780F503A714}:358"/>
  <p:tag name="ISPRING_SLIDE_BRANCHING_PROPERTIES" val="&lt;BranchingProperties&gt;&lt;nextAction&gt;&lt;action&gt;2&lt;/action&gt;&lt;slide&gt;34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B15A15DF-C84F-43B8-A9DA-A24A1445ED0F}:360"/>
  <p:tag name="ISPRING_SLIDE_BRANCHING_PROPERTIES" val="&lt;BranchingProperties&gt;&lt;nextAction&gt;&lt;action&gt;2&lt;/action&gt;&lt;slide&gt;347&lt;/slide&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B9094E2A-D3B7-4B72-98A1-716F7F5DDFC9}:361"/>
  <p:tag name="ISPRING_SLIDE_BRANCHING_PROPERTIES" val="&lt;BranchingProperties&gt;&lt;nextAction&gt;&lt;action&gt;2&lt;/action&gt;&lt;slide&gt;347&lt;/slide&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31028</TotalTime>
  <Words>295</Words>
  <Application>Microsoft Office PowerPoint</Application>
  <PresentationFormat>Widescreen</PresentationFormat>
  <Paragraphs>23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PSEA_core _principles</dc:title>
  <dc:creator>pc</dc:creator>
  <cp:lastModifiedBy>Maher</cp:lastModifiedBy>
  <cp:revision>805</cp:revision>
  <dcterms:created xsi:type="dcterms:W3CDTF">2022-11-16T16:05:09Z</dcterms:created>
  <dcterms:modified xsi:type="dcterms:W3CDTF">2024-09-23T12:50:39Z</dcterms:modified>
</cp:coreProperties>
</file>