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43" r:id="rId2"/>
    <p:sldId id="356" r:id="rId3"/>
    <p:sldId id="348" r:id="rId4"/>
    <p:sldId id="357" r:id="rId5"/>
    <p:sldId id="358" r:id="rId6"/>
    <p:sldId id="349" r:id="rId7"/>
    <p:sldId id="350" r:id="rId8"/>
    <p:sldId id="360" r:id="rId9"/>
    <p:sldId id="359" r:id="rId10"/>
    <p:sldId id="352" r:id="rId11"/>
    <p:sldId id="361" r:id="rId12"/>
    <p:sldId id="354" r:id="rId13"/>
    <p:sldId id="355" r:id="rId14"/>
    <p:sldId id="351" r:id="rId15"/>
  </p:sldIdLst>
  <p:sldSz cx="12192000" cy="6858000"/>
  <p:notesSz cx="6858000" cy="9144000"/>
  <p:custDataLst>
    <p:tags r:id="rId17"/>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23.09.2024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10</a:t>
            </a:fld>
            <a:endParaRPr lang="ru-RU"/>
          </a:p>
        </p:txBody>
      </p:sp>
    </p:spTree>
    <p:extLst>
      <p:ext uri="{BB962C8B-B14F-4D97-AF65-F5344CB8AC3E}">
        <p14:creationId xmlns:p14="http://schemas.microsoft.com/office/powerpoint/2010/main" val="837519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11</a:t>
            </a:fld>
            <a:endParaRPr lang="ru-RU"/>
          </a:p>
        </p:txBody>
      </p:sp>
    </p:spTree>
    <p:extLst>
      <p:ext uri="{BB962C8B-B14F-4D97-AF65-F5344CB8AC3E}">
        <p14:creationId xmlns:p14="http://schemas.microsoft.com/office/powerpoint/2010/main" val="1642726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12</a:t>
            </a:fld>
            <a:endParaRPr lang="ru-RU"/>
          </a:p>
        </p:txBody>
      </p:sp>
    </p:spTree>
    <p:extLst>
      <p:ext uri="{BB962C8B-B14F-4D97-AF65-F5344CB8AC3E}">
        <p14:creationId xmlns:p14="http://schemas.microsoft.com/office/powerpoint/2010/main" val="423046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13</a:t>
            </a:fld>
            <a:endParaRPr lang="ru-RU"/>
          </a:p>
        </p:txBody>
      </p:sp>
    </p:spTree>
    <p:extLst>
      <p:ext uri="{BB962C8B-B14F-4D97-AF65-F5344CB8AC3E}">
        <p14:creationId xmlns:p14="http://schemas.microsoft.com/office/powerpoint/2010/main" val="38191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14</a:t>
            </a:fld>
            <a:endParaRPr lang="ru-RU"/>
          </a:p>
        </p:txBody>
      </p:sp>
    </p:spTree>
    <p:extLst>
      <p:ext uri="{BB962C8B-B14F-4D97-AF65-F5344CB8AC3E}">
        <p14:creationId xmlns:p14="http://schemas.microsoft.com/office/powerpoint/2010/main" val="41587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13208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788639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31695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1273521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858062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742851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250433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333926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23.09.2024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hyperlink" Target="javascript:window.open('/next_lesson/19','_parent');" TargetMode="External"/><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84D4A853-C046-EFBF-ACF2-23D99B160CCB}"/>
              </a:ext>
            </a:extLst>
          </p:cNvPr>
          <p:cNvSpPr txBox="1">
            <a:spLocks/>
          </p:cNvSpPr>
          <p:nvPr/>
        </p:nvSpPr>
        <p:spPr>
          <a:xfrm>
            <a:off x="203208" y="1786317"/>
            <a:ext cx="8461105" cy="1299323"/>
          </a:xfrm>
          <a:prstGeom prst="rect">
            <a:avLst/>
          </a:prstGeom>
        </p:spPr>
        <p:txBody>
          <a:bodyPr anchor="b">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Dealing with Disclosure</a:t>
            </a:r>
            <a:endParaRPr lang="ru-RU" sz="5400" dirty="0">
              <a:solidFill>
                <a:srgbClr val="1518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itle">
            <a:extLst>
              <a:ext uri="{FF2B5EF4-FFF2-40B4-BE49-F238E27FC236}">
                <a16:creationId xmlns:a16="http://schemas.microsoft.com/office/drawing/2014/main" id="{FBE55603-CBB1-ABDC-4570-89803679F46B}"/>
              </a:ext>
            </a:extLst>
          </p:cNvPr>
          <p:cNvSpPr txBox="1">
            <a:spLocks/>
          </p:cNvSpPr>
          <p:nvPr/>
        </p:nvSpPr>
        <p:spPr>
          <a:xfrm>
            <a:off x="308140" y="3085640"/>
            <a:ext cx="6979357" cy="561112"/>
          </a:xfrm>
          <a:prstGeom prst="rect">
            <a:avLst/>
          </a:prstGeom>
        </p:spPr>
        <p:txBody>
          <a:bodyPr anchor="b">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dos and don’ts of dealing with disclosure</a:t>
            </a:r>
          </a:p>
        </p:txBody>
      </p:sp>
      <p:pic>
        <p:nvPicPr>
          <p:cNvPr id="2" name="Picture 1"/>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282933" y="616291"/>
            <a:ext cx="3154562" cy="10664712"/>
          </a:xfrm>
          <a:prstGeom prst="rect">
            <a:avLst/>
          </a:prstGeom>
        </p:spPr>
      </p:pic>
    </p:spTree>
    <p:custDataLst>
      <p:tags r:id="rId1"/>
    </p:custDataLst>
    <p:extLst>
      <p:ext uri="{BB962C8B-B14F-4D97-AF65-F5344CB8AC3E}">
        <p14:creationId xmlns:p14="http://schemas.microsoft.com/office/powerpoint/2010/main" val="4126681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562523" y="2671996"/>
            <a:ext cx="7620076" cy="1514007"/>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Before the complainant leaves, make sure he/she does not need any form of support. </a:t>
            </a:r>
          </a:p>
        </p:txBody>
      </p:sp>
      <p:pic>
        <p:nvPicPr>
          <p:cNvPr id="5" name="Picture 4"/>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45121" y="734518"/>
            <a:ext cx="3234032" cy="9882266"/>
          </a:xfrm>
          <a:prstGeom prst="rect">
            <a:avLst/>
          </a:prstGeom>
        </p:spPr>
      </p:pic>
    </p:spTree>
    <p:custDataLst>
      <p:tags r:id="rId1"/>
    </p:custDataLst>
    <p:extLst>
      <p:ext uri="{BB962C8B-B14F-4D97-AF65-F5344CB8AC3E}">
        <p14:creationId xmlns:p14="http://schemas.microsoft.com/office/powerpoint/2010/main" val="33988882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325608" y="1469035"/>
            <a:ext cx="8093906" cy="353904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These </a:t>
            </a: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mainly include but are not limited </a:t>
            </a:r>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to: </a:t>
            </a:r>
          </a:p>
          <a:p>
            <a:endPar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Basic assistance, safety and protection, health care, psychological support, and legal assistance. These are provided based on the need. You should not wait for the investigation to refer. You refer immediately. </a:t>
            </a:r>
            <a:endPar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45121" y="734518"/>
            <a:ext cx="3234032" cy="9882266"/>
          </a:xfrm>
          <a:prstGeom prst="rect">
            <a:avLst/>
          </a:prstGeom>
        </p:spPr>
      </p:pic>
    </p:spTree>
    <p:custDataLst>
      <p:tags r:id="rId1"/>
    </p:custDataLst>
    <p:extLst>
      <p:ext uri="{BB962C8B-B14F-4D97-AF65-F5344CB8AC3E}">
        <p14:creationId xmlns:p14="http://schemas.microsoft.com/office/powerpoint/2010/main" val="37049643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377C05FF-E66B-D595-D4F5-89FF85E7E513}"/>
              </a:ext>
            </a:extLst>
          </p:cNvPr>
          <p:cNvSpPr txBox="1"/>
          <p:nvPr/>
        </p:nvSpPr>
        <p:spPr>
          <a:xfrm>
            <a:off x="584489" y="1768824"/>
            <a:ext cx="6943938" cy="769441"/>
          </a:xfrm>
          <a:prstGeom prst="rect">
            <a:avLst/>
          </a:prstGeom>
          <a:noFill/>
        </p:spPr>
        <p:txBody>
          <a:bodyPr wrap="square">
            <a:spAutoFit/>
          </a:bodyPr>
          <a:lstStyle/>
          <a:p>
            <a:r>
              <a:rPr lang="en-US" sz="4400" b="1" dirty="0">
                <a:latin typeface="Open Sans" panose="020B0606030504020204" pitchFamily="34" charset="0"/>
                <a:ea typeface="Open Sans" panose="020B0606030504020204" pitchFamily="34" charset="0"/>
                <a:cs typeface="Open Sans" panose="020B0606030504020204" pitchFamily="34" charset="0"/>
              </a:rPr>
              <a:t>Select Correct sentence</a:t>
            </a:r>
          </a:p>
        </p:txBody>
      </p:sp>
      <p:sp>
        <p:nvSpPr>
          <p:cNvPr id="7" name="Arrow: Pentagon 6">
            <a:hlinkClick r:id="" action="ppaction://hlinkshowjump?jump=nextslide"/>
            <a:extLst>
              <a:ext uri="{FF2B5EF4-FFF2-40B4-BE49-F238E27FC236}">
                <a16:creationId xmlns:a16="http://schemas.microsoft.com/office/drawing/2014/main" id="{C1258CEE-F380-314D-0DDE-9B913E52E82B}"/>
              </a:ext>
            </a:extLst>
          </p:cNvPr>
          <p:cNvSpPr/>
          <p:nvPr/>
        </p:nvSpPr>
        <p:spPr>
          <a:xfrm>
            <a:off x="584489" y="3121623"/>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noFill/>
                  <a:prstDash val="solid"/>
                </a:ln>
                <a:solidFill>
                  <a:schemeClr val="tx1"/>
                </a:solidFill>
                <a:latin typeface="Open Sans" panose="020B0606030504020204" pitchFamily="34" charset="0"/>
                <a:ea typeface="Open Sans" panose="020B0606030504020204" pitchFamily="34" charset="0"/>
                <a:cs typeface="Open Sans" panose="020B0606030504020204" pitchFamily="34" charset="0"/>
              </a:rPr>
              <a:t>Play</a:t>
            </a:r>
          </a:p>
        </p:txBody>
      </p:sp>
      <p:pic>
        <p:nvPicPr>
          <p:cNvPr id="8" name="Picture 7"/>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282933" y="616291"/>
            <a:ext cx="3154562" cy="10664712"/>
          </a:xfrm>
          <a:prstGeom prst="rect">
            <a:avLst/>
          </a:prstGeom>
        </p:spPr>
      </p:pic>
    </p:spTree>
    <p:custDataLst>
      <p:tags r:id="rId1"/>
    </p:custDataLst>
    <p:extLst>
      <p:ext uri="{BB962C8B-B14F-4D97-AF65-F5344CB8AC3E}">
        <p14:creationId xmlns:p14="http://schemas.microsoft.com/office/powerpoint/2010/main" val="1557795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9" name="Picture 8"/>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45121" y="734518"/>
            <a:ext cx="3234032" cy="9882266"/>
          </a:xfrm>
          <a:prstGeom prst="rect">
            <a:avLst/>
          </a:prstGeom>
        </p:spPr>
      </p:pic>
      <p:sp>
        <p:nvSpPr>
          <p:cNvPr id="4" name="ISPRING_QUIZ_SHAPE0"/>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SPRING_QUIZ_SHAPE1"/>
          <p:cNvPicPr>
            <a:picLocks/>
          </p:cNvPicPr>
          <p:nvPr/>
        </p:nvPicPr>
        <p:blipFill>
          <a:blip r:embed="rId7">
            <a:extLst>
              <a:ext uri="{28A0092B-C50C-407E-A947-70E740481C1C}">
                <a14:useLocalDpi xmlns:a14="http://schemas.microsoft.com/office/drawing/2010/main" val="0"/>
              </a:ext>
            </a:extLst>
          </a:blip>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7" name="ISPRING_QUIZ_SHAPE2"/>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smtClean="0">
                <a:solidFill>
                  <a:srgbClr val="343944"/>
                </a:solidFill>
                <a:effectLst/>
                <a:latin typeface="Segoe UI" panose="020B0502040204020203" pitchFamily="34" charset="0"/>
              </a:rPr>
              <a:t>   Quiz</a:t>
            </a:r>
            <a:endParaRPr lang="en-US" sz="3000">
              <a:solidFill>
                <a:srgbClr val="343944"/>
              </a:solidFill>
              <a:effectLst/>
              <a:latin typeface="Segoe UI" panose="020B0502040204020203" pitchFamily="34" charset="0"/>
            </a:endParaRPr>
          </a:p>
        </p:txBody>
      </p:sp>
      <p:pic>
        <p:nvPicPr>
          <p:cNvPr id="10" name="ISPRING_QUIZ_SHAPE3"/>
          <p:cNvPicPr>
            <a:picLocks/>
          </p:cNvPicPr>
          <p:nvPr/>
        </p:nvPicPr>
        <p:blipFill>
          <a:blip r:embed="rId8">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14" name="ISPRING_QUIZ_SHAPE4"/>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smtClean="0">
                <a:solidFill>
                  <a:srgbClr val="343944"/>
                </a:solidFill>
                <a:effectLst/>
                <a:latin typeface="Segoe UI" panose="020B0502040204020203" pitchFamily="34" charset="0"/>
              </a:rPr>
              <a:t>Click the </a:t>
            </a:r>
            <a:r>
              <a:rPr lang="en-US" sz="2200" b="1" smtClean="0">
                <a:solidFill>
                  <a:srgbClr val="343944"/>
                </a:solidFill>
                <a:effectLst/>
                <a:latin typeface="Segoe UI Semibold" panose="020B0702040204020203" pitchFamily="34" charset="0"/>
              </a:rPr>
              <a:t>Quiz</a:t>
            </a:r>
            <a:r>
              <a:rPr lang="en-US" sz="2200" smtClean="0">
                <a:solidFill>
                  <a:srgbClr val="343944"/>
                </a:solidFill>
                <a:effectLst/>
                <a:latin typeface="Segoe UI" panose="020B0502040204020203" pitchFamily="34" charset="0"/>
              </a:rPr>
              <a:t> button to edit this object</a:t>
            </a:r>
            <a:endParaRPr lang="en-US" sz="220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14056160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3" name="Arrow: Pentagon 2">
            <a:hlinkClick r:id="rId6" action="ppaction://program"/>
            <a:extLst>
              <a:ext uri="{FF2B5EF4-FFF2-40B4-BE49-F238E27FC236}">
                <a16:creationId xmlns:a16="http://schemas.microsoft.com/office/drawing/2014/main" id="{3CBEA287-BC0E-5609-BCC3-6148615CA866}"/>
              </a:ext>
            </a:extLst>
          </p:cNvPr>
          <p:cNvSpPr/>
          <p:nvPr/>
        </p:nvSpPr>
        <p:spPr>
          <a:xfrm>
            <a:off x="1011383" y="2992131"/>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noFill/>
                  <a:prstDash val="solid"/>
                </a:ln>
                <a:solidFill>
                  <a:schemeClr val="tx1"/>
                </a:solidFill>
                <a:latin typeface="Open Sans" panose="020B0606030504020204" pitchFamily="34" charset="0"/>
                <a:ea typeface="Open Sans" panose="020B0606030504020204" pitchFamily="34" charset="0"/>
                <a:cs typeface="Open Sans" panose="020B0606030504020204" pitchFamily="34" charset="0"/>
              </a:rPr>
              <a:t>Next Lesson</a:t>
            </a:r>
          </a:p>
        </p:txBody>
      </p:sp>
      <p:pic>
        <p:nvPicPr>
          <p:cNvPr id="5" name="Picture 4"/>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615750" y="193923"/>
            <a:ext cx="3321418" cy="10149290"/>
          </a:xfrm>
          <a:prstGeom prst="rect">
            <a:avLst/>
          </a:prstGeom>
        </p:spPr>
      </p:pic>
    </p:spTree>
    <p:custDataLst>
      <p:tags r:id="rId1"/>
    </p:custDataLst>
    <p:extLst>
      <p:ext uri="{BB962C8B-B14F-4D97-AF65-F5344CB8AC3E}">
        <p14:creationId xmlns:p14="http://schemas.microsoft.com/office/powerpoint/2010/main" val="41659391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56051" y="1795072"/>
            <a:ext cx="6799190" cy="326785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Here are some major information you should know if someone approached you to complaint about a misconduct:</a:t>
            </a:r>
          </a:p>
          <a:p>
            <a:pPr algn="ctr"/>
            <a:endPar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Treat the survivor, or complainant, if different, with dignity and respect </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45121" y="734518"/>
            <a:ext cx="3234032" cy="9882266"/>
          </a:xfrm>
          <a:prstGeom prst="rect">
            <a:avLst/>
          </a:prstGeom>
        </p:spPr>
      </p:pic>
    </p:spTree>
    <p:custDataLst>
      <p:tags r:id="rId1"/>
    </p:custDataLst>
    <p:extLst>
      <p:ext uri="{BB962C8B-B14F-4D97-AF65-F5344CB8AC3E}">
        <p14:creationId xmlns:p14="http://schemas.microsoft.com/office/powerpoint/2010/main" val="2447449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388350" y="1933731"/>
            <a:ext cx="7676358" cy="265364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If </a:t>
            </a: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survivor has not given consent to report the incident, inform him/her that there is nevertheless the obligation to report because the incident involves an aid worker.</a:t>
            </a:r>
          </a:p>
        </p:txBody>
      </p:sp>
      <p:pic>
        <p:nvPicPr>
          <p:cNvPr id="5" name="Picture 4"/>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45121" y="734518"/>
            <a:ext cx="3234032" cy="9882266"/>
          </a:xfrm>
          <a:prstGeom prst="rect">
            <a:avLst/>
          </a:prstGeom>
        </p:spPr>
      </p:pic>
    </p:spTree>
    <p:custDataLst>
      <p:tags r:id="rId1"/>
    </p:custDataLst>
    <p:extLst>
      <p:ext uri="{BB962C8B-B14F-4D97-AF65-F5344CB8AC3E}">
        <p14:creationId xmlns:p14="http://schemas.microsoft.com/office/powerpoint/2010/main" val="1621965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890766" y="2567065"/>
            <a:ext cx="5974730" cy="1723869"/>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Make </a:t>
            </a: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him/her as comfortable as possible; always believe the </a:t>
            </a:r>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survivor</a:t>
            </a:r>
            <a:endPar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45121" y="734518"/>
            <a:ext cx="3234032" cy="9882266"/>
          </a:xfrm>
          <a:prstGeom prst="rect">
            <a:avLst/>
          </a:prstGeom>
        </p:spPr>
      </p:pic>
    </p:spTree>
    <p:custDataLst>
      <p:tags r:id="rId1"/>
    </p:custDataLst>
    <p:extLst>
      <p:ext uri="{BB962C8B-B14F-4D97-AF65-F5344CB8AC3E}">
        <p14:creationId xmlns:p14="http://schemas.microsoft.com/office/powerpoint/2010/main" val="3485739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612348" y="2162331"/>
            <a:ext cx="7062616" cy="2533338"/>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How to collect the information:</a:t>
            </a:r>
          </a:p>
          <a:p>
            <a:endPar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Start by listening to the complainant</a:t>
            </a:r>
          </a:p>
          <a:p>
            <a:pPr marL="457200" indent="-457200">
              <a:buFont typeface="Arial" panose="020B0604020202020204" pitchFamily="34" charset="0"/>
              <a:buChar char="•"/>
            </a:pP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What you need are answers on: What, Where, When, and Who</a:t>
            </a:r>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45121" y="734518"/>
            <a:ext cx="3234032" cy="9882266"/>
          </a:xfrm>
          <a:prstGeom prst="rect">
            <a:avLst/>
          </a:prstGeom>
        </p:spPr>
      </p:pic>
    </p:spTree>
    <p:custDataLst>
      <p:tags r:id="rId1"/>
    </p:custDataLst>
    <p:extLst>
      <p:ext uri="{BB962C8B-B14F-4D97-AF65-F5344CB8AC3E}">
        <p14:creationId xmlns:p14="http://schemas.microsoft.com/office/powerpoint/2010/main" val="224583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610820" y="2327606"/>
            <a:ext cx="6599449" cy="2202788"/>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Do </a:t>
            </a: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not ask why, this  puts blame on the victim.</a:t>
            </a:r>
          </a:p>
          <a:p>
            <a:pPr marL="457200" indent="-457200">
              <a:buFont typeface="Arial" panose="020B0604020202020204" pitchFamily="34" charset="0"/>
              <a:buChar char="•"/>
            </a:pP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Do not investigate to see if the complaint is correct.</a:t>
            </a:r>
          </a:p>
        </p:txBody>
      </p:sp>
      <p:pic>
        <p:nvPicPr>
          <p:cNvPr id="5" name="Picture 4"/>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45121" y="734518"/>
            <a:ext cx="3234032" cy="9882266"/>
          </a:xfrm>
          <a:prstGeom prst="rect">
            <a:avLst/>
          </a:prstGeom>
        </p:spPr>
      </p:pic>
    </p:spTree>
    <p:custDataLst>
      <p:tags r:id="rId1"/>
    </p:custDataLst>
    <p:extLst>
      <p:ext uri="{BB962C8B-B14F-4D97-AF65-F5344CB8AC3E}">
        <p14:creationId xmlns:p14="http://schemas.microsoft.com/office/powerpoint/2010/main" val="1324303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883026" y="2334717"/>
            <a:ext cx="6979071" cy="218856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If the complainant is a child:</a:t>
            </a:r>
          </a:p>
          <a:p>
            <a:pPr marL="457200" indent="-457200">
              <a:buFont typeface="Arial" panose="020B0604020202020204" pitchFamily="34" charset="0"/>
              <a:buChar char="•"/>
            </a:pP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Talk with the child in the company of a trusted adult</a:t>
            </a:r>
          </a:p>
          <a:p>
            <a:pPr marL="457200" indent="-457200">
              <a:buFont typeface="Arial" panose="020B0604020202020204" pitchFamily="34" charset="0"/>
              <a:buChar char="•"/>
            </a:pP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Be comforting and </a:t>
            </a:r>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supportive</a:t>
            </a:r>
            <a:endPar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45121" y="734518"/>
            <a:ext cx="3234032" cy="9882266"/>
          </a:xfrm>
          <a:prstGeom prst="rect">
            <a:avLst/>
          </a:prstGeom>
        </p:spPr>
      </p:pic>
    </p:spTree>
    <p:custDataLst>
      <p:tags r:id="rId1"/>
    </p:custDataLst>
    <p:extLst>
      <p:ext uri="{BB962C8B-B14F-4D97-AF65-F5344CB8AC3E}">
        <p14:creationId xmlns:p14="http://schemas.microsoft.com/office/powerpoint/2010/main" val="696570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25252" y="2098622"/>
            <a:ext cx="7773550" cy="2402513"/>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Reassure </a:t>
            </a: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child that it is not their </a:t>
            </a:r>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fault</a:t>
            </a:r>
            <a:endPar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endPar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Do no harm: be careful not to traumatize the child </a:t>
            </a:r>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further</a:t>
            </a:r>
            <a:endPar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45121" y="734518"/>
            <a:ext cx="3234032" cy="9882266"/>
          </a:xfrm>
          <a:prstGeom prst="rect">
            <a:avLst/>
          </a:prstGeom>
        </p:spPr>
      </p:pic>
    </p:spTree>
    <p:custDataLst>
      <p:tags r:id="rId1"/>
    </p:custDataLst>
    <p:extLst>
      <p:ext uri="{BB962C8B-B14F-4D97-AF65-F5344CB8AC3E}">
        <p14:creationId xmlns:p14="http://schemas.microsoft.com/office/powerpoint/2010/main" val="3104630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583222" y="1469036"/>
            <a:ext cx="7031781" cy="308797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Help </a:t>
            </a: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them feel </a:t>
            </a:r>
            <a:r>
              <a:rPr lang="en-US" sz="28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safe</a:t>
            </a:r>
          </a:p>
          <a:p>
            <a:endPar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US" sz="2800" dirty="0">
                <a:solidFill>
                  <a:schemeClr val="tx1"/>
                </a:solidFill>
                <a:latin typeface="Open Sans" panose="020B0606030504020204" pitchFamily="34" charset="0"/>
                <a:ea typeface="Open Sans" panose="020B0606030504020204" pitchFamily="34" charset="0"/>
                <a:cs typeface="Open Sans" panose="020B0606030504020204" pitchFamily="34" charset="0"/>
              </a:rPr>
              <a:t>Information must be presented to them in ways and language that they understand and respect children’s opinions, beliefs and thoughts.</a:t>
            </a:r>
          </a:p>
        </p:txBody>
      </p:sp>
      <p:pic>
        <p:nvPicPr>
          <p:cNvPr id="5" name="Picture 4"/>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45121" y="734518"/>
            <a:ext cx="3234032" cy="9882266"/>
          </a:xfrm>
          <a:prstGeom prst="rect">
            <a:avLst/>
          </a:prstGeom>
        </p:spPr>
      </p:pic>
    </p:spTree>
    <p:custDataLst>
      <p:tags r:id="rId1"/>
    </p:custDataLst>
    <p:extLst>
      <p:ext uri="{BB962C8B-B14F-4D97-AF65-F5344CB8AC3E}">
        <p14:creationId xmlns:p14="http://schemas.microsoft.com/office/powerpoint/2010/main" val="39663205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ULTRA_SCORM_COURCE_TITLE" val="dealing_disclosure"/>
  <p:tag name="ISPRING_PRESENTATION_TITLE" val="dealing_disclosure"/>
  <p:tag name="ISPRING_RESOURCE_FOLDER" val="C:\Users\hp\Desktop\Projects\Nabad\Nabad\psea\en\lessons\dealing_disclosure"/>
  <p:tag name="ISPRING_PRESENTATION_PATH" val="C:\Users\hp\Desktop\Projects\Nabad\Nabad\psea\en\lessons\dealing_disclosure.pptx"/>
  <p:tag name="ISPRING_OUTPUT_FOLDER" val="[[&quot;\uFFFD\uFFFDzV{57C549E0-46E2-4BE2-A8C6-FFFABDEA4AE1}&quot;,&quot;C:\\Users\\hp\\Desktop\\Projects\\Nabad\\Nabad\\psea\\en\\lessons&quot;],[&quot;N\uFFFD\u0018\u0012{FE710B7D-E998-49F5-8687-981FF794AE92}&quot;,&quot;C:\\Users\\pc\\Desktop\\Nabad\\safeguarding\\en\\lessons&quot;]]"/>
  <p:tag name="ISPRING_SCORM_RATE_QUIZZES" val="1"/>
  <p:tag name="ISPRING_SCORM_PASSING_SCORE" val="80.000000"/>
  <p:tag name="ISPRING_SCREEN_RECS_UPDATED" val="C:\Users\hp\Desktop\Projects\Nabad\Nabad\psea\en\lessons\dealing_disclosure"/>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false,&quot;showSlideOnlyButton&quot;:true,&quot;showSubtitlesButton&quot;:false,&quot;showTimer&quot;:fals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2&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AUDIO_SUBTITLES_LABEL&quot;:&quot;Closed Captions&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SUBTITLES&quot;:&quot;Closed Caption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D009D1A7-6E1E-427C-9EDE-5977B0A62A6F}:358"/>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5A1C97C3-B39F-4AC1-979F-0ABBC504667B}:349"/>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DC2995D2-DB41-4D52-8DA3-971C89F80179}:35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5341942C-2A83-4FEC-9D11-E59EF2E2985A}:360"/>
</p:tagLst>
</file>

<file path=ppt/tags/tag17.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047B775A-CE0D-488C-A3E5-7468BD0D3F78}:359"/>
</p:tagLst>
</file>

<file path=ppt/tags/tag19.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0&lt;/action&gt;&lt;/nextAction&gt;&lt;prevAction&gt;&lt;action&gt;1&lt;/action&gt;&lt;/prevAction&gt;&lt;lock&gt;0&lt;/lock&gt;&lt;/BranchingProperties&gt;&#10;"/>
</p:tagLst>
</file>

<file path=ppt/tags/tag2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4E38F953-01A0-448D-B06A-B6E66F8250EF}:352"/>
</p:tagLst>
</file>

<file path=ppt/tags/tag21.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2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C1CBFF22-F29D-40E2-9BF5-7AC649627D80}:361"/>
</p:tagLst>
</file>

<file path=ppt/tags/tag23.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2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GENSWF_SLIDE_UID" val="{C0D603D9-EBD7-461A-A843-D50F0170E216}:354"/>
  <p:tag name="ISPRING_SLIDE_BRANCHING_PROPERTIES" val="&lt;BranchingProperties&gt;&lt;nextAction&gt;&lt;action&gt;0&lt;/action&gt;&lt;/nextAction&gt;&lt;prevAction&gt;&lt;action&gt;0&lt;/action&gt;&lt;/prevAction&gt;&lt;lock&gt;1&lt;/lock&gt;&lt;/BranchingProperties&gt;&#10;"/>
</p:tagLst>
</file>

<file path=ppt/tags/tag25.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2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RELATIVE_PATH" val="dealing_disclosure\quiz\quiz1.quiz"/>
  <p:tag name="GENSWF_SLIDE_UID" val="{8AC772EA-B9D2-4952-BD25-1A69085FCE8E}:355"/>
  <p:tag name="ISPRING_QUIZ_FULL_PATH" val="C:\Users\hp\Desktop\Projects\Nabad\Nabad\psea\en\lessons\dealing_disclosure\quiz\quiz1.quiz"/>
  <p:tag name="ISPRING_SLIDE_BRANCHING_PROPERTIES" val="&lt;BranchingProperties&gt;&lt;nextAction&gt;&lt;action&gt;0&lt;/action&gt;&lt;/nextAction&gt;&lt;prevAction&gt;&lt;action&gt;0&lt;/action&gt;&lt;/prevAction&gt;&lt;lock&gt;1&lt;/lock&gt;&lt;/BranchingProperties&gt;&#10;"/>
</p:tagLst>
</file>

<file path=ppt/tags/tag27.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2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440B199F-0EF8-4677-B321-7E6C6A95C1B3}:351"/>
  <p:tag name="ISPRING_PLAYER_LAYOUT_TYPE" val="Full"/>
  <p:tag name="ISPRING_SLIDE_BRANCHING_PROPERTIES" val="&lt;BranchingProperties&gt;&lt;nextAction&gt;&lt;action&gt;1&lt;/action&gt;&lt;/nextAction&gt;&lt;prevAction&gt;&lt;action&gt;0&lt;/action&gt;&lt;/prevAction&gt;&lt;lock&gt;0&lt;/lock&gt;&lt;/BranchingProperties&gt;&#10;"/>
</p:tagLst>
</file>

<file path=ppt/tags/tag29.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3D8292BB-CC15-4125-9C40-75EB49BD0151}:356"/>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9EF60DA0-5423-4360-BB49-4C1019D86887}:357"/>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28556</TotalTime>
  <Words>298</Words>
  <Application>Microsoft Office PowerPoint</Application>
  <PresentationFormat>Widescreen</PresentationFormat>
  <Paragraphs>45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dealing_disclosure</dc:title>
  <dc:creator>pc</dc:creator>
  <cp:lastModifiedBy>Maher</cp:lastModifiedBy>
  <cp:revision>792</cp:revision>
  <dcterms:created xsi:type="dcterms:W3CDTF">2022-11-16T16:05:09Z</dcterms:created>
  <dcterms:modified xsi:type="dcterms:W3CDTF">2024-09-23T12:47:56Z</dcterms:modified>
</cp:coreProperties>
</file>