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343" r:id="rId2"/>
    <p:sldId id="349" r:id="rId3"/>
    <p:sldId id="352" r:id="rId4"/>
    <p:sldId id="350" r:id="rId5"/>
    <p:sldId id="351" r:id="rId6"/>
    <p:sldId id="348" r:id="rId7"/>
  </p:sldIdLst>
  <p:sldSz cx="12192000" cy="6858000"/>
  <p:notesSz cx="6858000" cy="9144000"/>
  <p:custDataLst>
    <p:tags r:id="rId9"/>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BDE8"/>
    <a:srgbClr val="F4F9FE"/>
    <a:srgbClr val="EEF6F1"/>
    <a:srgbClr val="E6E6E6"/>
    <a:srgbClr val="E7E9F6"/>
    <a:srgbClr val="2B2D31"/>
    <a:srgbClr val="8A8E96"/>
    <a:srgbClr val="D4D2D3"/>
    <a:srgbClr val="1C1C1C"/>
    <a:srgbClr val="CB1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88889" autoAdjust="0"/>
  </p:normalViewPr>
  <p:slideViewPr>
    <p:cSldViewPr snapToGrid="0">
      <p:cViewPr varScale="1">
        <p:scale>
          <a:sx n="64" d="100"/>
          <a:sy n="64" d="100"/>
        </p:scale>
        <p:origin x="816" y="48"/>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23.09.2024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1265741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113731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2990835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1287837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1098430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6</a:t>
            </a:fld>
            <a:endParaRPr lang="ru-RU"/>
          </a:p>
        </p:txBody>
      </p:sp>
    </p:spTree>
    <p:extLst>
      <p:ext uri="{BB962C8B-B14F-4D97-AF65-F5344CB8AC3E}">
        <p14:creationId xmlns:p14="http://schemas.microsoft.com/office/powerpoint/2010/main" val="788639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23.09.2024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hyperlink" Target="javascript:window.open('/next_lesson/13','_parent');" TargetMode="External"/><Relationship Id="rId5" Type="http://schemas.openxmlformats.org/officeDocument/2006/relationships/image" Target="../media/image1.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1" y="0"/>
            <a:ext cx="12192000" cy="6858000"/>
          </a:xfrm>
          <a:prstGeom prst="rect">
            <a:avLst/>
          </a:prstGeom>
        </p:spPr>
      </p:pic>
      <p:sp>
        <p:nvSpPr>
          <p:cNvPr id="6" name="TextBox">
            <a:extLst>
              <a:ext uri="{FF2B5EF4-FFF2-40B4-BE49-F238E27FC236}">
                <a16:creationId xmlns:a16="http://schemas.microsoft.com/office/drawing/2014/main" id="{BBEA695F-D986-489A-8059-0CF6C4DDBACF}"/>
              </a:ext>
            </a:extLst>
          </p:cNvPr>
          <p:cNvSpPr txBox="1">
            <a:spLocks/>
          </p:cNvSpPr>
          <p:nvPr/>
        </p:nvSpPr>
        <p:spPr>
          <a:xfrm flipH="1">
            <a:off x="5590789" y="1023476"/>
            <a:ext cx="2594421" cy="1073461"/>
          </a:xfrm>
          <a:prstGeom prst="wedgeRoundRectCallout">
            <a:avLst>
              <a:gd name="adj1" fmla="val -55370"/>
              <a:gd name="adj2" fmla="val 21355"/>
              <a:gd name="adj3" fmla="val 16667"/>
            </a:avLst>
          </a:prstGeom>
          <a:solidFill>
            <a:schemeClr val="bg1"/>
          </a:solidFill>
          <a:ln w="19050">
            <a:solidFill>
              <a:schemeClr val="bg1"/>
            </a:solidFill>
          </a:ln>
          <a:effectLst>
            <a:outerShdw blurRad="254000" dist="127000" dir="5400000" algn="ctr" rotWithShape="0">
              <a:srgbClr val="C0B8A3">
                <a:alpha val="26000"/>
              </a:srgbClr>
            </a:outerShdw>
          </a:effectLst>
        </p:spPr>
        <p:txBody>
          <a:bodyPr lIns="216000" tIns="144000" rIns="216000" bIns="144000" anchor="ctr">
            <a:noAutofit/>
          </a:bodyPr>
          <a:lstStyle>
            <a:defPPr>
              <a:defRPr lang="ru-RU"/>
            </a:defPPr>
            <a:lvl1pPr indent="0">
              <a:lnSpc>
                <a:spcPct val="120000"/>
              </a:lnSpc>
              <a:spcBef>
                <a:spcPts val="1000"/>
              </a:spcBef>
              <a:buFont typeface="Arial" panose="020B0604020202020204" pitchFamily="34" charset="0"/>
              <a:buNone/>
              <a:defRPr sz="1200">
                <a:solidFill>
                  <a:schemeClr val="tx2">
                    <a:lumMod val="75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lnSpc>
                <a:spcPct val="114000"/>
              </a:lnSpc>
            </a:pPr>
            <a:r>
              <a:rPr lang="en-US" dirty="0">
                <a:solidFill>
                  <a:srgbClr val="646468"/>
                </a:solidFill>
                <a:latin typeface="Open Sans" panose="020B0606030504020204" pitchFamily="34" charset="0"/>
                <a:ea typeface="Open Sans" panose="020B0606030504020204" pitchFamily="34" charset="0"/>
                <a:cs typeface="Open Sans" panose="020B0606030504020204" pitchFamily="34" charset="0"/>
              </a:rPr>
              <a:t>Hi! I’m Antoine.</a:t>
            </a:r>
            <a:r>
              <a:rPr lang="ru-RU" dirty="0">
                <a:solidFill>
                  <a:srgbClr val="646468"/>
                </a:solidFill>
                <a:latin typeface="Open Sans" panose="020B0606030504020204" pitchFamily="34" charset="0"/>
                <a:ea typeface="Open Sans" panose="020B0606030504020204" pitchFamily="34" charset="0"/>
                <a:cs typeface="Open Sans" panose="020B0606030504020204" pitchFamily="34" charset="0"/>
              </a:rPr>
              <a:t> </a:t>
            </a:r>
            <a:r>
              <a:rPr lang="en-US" dirty="0">
                <a:solidFill>
                  <a:srgbClr val="646468"/>
                </a:solidFill>
                <a:latin typeface="Open Sans" panose="020B0606030504020204" pitchFamily="34" charset="0"/>
                <a:ea typeface="Open Sans" panose="020B0606030504020204" pitchFamily="34" charset="0"/>
                <a:cs typeface="Open Sans" panose="020B0606030504020204" pitchFamily="34" charset="0"/>
              </a:rPr>
              <a:t>I’m here </a:t>
            </a:r>
            <a:br>
              <a:rPr lang="en-US" dirty="0">
                <a:solidFill>
                  <a:srgbClr val="646468"/>
                </a:solidFill>
                <a:latin typeface="Open Sans" panose="020B0606030504020204" pitchFamily="34" charset="0"/>
                <a:ea typeface="Open Sans" panose="020B0606030504020204" pitchFamily="34" charset="0"/>
                <a:cs typeface="Open Sans" panose="020B0606030504020204" pitchFamily="34" charset="0"/>
              </a:rPr>
            </a:br>
            <a:r>
              <a:rPr lang="en-US" dirty="0">
                <a:solidFill>
                  <a:srgbClr val="646468"/>
                </a:solidFill>
                <a:latin typeface="Open Sans" panose="020B0606030504020204" pitchFamily="34" charset="0"/>
                <a:ea typeface="Open Sans" panose="020B0606030504020204" pitchFamily="34" charset="0"/>
                <a:cs typeface="Open Sans" panose="020B0606030504020204" pitchFamily="34" charset="0"/>
              </a:rPr>
              <a:t>to help you get started.</a:t>
            </a:r>
          </a:p>
        </p:txBody>
      </p:sp>
      <p:sp>
        <p:nvSpPr>
          <p:cNvPr id="2" name="Title">
            <a:extLst>
              <a:ext uri="{FF2B5EF4-FFF2-40B4-BE49-F238E27FC236}">
                <a16:creationId xmlns:a16="http://schemas.microsoft.com/office/drawing/2014/main" id="{780F3996-F45A-4577-B2DB-342301B618F0}"/>
              </a:ext>
            </a:extLst>
          </p:cNvPr>
          <p:cNvSpPr txBox="1">
            <a:spLocks/>
          </p:cNvSpPr>
          <p:nvPr/>
        </p:nvSpPr>
        <p:spPr>
          <a:xfrm>
            <a:off x="682044" y="1969703"/>
            <a:ext cx="6979357" cy="2301420"/>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600" b="1" dirty="0">
                <a:solidFill>
                  <a:srgbClr val="151824"/>
                </a:solidFill>
                <a:latin typeface="Open Sans" panose="020B0606030504020204" pitchFamily="34" charset="0"/>
                <a:ea typeface="Open Sans" panose="020B0606030504020204" pitchFamily="34" charset="0"/>
                <a:cs typeface="Open Sans" panose="020B0606030504020204" pitchFamily="34" charset="0"/>
              </a:rPr>
              <a:t>Welcome</a:t>
            </a:r>
            <a:r>
              <a:rPr lang="en-US" sz="8800" b="1" dirty="0">
                <a:solidFill>
                  <a:srgbClr val="151824"/>
                </a:solidFill>
                <a:latin typeface="Open Sans" panose="020B0606030504020204" pitchFamily="34" charset="0"/>
                <a:ea typeface="Open Sans" panose="020B0606030504020204" pitchFamily="34" charset="0"/>
                <a:cs typeface="Open Sans" panose="020B0606030504020204" pitchFamily="34" charset="0"/>
              </a:rPr>
              <a:t> </a:t>
            </a:r>
            <a:r>
              <a:rPr lang="en-US" sz="4800" b="1" dirty="0">
                <a:solidFill>
                  <a:srgbClr val="151824"/>
                </a:solidFill>
                <a:latin typeface="Open Sans" panose="020B0606030504020204" pitchFamily="34" charset="0"/>
                <a:ea typeface="Open Sans" panose="020B0606030504020204" pitchFamily="34" charset="0"/>
                <a:cs typeface="Open Sans" panose="020B0606030504020204" pitchFamily="34" charset="0"/>
              </a:rPr>
              <a:t/>
            </a:r>
            <a:br>
              <a:rPr lang="en-US" sz="4800" b="1" dirty="0">
                <a:solidFill>
                  <a:srgbClr val="151824"/>
                </a:solidFill>
                <a:latin typeface="Open Sans" panose="020B0606030504020204" pitchFamily="34" charset="0"/>
                <a:ea typeface="Open Sans" panose="020B0606030504020204" pitchFamily="34" charset="0"/>
                <a:cs typeface="Open Sans" panose="020B0606030504020204" pitchFamily="34" charset="0"/>
              </a:rPr>
            </a:br>
            <a:r>
              <a:rPr lang="en-US" sz="4900" b="1" dirty="0">
                <a:solidFill>
                  <a:srgbClr val="151824"/>
                </a:solidFill>
                <a:latin typeface="Open Sans" panose="020B0606030504020204" pitchFamily="34" charset="0"/>
                <a:ea typeface="Open Sans" panose="020B0606030504020204" pitchFamily="34" charset="0"/>
                <a:cs typeface="Open Sans" panose="020B0606030504020204" pitchFamily="34" charset="0"/>
              </a:rPr>
              <a:t>to PSEA Course!</a:t>
            </a:r>
            <a:endParaRPr lang="ru-RU" sz="4900" dirty="0">
              <a:solidFill>
                <a:srgbClr val="15182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Tree>
    <p:custDataLst>
      <p:tags r:id="rId1"/>
    </p:custDataLst>
    <p:extLst>
      <p:ext uri="{BB962C8B-B14F-4D97-AF65-F5344CB8AC3E}">
        <p14:creationId xmlns:p14="http://schemas.microsoft.com/office/powerpoint/2010/main" val="41266815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1" y="0"/>
            <a:ext cx="12192000" cy="6858000"/>
          </a:xfrm>
          <a:prstGeom prst="rect">
            <a:avLst/>
          </a:prstGeom>
        </p:spPr>
      </p:pic>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
        <p:nvSpPr>
          <p:cNvPr id="8" name="Rectangle: Rounded Corners">
            <a:extLst>
              <a:ext uri="{FF2B5EF4-FFF2-40B4-BE49-F238E27FC236}">
                <a16:creationId xmlns:a16="http://schemas.microsoft.com/office/drawing/2014/main" id="{FD0C6D42-B5E0-0B2C-A751-7D3EA09CFA31}"/>
              </a:ext>
            </a:extLst>
          </p:cNvPr>
          <p:cNvSpPr/>
          <p:nvPr/>
        </p:nvSpPr>
        <p:spPr>
          <a:xfrm>
            <a:off x="538331" y="2083633"/>
            <a:ext cx="6746890" cy="2349389"/>
          </a:xfrm>
          <a:prstGeom prst="roundRect">
            <a:avLst>
              <a:gd name="adj" fmla="val 5602"/>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latin typeface="Open Sans" panose="020B0606030504020204" pitchFamily="34" charset="0"/>
                <a:ea typeface="Open Sans" panose="020B0606030504020204" pitchFamily="34" charset="0"/>
                <a:cs typeface="Open Sans" panose="020B0606030504020204" pitchFamily="34" charset="0"/>
              </a:rPr>
              <a:t>Since many now believe that they know PSEA, we start by a game where they show them that definitions are not as obvious as they think they are.</a:t>
            </a:r>
            <a:endParaRPr lang="en-US" sz="280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6395243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1" y="0"/>
            <a:ext cx="12192000" cy="6858000"/>
          </a:xfrm>
          <a:prstGeom prst="rect">
            <a:avLst/>
          </a:prstGeom>
        </p:spPr>
      </p:pic>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
        <p:nvSpPr>
          <p:cNvPr id="8" name="Rectangle: Rounded Corners">
            <a:extLst>
              <a:ext uri="{FF2B5EF4-FFF2-40B4-BE49-F238E27FC236}">
                <a16:creationId xmlns:a16="http://schemas.microsoft.com/office/drawing/2014/main" id="{FD0C6D42-B5E0-0B2C-A751-7D3EA09CFA31}"/>
              </a:ext>
            </a:extLst>
          </p:cNvPr>
          <p:cNvSpPr/>
          <p:nvPr/>
        </p:nvSpPr>
        <p:spPr>
          <a:xfrm>
            <a:off x="238528" y="1903751"/>
            <a:ext cx="7466416" cy="2799094"/>
          </a:xfrm>
          <a:prstGeom prst="roundRect">
            <a:avLst>
              <a:gd name="adj" fmla="val 5602"/>
            </a:avLst>
          </a:prstGeom>
          <a:ln/>
        </p:spPr>
        <p:style>
          <a:lnRef idx="2">
            <a:schemeClr val="accent2"/>
          </a:lnRef>
          <a:fillRef idx="1">
            <a:schemeClr val="lt1"/>
          </a:fillRef>
          <a:effectRef idx="0">
            <a:schemeClr val="accent2"/>
          </a:effectRef>
          <a:fontRef idx="minor">
            <a:schemeClr val="dk1"/>
          </a:fontRef>
        </p:style>
        <p:txBody>
          <a:bodyPr rtlCol="0" anchor="ctr"/>
          <a:lstStyle/>
          <a:p>
            <a:pPr algn="ctr" rtl="0">
              <a:spcBef>
                <a:spcPts val="0"/>
              </a:spcBef>
              <a:spcAft>
                <a:spcPts val="0"/>
              </a:spcAft>
            </a:pPr>
            <a:r>
              <a:rPr lang="en-US" sz="280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terms we will be using in this session are very common and have been used interchangeably for years. However, in the policies, they are different. Thus, let’s see if you know them.</a:t>
            </a:r>
          </a:p>
        </p:txBody>
      </p:sp>
    </p:spTree>
    <p:custDataLst>
      <p:tags r:id="rId1"/>
    </p:custDataLst>
    <p:extLst>
      <p:ext uri="{BB962C8B-B14F-4D97-AF65-F5344CB8AC3E}">
        <p14:creationId xmlns:p14="http://schemas.microsoft.com/office/powerpoint/2010/main" val="26986921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1" y="0"/>
            <a:ext cx="12192000" cy="6858000"/>
          </a:xfrm>
          <a:prstGeom prst="rect">
            <a:avLst/>
          </a:prstGeom>
        </p:spPr>
      </p:pic>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
        <p:nvSpPr>
          <p:cNvPr id="10" name="Rectangle: Rounded Corners">
            <a:extLst>
              <a:ext uri="{FF2B5EF4-FFF2-40B4-BE49-F238E27FC236}">
                <a16:creationId xmlns:a16="http://schemas.microsoft.com/office/drawing/2014/main" id="{0CE785C0-C64D-363D-2DED-2311380DB461}"/>
              </a:ext>
            </a:extLst>
          </p:cNvPr>
          <p:cNvSpPr/>
          <p:nvPr/>
        </p:nvSpPr>
        <p:spPr>
          <a:xfrm>
            <a:off x="545298" y="1762557"/>
            <a:ext cx="5720420" cy="2227551"/>
          </a:xfrm>
          <a:prstGeom prst="roundRect">
            <a:avLst>
              <a:gd name="adj" fmla="val 5602"/>
            </a:avLst>
          </a:prstGeom>
          <a:ln/>
        </p:spPr>
        <p:style>
          <a:lnRef idx="2">
            <a:schemeClr val="accent2"/>
          </a:lnRef>
          <a:fillRef idx="1">
            <a:schemeClr val="lt1"/>
          </a:fillRef>
          <a:effectRef idx="0">
            <a:schemeClr val="accent2"/>
          </a:effectRef>
          <a:fontRef idx="minor">
            <a:schemeClr val="dk1"/>
          </a:fontRef>
        </p:style>
        <p:txBody>
          <a:bodyPr rtlCol="0" anchor="ctr"/>
          <a:lstStyle/>
          <a:p>
            <a:pPr marL="342900" indent="-342900" rtl="0">
              <a:spcBef>
                <a:spcPts val="0"/>
              </a:spcBef>
              <a:spcAft>
                <a:spcPts val="0"/>
              </a:spcAft>
              <a:buFont typeface="+mj-lt"/>
              <a:buAutoNum type="arabicPeriod"/>
            </a:pPr>
            <a:r>
              <a:rPr lang="en-US" sz="2400" i="0" u="none" strike="noStrike" dirty="0" smtClean="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Sexual Harassment</a:t>
            </a:r>
          </a:p>
          <a:p>
            <a:pPr marL="342900" indent="-342900" rtl="0">
              <a:spcBef>
                <a:spcPts val="0"/>
              </a:spcBef>
              <a:spcAft>
                <a:spcPts val="0"/>
              </a:spcAft>
              <a:buFont typeface="+mj-lt"/>
              <a:buAutoNum type="arabicPeriod"/>
            </a:pPr>
            <a:r>
              <a:rPr lang="en-US" sz="2400" i="0" u="none" strike="noStrike" dirty="0" smtClean="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Sexual Exploitation</a:t>
            </a:r>
          </a:p>
          <a:p>
            <a:pPr marL="342900" indent="-342900" rtl="0">
              <a:spcBef>
                <a:spcPts val="0"/>
              </a:spcBef>
              <a:spcAft>
                <a:spcPts val="0"/>
              </a:spcAft>
              <a:buFont typeface="+mj-lt"/>
              <a:buAutoNum type="arabicPeriod"/>
            </a:pPr>
            <a:r>
              <a:rPr lang="en-US" sz="2400" i="0" u="none" strike="noStrike" dirty="0" smtClean="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Sexual Abuse</a:t>
            </a:r>
          </a:p>
          <a:p>
            <a:pPr marL="342900" indent="-342900" rtl="0">
              <a:spcBef>
                <a:spcPts val="0"/>
              </a:spcBef>
              <a:spcAft>
                <a:spcPts val="0"/>
              </a:spcAft>
              <a:buFont typeface="+mj-lt"/>
              <a:buAutoNum type="arabicPeriod"/>
            </a:pPr>
            <a:r>
              <a:rPr lang="en-US" sz="2400" i="0" u="none" strike="noStrike" dirty="0" smtClean="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Sexual Gender Based Violence</a:t>
            </a:r>
            <a:endParaRPr lang="en-US" sz="240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6" name="Arrow: Pentagon 5">
            <a:hlinkClick r:id="" action="ppaction://hlinkshowjump?jump=nextslide"/>
            <a:extLst>
              <a:ext uri="{FF2B5EF4-FFF2-40B4-BE49-F238E27FC236}">
                <a16:creationId xmlns:a16="http://schemas.microsoft.com/office/drawing/2014/main" id="{EF1768CC-083B-D5AB-763E-7725D9A5D905}"/>
              </a:ext>
            </a:extLst>
          </p:cNvPr>
          <p:cNvSpPr/>
          <p:nvPr/>
        </p:nvSpPr>
        <p:spPr>
          <a:xfrm>
            <a:off x="590406" y="4752541"/>
            <a:ext cx="4667394" cy="1000124"/>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noFill/>
                  <a:prstDash val="solid"/>
                </a:ln>
                <a:solidFill>
                  <a:schemeClr val="tx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Play</a:t>
            </a:r>
          </a:p>
        </p:txBody>
      </p:sp>
    </p:spTree>
    <p:custDataLst>
      <p:tags r:id="rId1"/>
    </p:custDataLst>
    <p:extLst>
      <p:ext uri="{BB962C8B-B14F-4D97-AF65-F5344CB8AC3E}">
        <p14:creationId xmlns:p14="http://schemas.microsoft.com/office/powerpoint/2010/main" val="21199187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1" y="0"/>
            <a:ext cx="12192000" cy="6858000"/>
          </a:xfrm>
          <a:prstGeom prst="rect">
            <a:avLst/>
          </a:prstGeom>
        </p:spPr>
      </p:pic>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
        <p:nvSpPr>
          <p:cNvPr id="2" name="ISPRING_QUIZ_SHAPE0"/>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SPRING_QUIZ_SHAPE1"/>
          <p:cNvPicPr>
            <a:picLocks/>
          </p:cNvPicPr>
          <p:nvPr/>
        </p:nvPicPr>
        <p:blipFill>
          <a:blip r:embed="rId7">
            <a:extLst>
              <a:ext uri="{28A0092B-C50C-407E-A947-70E740481C1C}">
                <a14:useLocalDpi xmlns:a14="http://schemas.microsoft.com/office/drawing/2010/main" val="0"/>
              </a:ext>
            </a:extLst>
          </a:blip>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8" name="ISPRING_QUIZ_SHAPE2"/>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smtClean="0">
                <a:solidFill>
                  <a:srgbClr val="343944"/>
                </a:solidFill>
                <a:effectLst/>
                <a:latin typeface="Segoe UI" panose="020B0502040204020203" pitchFamily="34" charset="0"/>
              </a:rPr>
              <a:t>   Quiz</a:t>
            </a:r>
            <a:endParaRPr lang="en-US" sz="3000">
              <a:solidFill>
                <a:srgbClr val="343944"/>
              </a:solidFill>
              <a:effectLst/>
              <a:latin typeface="Segoe UI" panose="020B0502040204020203" pitchFamily="34" charset="0"/>
            </a:endParaRPr>
          </a:p>
        </p:txBody>
      </p:sp>
      <p:pic>
        <p:nvPicPr>
          <p:cNvPr id="11" name="ISPRING_QUIZ_SHAPE3"/>
          <p:cNvPicPr>
            <a:picLocks/>
          </p:cNvPicPr>
          <p:nvPr/>
        </p:nvPicPr>
        <p:blipFill>
          <a:blip r:embed="rId8">
            <a:extLst>
              <a:ext uri="{28A0092B-C50C-407E-A947-70E740481C1C}">
                <a14:useLocalDpi xmlns:a14="http://schemas.microsoft.com/office/drawing/2010/main" val="0"/>
              </a:ext>
            </a:extLst>
          </a:blip>
          <a:srcRect/>
          <a:stretch>
            <a:fillRect/>
          </a:stretch>
        </p:blipFill>
        <p:spPr>
          <a:xfrm>
            <a:off x="5357855" y="482600"/>
            <a:ext cx="406400" cy="406400"/>
          </a:xfrm>
          <a:prstGeom prst="rect">
            <a:avLst/>
          </a:prstGeom>
          <a:effectLst>
            <a:innerShdw>
              <a:scrgbClr r="0" g="0" b="0">
                <a:alpha val="0"/>
              </a:scrgbClr>
            </a:innerShdw>
          </a:effectLst>
        </p:spPr>
      </p:pic>
      <p:sp>
        <p:nvSpPr>
          <p:cNvPr id="12" name="ISPRING_QUIZ_SHAPE4"/>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smtClean="0">
                <a:solidFill>
                  <a:srgbClr val="343944"/>
                </a:solidFill>
                <a:effectLst/>
                <a:latin typeface="Segoe UI" panose="020B0502040204020203" pitchFamily="34" charset="0"/>
              </a:rPr>
              <a:t>Click the </a:t>
            </a:r>
            <a:r>
              <a:rPr lang="en-US" sz="2200" b="1" smtClean="0">
                <a:solidFill>
                  <a:srgbClr val="343944"/>
                </a:solidFill>
                <a:effectLst/>
                <a:latin typeface="Segoe UI Semibold" panose="020B0702040204020203" pitchFamily="34" charset="0"/>
              </a:rPr>
              <a:t>Quiz</a:t>
            </a:r>
            <a:r>
              <a:rPr lang="en-US" sz="2200" smtClean="0">
                <a:solidFill>
                  <a:srgbClr val="343944"/>
                </a:solidFill>
                <a:effectLst/>
                <a:latin typeface="Segoe UI" panose="020B0502040204020203" pitchFamily="34" charset="0"/>
              </a:rPr>
              <a:t> button to edit this object</a:t>
            </a:r>
            <a:endParaRPr lang="en-US" sz="2200">
              <a:solidFill>
                <a:srgbClr val="343944"/>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328391203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3" name="Arrow: Pentagon 2">
            <a:hlinkClick r:id="rId6" action="ppaction://program"/>
            <a:extLst>
              <a:ext uri="{FF2B5EF4-FFF2-40B4-BE49-F238E27FC236}">
                <a16:creationId xmlns:a16="http://schemas.microsoft.com/office/drawing/2014/main" id="{5D835A28-E3E5-461E-DD33-534CD424C5B7}"/>
              </a:ext>
            </a:extLst>
          </p:cNvPr>
          <p:cNvSpPr/>
          <p:nvPr/>
        </p:nvSpPr>
        <p:spPr>
          <a:xfrm>
            <a:off x="750954" y="2560059"/>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noFill/>
                  <a:prstDash val="solid"/>
                </a:ln>
                <a:solidFill>
                  <a:schemeClr val="tx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Next Lesson</a:t>
            </a:r>
          </a:p>
        </p:txBody>
      </p:sp>
      <p:pic>
        <p:nvPicPr>
          <p:cNvPr id="6" name="Picture 5">
            <a:extLst>
              <a:ext uri="{FF2B5EF4-FFF2-40B4-BE49-F238E27FC236}">
                <a16:creationId xmlns:a16="http://schemas.microsoft.com/office/drawing/2014/main" id="{131F4C14-3F7F-A158-2EA8-9FF28F831A4B}"/>
              </a:ext>
            </a:extLst>
          </p:cNvPr>
          <p:cNvPicPr>
            <a:picLocks noChangeAspect="1"/>
          </p:cNvPicPr>
          <p:nvPr>
            <p:custDataLst>
              <p:tags r:id="rId2"/>
            </p:custDataLst>
          </p:nvPr>
        </p:nvPicPr>
        <p:blipFill>
          <a:blip r:embed="rId7"/>
          <a:stretch>
            <a:fillRect/>
          </a:stretch>
        </p:blipFill>
        <p:spPr>
          <a:xfrm>
            <a:off x="8647031" y="405777"/>
            <a:ext cx="2954563" cy="9293674"/>
          </a:xfrm>
          <a:prstGeom prst="rect">
            <a:avLst/>
          </a:prstGeom>
        </p:spPr>
      </p:pic>
    </p:spTree>
    <p:custDataLst>
      <p:tags r:id="rId1"/>
    </p:custDataLst>
    <p:extLst>
      <p:ext uri="{BB962C8B-B14F-4D97-AF65-F5344CB8AC3E}">
        <p14:creationId xmlns:p14="http://schemas.microsoft.com/office/powerpoint/2010/main" val="16219657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F3456DDD-EE9B-4E1A-B46F-0213B0102D46}"/>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_SCORM_PASSING_SCORE" val="0.000000"/>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_WEBLINKS_TARGET" val="_self"/>
  <p:tag name="ISPRING_WEBLINKS_TARGETMJT" val="_self"/>
  <p:tag name="ISPRING_ULTRA_SCORM_COURCE_TITLE" val="introduction"/>
  <p:tag name="ISPRING_PRESENTATION_TITLE" val="introduction"/>
  <p:tag name="ISPRING_SCORM_RATE_QUIZZES" val="0"/>
  <p:tag name="ISPRING_RESOURCE_FOLDER" val="C:\Users\hp\Desktop\Projects\Nabad\Nabad\psea\en\lessons\introduction"/>
  <p:tag name="ISPRING_PRESENTATION_PATH" val="C:\Users\hp\Desktop\Projects\Nabad\Nabad\psea\en\lessons\introduction.pptx"/>
  <p:tag name="ISPRING_SCREEN_RECS_UPDATED" val="C:\Users\hp\Desktop\Projects\Nabad\Nabad\psea\en\lessons\introduction"/>
  <p:tag name="ISPRING-SUITE_ISPRING_PLAYERS_CUSTOMIZATION_2" val="{&quot;universal&quot;:{&quot;skinSettings&quot;:{&quot;borderRadius&quot;:13,&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false,&quot;showSlideOnlyButton&quot;:true,&quot;showSubtitlesButton&quot;:false,&quot;showTimer&quot;:false,&quot;showVolumeControl&quot;:fals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2&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AUDIO_SUBTITLES_LABEL&quot;:&quot;Closed Captions&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SUBTITLES&quot;:&quot;Closed Caption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3,&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 name="ISPRING_OUTPUT_FOLDER" val="[[&quot;\uFFFD\uFFFDzV{57C549E0-46E2-4BE2-A8C6-FFFABDEA4AE1}&quot;,&quot;C:\\Users\\hp\\Desktop\\Projects\\Nabad\\Nabad\\psea\\en\\lessons&quot;],[&quot;N\uFFFD\u0018\u0012{FE710B7D-E998-49F5-8687-981FF794AE92}&quot;,&quot;C:\\Users\\pc\\Desktop\\Nabad\\safeguarding\\en\\lessons&quot;]]"/>
  <p:tag name="ISPRING_SCORM_ENDPOINT" val="&lt;endpoint&gt;&lt;enable&gt;0&lt;/enable&gt;&lt;lrs&gt;https://&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RELATIVE_PATH" val="introduction\quiz\quiz1.quiz"/>
  <p:tag name="ISPRING_QUIZ_FULL_PATH" val="C:\Users\hp\Desktop\Projects\Nabad\Nabad\psea\en\lessons\introduction\quiz\quiz1.quiz"/>
  <p:tag name="GENSWF_SLIDE_UID" val="{7468DB5C-3EE1-4706-84AE-C7AF750A0092}:351"/>
  <p:tag name="ISPRING_SLIDE_BRANCHING_PROPERTIES" val="&lt;BranchingProperties&gt;&lt;nextAction&gt;&lt;action&gt;2&lt;/action&gt;&lt;slide&gt;347&lt;/slide&gt;&lt;/nextAction&gt;&lt;prevAction&gt;&lt;action&gt;0&lt;/action&gt;&lt;/prevAction&gt;&lt;lock&gt;0&lt;/lock&gt;&lt;/BranchingProperties&gt;&#10;"/>
</p:tagLst>
</file>

<file path=ppt/tags/tag11.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12.xml><?xml version="1.0" encoding="utf-8"?>
<p:tagLst xmlns:a="http://schemas.openxmlformats.org/drawingml/2006/main" xmlns:r="http://schemas.openxmlformats.org/officeDocument/2006/relationships" xmlns:p="http://schemas.openxmlformats.org/presentationml/2006/main">
  <p:tag name="ISPRING_SLIDE_INDENT_LEVEL" val="0"/>
  <p:tag name="GENSWF_SLIDE_UID" val="{AA64E7B7-BDC1-498F-BCBE-0E77E1576231}:348"/>
  <p:tag name="ISPRING_CUSTOM_TIMING_USED" val="1"/>
  <p:tag name="ISPRING_SLIDE_ID_2" val="{42707736-AD57-4B34-8145-5B9D71B23F3E}"/>
  <p:tag name="GENSWF_ADVANCE_TIME" val="0.000"/>
  <p:tag name="ISPRING_SLIDE_BRANCHING_PROPERTIES" val="&lt;BranchingProperties&gt;&lt;nextAction&gt;&lt;action&gt;2&lt;/action&gt;&lt;slide&gt;349&lt;/slide&gt;&lt;/nextAction&gt;&lt;prevAction&gt;&lt;action&gt;0&lt;/action&gt;&lt;/prevAction&gt;&lt;lock&gt;1&lt;/lock&gt;&lt;/BranchingProperties&gt;&#10;"/>
</p:tagLst>
</file>

<file path=ppt/tags/tag13.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2.xml><?xml version="1.0" encoding="utf-8"?>
<p:tagLst xmlns:a="http://schemas.openxmlformats.org/drawingml/2006/main" xmlns:r="http://schemas.openxmlformats.org/officeDocument/2006/relationships" xmlns:p="http://schemas.openxmlformats.org/presentationml/2006/main">
  <p:tag name="GENSWF_SLIDE_UID" val="{EDB89C91-5B84-49A7-B1F9-CDB2C26A9427}:343"/>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2&lt;/action&gt;&lt;slide&gt;347&lt;/slide&gt;&lt;/nextAction&gt;&lt;prevAction&gt;&lt;action&gt;0&lt;/action&gt;&lt;/prevAction&gt;&lt;lock&gt;0&lt;/lock&gt;&lt;/BranchingProperties&gt;&#10;"/>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9AD93E60-252A-4849-BF4B-909BC035F579}:349"/>
  <p:tag name="ISPRING_SLIDE_BRANCHING_PROPERTIES" val="&lt;BranchingProperties&gt;&lt;nextAction&gt;&lt;action&gt;2&lt;/action&gt;&lt;slide&gt;347&lt;/slide&gt;&lt;/nextAction&gt;&lt;prevAction&gt;&lt;action&gt;0&lt;/action&gt;&lt;/prevAction&gt;&lt;lock&gt;0&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2&lt;/action&gt;&lt;slide&gt;347&lt;/slide&gt;&lt;/nextAction&gt;&lt;prevAction&gt;&lt;action&gt;0&lt;/action&gt;&lt;/prevAction&gt;&lt;lock&gt;0&lt;/lock&gt;&lt;/BranchingProperties&gt;&#10;"/>
  <p:tag name="GENSWF_SLIDE_UID" val="{A5061A54-7455-48E9-A650-3E21E6EEA528}:352"/>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ECC21F1B-C212-4A13-BBE6-8A42F7A62EB7}:350"/>
  <p:tag name="ISPRING_SLIDE_BRANCHING_PROPERTIES" val="&lt;BranchingProperties&gt;&lt;nextAction&gt;&lt;action&gt;2&lt;/action&gt;&lt;slide&gt;347&lt;/slide&gt;&lt;/nextAction&gt;&lt;prevAction&gt;&lt;action&gt;0&lt;/action&gt;&lt;/prevAction&gt;&lt;lock&gt;1&lt;/lock&gt;&lt;/BranchingProperties&gt;&#10;"/>
</p:tagLst>
</file>

<file path=ppt/tags/tag9.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28899</TotalTime>
  <Words>106</Words>
  <Application>Microsoft Office PowerPoint</Application>
  <PresentationFormat>Widescreen</PresentationFormat>
  <Paragraphs>18</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Open Sans</vt:lpstr>
      <vt:lpstr>Segoe UI</vt:lpstr>
      <vt:lpstr>Segoe UI Semibold</vt:lpstr>
      <vt:lpstr>Tw Cen MT</vt:lpstr>
      <vt:lpstr>Тема Office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pc</dc:creator>
  <cp:lastModifiedBy>Maher</cp:lastModifiedBy>
  <cp:revision>776</cp:revision>
  <dcterms:created xsi:type="dcterms:W3CDTF">2022-11-16T16:05:09Z</dcterms:created>
  <dcterms:modified xsi:type="dcterms:W3CDTF">2024-09-23T08:55:16Z</dcterms:modified>
</cp:coreProperties>
</file>