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43" r:id="rId2"/>
    <p:sldId id="349" r:id="rId3"/>
    <p:sldId id="352" r:id="rId4"/>
    <p:sldId id="353" r:id="rId5"/>
    <p:sldId id="354" r:id="rId6"/>
    <p:sldId id="355" r:id="rId7"/>
    <p:sldId id="348" r:id="rId8"/>
  </p:sldIdLst>
  <p:sldSz cx="12192000" cy="6858000"/>
  <p:notesSz cx="6858000" cy="9144000"/>
  <p:custDataLst>
    <p:tags r:id="rId10"/>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C1C1C"/>
    <a:srgbClr val="2B2D31"/>
    <a:srgbClr val="8FBDE8"/>
    <a:srgbClr val="F4F9FE"/>
    <a:srgbClr val="EEF6F1"/>
    <a:srgbClr val="E6E6E6"/>
    <a:srgbClr val="E7E9F6"/>
    <a:srgbClr val="8A8E96"/>
    <a:srgbClr val="D4D2D3"/>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23.09.2024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113731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268496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316941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143151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2297453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78863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video" Target="https://www.youtube.com/embed/xNSgmm9FX2s??si=1vPE0d4N7Od73Foi" TargetMode="External"/><Relationship Id="rId7" Type="http://schemas.openxmlformats.org/officeDocument/2006/relationships/image" Target="../media/image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hyperlink" Target="javascript:window.open('/next_lesson/1','_parent');" TargetMode="External"/><Relationship Id="rId5" Type="http://schemas.openxmlformats.org/officeDocument/2006/relationships/image" Target="../media/image1.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sp>
        <p:nvSpPr>
          <p:cNvPr id="6" name="TextBox">
            <a:extLst>
              <a:ext uri="{FF2B5EF4-FFF2-40B4-BE49-F238E27FC236}">
                <a16:creationId xmlns:a16="http://schemas.microsoft.com/office/drawing/2014/main" id="{BBEA695F-D986-489A-8059-0CF6C4DDBACF}"/>
              </a:ext>
            </a:extLst>
          </p:cNvPr>
          <p:cNvSpPr txBox="1">
            <a:spLocks/>
          </p:cNvSpPr>
          <p:nvPr/>
        </p:nvSpPr>
        <p:spPr>
          <a:xfrm flipH="1">
            <a:off x="5590789" y="1023476"/>
            <a:ext cx="2594421" cy="1073461"/>
          </a:xfrm>
          <a:prstGeom prst="wedgeRoundRectCallout">
            <a:avLst>
              <a:gd name="adj1" fmla="val -55370"/>
              <a:gd name="adj2" fmla="val 21355"/>
              <a:gd name="adj3" fmla="val 16667"/>
            </a:avLst>
          </a:prstGeom>
          <a:solidFill>
            <a:schemeClr val="bg1"/>
          </a:solidFill>
          <a:ln w="19050">
            <a:solidFill>
              <a:schemeClr val="bg1"/>
            </a:solidFill>
          </a:ln>
          <a:effectLst>
            <a:outerShdw blurRad="254000" dist="127000" dir="5400000" algn="ctr" rotWithShape="0">
              <a:srgbClr val="C0B8A3">
                <a:alpha val="26000"/>
              </a:srgbClr>
            </a:outerShdw>
          </a:effectLst>
        </p:spPr>
        <p:txBody>
          <a:bodyPr lIns="216000" tIns="144000" rIns="216000" bIns="144000" anchor="ctr">
            <a:noAutofit/>
          </a:bodyPr>
          <a:lstStyle>
            <a:defPPr>
              <a:defRPr lang="ru-RU"/>
            </a:defPPr>
            <a:lvl1pPr indent="0">
              <a:lnSpc>
                <a:spcPct val="120000"/>
              </a:lnSpc>
              <a:spcBef>
                <a:spcPts val="1000"/>
              </a:spcBef>
              <a:buFont typeface="Arial" panose="020B0604020202020204" pitchFamily="34" charset="0"/>
              <a:buNone/>
              <a:defRPr sz="1200">
                <a:solidFill>
                  <a:schemeClr val="tx2">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14000"/>
              </a:lnSpc>
            </a:pP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Hi! I’m Antoine.</a:t>
            </a:r>
            <a:r>
              <a:rPr lang="ru-RU" dirty="0">
                <a:solidFill>
                  <a:srgbClr val="646468"/>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I’m here </a:t>
            </a:r>
            <a:b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b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to help you get started.</a:t>
            </a:r>
          </a:p>
        </p:txBody>
      </p:sp>
      <p:sp>
        <p:nvSpPr>
          <p:cNvPr id="2" name="Title">
            <a:extLst>
              <a:ext uri="{FF2B5EF4-FFF2-40B4-BE49-F238E27FC236}">
                <a16:creationId xmlns:a16="http://schemas.microsoft.com/office/drawing/2014/main" id="{780F3996-F45A-4577-B2DB-342301B618F0}"/>
              </a:ext>
            </a:extLst>
          </p:cNvPr>
          <p:cNvSpPr txBox="1">
            <a:spLocks/>
          </p:cNvSpPr>
          <p:nvPr/>
        </p:nvSpPr>
        <p:spPr>
          <a:xfrm>
            <a:off x="682044" y="1969703"/>
            <a:ext cx="6979357" cy="2301420"/>
          </a:xfrm>
          <a:prstGeom prst="rect">
            <a:avLst/>
          </a:prstGeom>
        </p:spPr>
        <p:txBody>
          <a:bodyPr anchor="b">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600" b="1" dirty="0">
                <a:latin typeface="Open Sans" panose="020B0606030504020204" pitchFamily="34" charset="0"/>
                <a:ea typeface="Open Sans" panose="020B0606030504020204" pitchFamily="34" charset="0"/>
                <a:cs typeface="Open Sans" panose="020B0606030504020204" pitchFamily="34" charset="0"/>
              </a:rPr>
              <a:t>Welcome</a:t>
            </a:r>
            <a:r>
              <a:rPr lang="en-US" sz="8800" b="1" dirty="0">
                <a:latin typeface="Open Sans" panose="020B0606030504020204" pitchFamily="34" charset="0"/>
                <a:ea typeface="Open Sans" panose="020B0606030504020204" pitchFamily="34" charset="0"/>
                <a:cs typeface="Open Sans" panose="020B0606030504020204" pitchFamily="34" charset="0"/>
              </a:rPr>
              <a:t> </a:t>
            </a:r>
            <a:r>
              <a:rPr lang="en-US" sz="4800" b="1" dirty="0">
                <a:latin typeface="Open Sans" panose="020B0606030504020204" pitchFamily="34" charset="0"/>
                <a:ea typeface="Open Sans" panose="020B0606030504020204" pitchFamily="34" charset="0"/>
                <a:cs typeface="Open Sans" panose="020B0606030504020204" pitchFamily="34" charset="0"/>
              </a:rPr>
              <a:t/>
            </a:r>
            <a:br>
              <a:rPr lang="en-US" sz="4800" b="1" dirty="0">
                <a:latin typeface="Open Sans" panose="020B0606030504020204" pitchFamily="34" charset="0"/>
                <a:ea typeface="Open Sans" panose="020B0606030504020204" pitchFamily="34" charset="0"/>
                <a:cs typeface="Open Sans" panose="020B0606030504020204" pitchFamily="34" charset="0"/>
              </a:rPr>
            </a:br>
            <a:r>
              <a:rPr lang="en-US" sz="4900" b="1" dirty="0">
                <a:latin typeface="Open Sans" panose="020B0606030504020204" pitchFamily="34" charset="0"/>
                <a:ea typeface="Open Sans" panose="020B0606030504020204" pitchFamily="34" charset="0"/>
                <a:cs typeface="Open Sans" panose="020B0606030504020204" pitchFamily="34" charset="0"/>
              </a:rPr>
              <a:t>to Safeguarding</a:t>
            </a:r>
            <a:r>
              <a:rPr lang="en-US" sz="4900" b="1" dirty="0" smtClean="0">
                <a:latin typeface="Open Sans" panose="020B0606030504020204" pitchFamily="34" charset="0"/>
                <a:ea typeface="Open Sans" panose="020B0606030504020204" pitchFamily="34" charset="0"/>
                <a:cs typeface="Open Sans" panose="020B0606030504020204" pitchFamily="34" charset="0"/>
              </a:rPr>
              <a:t> </a:t>
            </a:r>
            <a:r>
              <a:rPr lang="en-US" sz="4900" b="1" dirty="0">
                <a:latin typeface="Open Sans" panose="020B0606030504020204" pitchFamily="34" charset="0"/>
                <a:ea typeface="Open Sans" panose="020B0606030504020204" pitchFamily="34" charset="0"/>
                <a:cs typeface="Open Sans" panose="020B0606030504020204" pitchFamily="34" charset="0"/>
              </a:rPr>
              <a:t>Course!</a:t>
            </a:r>
            <a:endParaRPr lang="ru-RU" sz="49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Tree>
    <p:custDataLst>
      <p:tags r:id="rId1"/>
    </p:custDataLst>
    <p:extLst>
      <p:ext uri="{BB962C8B-B14F-4D97-AF65-F5344CB8AC3E}">
        <p14:creationId xmlns:p14="http://schemas.microsoft.com/office/powerpoint/2010/main" val="41266815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3" name="Rounded Rectangle 2"/>
          <p:cNvSpPr/>
          <p:nvPr/>
        </p:nvSpPr>
        <p:spPr>
          <a:xfrm>
            <a:off x="242630" y="2039927"/>
            <a:ext cx="7408288" cy="4250523"/>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 this course you will learn</a:t>
            </a:r>
            <a:r>
              <a:rPr lang="en-US" sz="2400" dirty="0" smtClean="0">
                <a:solidFill>
                  <a:schemeClr val="tx1"/>
                </a:solidFill>
              </a:rPr>
              <a:t>:</a:t>
            </a:r>
          </a:p>
          <a:p>
            <a:pPr algn="ctr"/>
            <a:endParaRPr lang="en-US" sz="2400" dirty="0">
              <a:solidFill>
                <a:schemeClr val="tx1"/>
              </a:solidFill>
            </a:endParaRPr>
          </a:p>
          <a:p>
            <a:pPr algn="ctr" fontAlgn="base"/>
            <a:r>
              <a:rPr lang="en-US" sz="2400" dirty="0">
                <a:solidFill>
                  <a:schemeClr val="tx1"/>
                </a:solidFill>
              </a:rPr>
              <a:t>What is safeguarding and why does it exist</a:t>
            </a:r>
            <a:r>
              <a:rPr lang="en-US" sz="2400" dirty="0" smtClean="0">
                <a:solidFill>
                  <a:schemeClr val="tx1"/>
                </a:solidFill>
              </a:rPr>
              <a:t>?</a:t>
            </a:r>
          </a:p>
          <a:p>
            <a:pPr algn="ctr" fontAlgn="base"/>
            <a:endParaRPr lang="en-US" sz="2400" dirty="0">
              <a:solidFill>
                <a:schemeClr val="tx1"/>
              </a:solidFill>
            </a:endParaRPr>
          </a:p>
          <a:p>
            <a:pPr algn="ctr" fontAlgn="base"/>
            <a:r>
              <a:rPr lang="en-US" sz="2400" dirty="0">
                <a:solidFill>
                  <a:schemeClr val="tx1"/>
                </a:solidFill>
              </a:rPr>
              <a:t>What are the major concepts that you need to know about safeguarding</a:t>
            </a:r>
            <a:r>
              <a:rPr lang="en-US" sz="2400" dirty="0" smtClean="0">
                <a:solidFill>
                  <a:schemeClr val="tx1"/>
                </a:solidFill>
              </a:rPr>
              <a:t>?</a:t>
            </a:r>
          </a:p>
          <a:p>
            <a:pPr algn="ctr" fontAlgn="base"/>
            <a:endParaRPr lang="en-US" sz="2400" dirty="0">
              <a:solidFill>
                <a:schemeClr val="tx1"/>
              </a:solidFill>
            </a:endParaRPr>
          </a:p>
          <a:p>
            <a:pPr algn="ctr" fontAlgn="base"/>
            <a:r>
              <a:rPr lang="en-US" sz="2400" dirty="0">
                <a:solidFill>
                  <a:schemeClr val="tx1"/>
                </a:solidFill>
              </a:rPr>
              <a:t>What is the impact of misconducts</a:t>
            </a:r>
            <a:r>
              <a:rPr lang="en-US" sz="2400" dirty="0" smtClean="0">
                <a:solidFill>
                  <a:schemeClr val="tx1"/>
                </a:solidFill>
              </a:rPr>
              <a:t>?</a:t>
            </a:r>
          </a:p>
          <a:p>
            <a:pPr algn="ctr" fontAlgn="base"/>
            <a:endParaRPr lang="en-US" sz="2400" dirty="0">
              <a:solidFill>
                <a:schemeClr val="tx1"/>
              </a:solidFill>
            </a:endParaRPr>
          </a:p>
          <a:p>
            <a:pPr algn="ctr"/>
            <a:r>
              <a:rPr lang="en-US" sz="2400" dirty="0">
                <a:solidFill>
                  <a:schemeClr val="tx1"/>
                </a:solidFill>
              </a:rPr>
              <a:t>How to receive and report misconduct?</a:t>
            </a: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ounded Rectangle 8"/>
          <p:cNvSpPr/>
          <p:nvPr/>
        </p:nvSpPr>
        <p:spPr>
          <a:xfrm>
            <a:off x="1798310" y="725618"/>
            <a:ext cx="3982615" cy="1019331"/>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0000"/>
                </a:solidFill>
                <a:latin typeface="Open Sans" panose="020B0606030504020204" pitchFamily="34" charset="0"/>
                <a:ea typeface="Open Sans" panose="020B0606030504020204" pitchFamily="34" charset="0"/>
                <a:cs typeface="Open Sans" panose="020B0606030504020204" pitchFamily="34" charset="0"/>
              </a:rPr>
              <a:t>Objectives</a:t>
            </a:r>
            <a:endParaRPr lang="en-US" sz="2800" b="1"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6395243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9" name="Rounded Rectangle 8"/>
          <p:cNvSpPr/>
          <p:nvPr/>
        </p:nvSpPr>
        <p:spPr>
          <a:xfrm>
            <a:off x="1660393" y="1299671"/>
            <a:ext cx="4572762" cy="1019331"/>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Does it really exist</a:t>
            </a:r>
            <a:r>
              <a:rPr lang="en-US" sz="2800" b="1"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ounded Rectangle 9"/>
          <p:cNvSpPr/>
          <p:nvPr/>
        </p:nvSpPr>
        <p:spPr>
          <a:xfrm>
            <a:off x="245597" y="2648512"/>
            <a:ext cx="7402354" cy="2233534"/>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You will now watch a video. Be ready to listen and apply the instructions that will be given to you.</a:t>
            </a: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9298668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custDataLst>
              <p:tags r:id="rId2"/>
            </p:custDataLst>
          </p:nvPr>
        </p:nvGrpSpPr>
        <p:grpSpPr>
          <a:xfrm>
            <a:off x="1524000" y="857250"/>
            <a:ext cx="9144000" cy="5143500"/>
            <a:chOff x="1524000" y="857250"/>
            <a:chExt cx="9144000" cy="5143500"/>
          </a:xfrm>
        </p:grpSpPr>
        <p:pic>
          <p:nvPicPr>
            <p:cNvPr id="3" name="xNSgmm9FX2s2838734"/>
            <p:cNvPicPr>
              <a:picLocks noRot="1" noChangeAspect="1"/>
            </p:cNvPicPr>
            <p:nvPr>
              <a:videoFile r:link="rId3"/>
              <p:custDataLst>
                <p:tags r:id="rId4"/>
              </p:custDataLst>
            </p:nvPr>
          </p:nvPicPr>
          <p:blipFill>
            <a:blip r:embed="rId7"/>
            <a:stretch>
              <a:fillRect/>
            </a:stretch>
          </p:blipFill>
          <p:spPr>
            <a:xfrm>
              <a:off x="1524000" y="857250"/>
              <a:ext cx="9144000" cy="5143500"/>
            </a:xfrm>
            <a:prstGeom prst="rect">
              <a:avLst/>
            </a:prstGeom>
          </p:spPr>
        </p:pic>
        <p:pic>
          <p:nvPicPr>
            <p:cNvPr id="4" name="xNSgmm9FX2s2838734_pic"/>
            <p:cNvPicPr>
              <a:picLocks/>
            </p:cNvPicPr>
            <p:nvPr/>
          </p:nvPicPr>
          <p:blipFill>
            <a:blip r:embed="rId8">
              <a:extLst>
                <a:ext uri="{28A0092B-C50C-407E-A947-70E740481C1C}">
                  <a14:useLocalDpi xmlns:a14="http://schemas.microsoft.com/office/drawing/2010/main" val="0"/>
                </a:ext>
              </a:extLst>
            </a:blip>
            <a:stretch>
              <a:fillRect/>
            </a:stretch>
          </p:blipFill>
          <p:spPr>
            <a:xfrm>
              <a:off x="1524000" y="857250"/>
              <a:ext cx="9144000" cy="5143500"/>
            </a:xfrm>
            <a:prstGeom prst="rect">
              <a:avLst/>
            </a:prstGeom>
          </p:spPr>
        </p:pic>
      </p:grpSp>
    </p:spTree>
    <p:custDataLst>
      <p:tags r:id="rId1"/>
    </p:custDataLst>
    <p:extLst>
      <p:ext uri="{BB962C8B-B14F-4D97-AF65-F5344CB8AC3E}">
        <p14:creationId xmlns:p14="http://schemas.microsoft.com/office/powerpoint/2010/main" val="4281798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6"/>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7"/>
          <a:stretch>
            <a:fillRect/>
          </a:stretch>
        </p:blipFill>
        <p:spPr>
          <a:xfrm>
            <a:off x="7893546" y="696723"/>
            <a:ext cx="2954563" cy="9293674"/>
          </a:xfrm>
          <a:prstGeom prst="rect">
            <a:avLst/>
          </a:prstGeom>
        </p:spPr>
      </p:pic>
      <p:sp>
        <p:nvSpPr>
          <p:cNvPr id="8" name="Rectangle: Rounded Corners">
            <a:extLst>
              <a:ext uri="{FF2B5EF4-FFF2-40B4-BE49-F238E27FC236}">
                <a16:creationId xmlns:a16="http://schemas.microsoft.com/office/drawing/2014/main" id="{FD0C6D42-B5E0-0B2C-A751-7D3EA09CFA31}"/>
              </a:ext>
            </a:extLst>
          </p:cNvPr>
          <p:cNvSpPr/>
          <p:nvPr/>
        </p:nvSpPr>
        <p:spPr>
          <a:xfrm>
            <a:off x="690764" y="1409075"/>
            <a:ext cx="6759348" cy="4420427"/>
          </a:xfrm>
          <a:prstGeom prst="roundRect">
            <a:avLst>
              <a:gd name="adj" fmla="val 5602"/>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400" dirty="0"/>
              <a:t>It is important to recognize that abuse can occur around us, often without our awareness, as we rarely anticipate it within the humanitarian field. Organizations are meant to serve as safe spaces for beneficiaries, project participants, and staff, in alignment with their mission to help, support, and protect these individuals. </a:t>
            </a:r>
            <a:endParaRPr lang="en-US" sz="24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6"/>
          <a:stretch>
            <a:fillRect/>
          </a:stretch>
        </p:blipFill>
        <p:spPr>
          <a:xfrm>
            <a:off x="152401" y="152400"/>
            <a:ext cx="12192000" cy="6858000"/>
          </a:xfrm>
          <a:prstGeom prst="rect">
            <a:avLst/>
          </a:prstGeom>
        </p:spPr>
      </p:pic>
      <p:pic>
        <p:nvPicPr>
          <p:cNvPr id="10" name="Picture 9">
            <a:extLst>
              <a:ext uri="{FF2B5EF4-FFF2-40B4-BE49-F238E27FC236}">
                <a16:creationId xmlns:a16="http://schemas.microsoft.com/office/drawing/2014/main" id="{A4916BB5-8F2F-5112-ABF9-0CF75272C191}"/>
              </a:ext>
            </a:extLst>
          </p:cNvPr>
          <p:cNvPicPr>
            <a:picLocks noChangeAspect="1"/>
          </p:cNvPicPr>
          <p:nvPr>
            <p:custDataLst>
              <p:tags r:id="rId3"/>
            </p:custDataLst>
          </p:nvPr>
        </p:nvPicPr>
        <p:blipFill>
          <a:blip r:embed="rId7"/>
          <a:stretch>
            <a:fillRect/>
          </a:stretch>
        </p:blipFill>
        <p:spPr>
          <a:xfrm>
            <a:off x="8045946" y="849123"/>
            <a:ext cx="2954563" cy="9293674"/>
          </a:xfrm>
          <a:prstGeom prst="rect">
            <a:avLst/>
          </a:prstGeom>
        </p:spPr>
      </p:pic>
      <p:sp>
        <p:nvSpPr>
          <p:cNvPr id="12" name="Rounded Rectangle 11"/>
          <p:cNvSpPr/>
          <p:nvPr/>
        </p:nvSpPr>
        <p:spPr>
          <a:xfrm>
            <a:off x="263541" y="1303738"/>
            <a:ext cx="7408288" cy="4250523"/>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It is important to recognize that abuse can occur around us, often without our awareness, as we rarely anticipate it within the humanitarian field. Organizations are meant to serve as safe spaces for beneficiaries, project participants, and staff, in alignment with their mission to help, support, and protect these individuals. </a:t>
            </a: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29301660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6"/>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7"/>
          <a:stretch>
            <a:fillRect/>
          </a:stretch>
        </p:blipFill>
        <p:spPr>
          <a:xfrm>
            <a:off x="7893546" y="696723"/>
            <a:ext cx="2954563" cy="9293674"/>
          </a:xfrm>
          <a:prstGeom prst="rect">
            <a:avLst/>
          </a:prstGeom>
        </p:spPr>
      </p:pic>
      <p:sp>
        <p:nvSpPr>
          <p:cNvPr id="8" name="Rectangle: Rounded Corners">
            <a:extLst>
              <a:ext uri="{FF2B5EF4-FFF2-40B4-BE49-F238E27FC236}">
                <a16:creationId xmlns:a16="http://schemas.microsoft.com/office/drawing/2014/main" id="{FD0C6D42-B5E0-0B2C-A751-7D3EA09CFA31}"/>
              </a:ext>
            </a:extLst>
          </p:cNvPr>
          <p:cNvSpPr/>
          <p:nvPr/>
        </p:nvSpPr>
        <p:spPr>
          <a:xfrm>
            <a:off x="690764" y="1409075"/>
            <a:ext cx="6759348" cy="4420427"/>
          </a:xfrm>
          <a:prstGeom prst="roundRect">
            <a:avLst>
              <a:gd name="adj" fmla="val 5602"/>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2400" dirty="0"/>
              <a:t>It is important to recognize that abuse can occur around us, often without our awareness, as we rarely anticipate it within the humanitarian field. Organizations are meant to serve as safe spaces for beneficiaries, project participants, and staff, in alignment with their mission to help, support, and protect these individuals. </a:t>
            </a:r>
            <a:endParaRPr lang="en-US" sz="24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6"/>
          <a:stretch>
            <a:fillRect/>
          </a:stretch>
        </p:blipFill>
        <p:spPr>
          <a:xfrm>
            <a:off x="152401" y="152400"/>
            <a:ext cx="12192000" cy="6858000"/>
          </a:xfrm>
          <a:prstGeom prst="rect">
            <a:avLst/>
          </a:prstGeom>
        </p:spPr>
      </p:pic>
      <p:pic>
        <p:nvPicPr>
          <p:cNvPr id="10" name="Picture 9">
            <a:extLst>
              <a:ext uri="{FF2B5EF4-FFF2-40B4-BE49-F238E27FC236}">
                <a16:creationId xmlns:a16="http://schemas.microsoft.com/office/drawing/2014/main" id="{A4916BB5-8F2F-5112-ABF9-0CF75272C191}"/>
              </a:ext>
            </a:extLst>
          </p:cNvPr>
          <p:cNvPicPr>
            <a:picLocks noChangeAspect="1"/>
          </p:cNvPicPr>
          <p:nvPr>
            <p:custDataLst>
              <p:tags r:id="rId3"/>
            </p:custDataLst>
          </p:nvPr>
        </p:nvPicPr>
        <p:blipFill>
          <a:blip r:embed="rId7"/>
          <a:stretch>
            <a:fillRect/>
          </a:stretch>
        </p:blipFill>
        <p:spPr>
          <a:xfrm>
            <a:off x="8045946" y="849123"/>
            <a:ext cx="2954563" cy="9293674"/>
          </a:xfrm>
          <a:prstGeom prst="rect">
            <a:avLst/>
          </a:prstGeom>
        </p:spPr>
      </p:pic>
      <p:sp>
        <p:nvSpPr>
          <p:cNvPr id="12" name="Rounded Rectangle 11"/>
          <p:cNvSpPr/>
          <p:nvPr/>
        </p:nvSpPr>
        <p:spPr>
          <a:xfrm>
            <a:off x="263541" y="1218786"/>
            <a:ext cx="7408288" cy="4420427"/>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However, there may occasionally be individuals within an organization who exhibit abusive behaviors. This is why it is crucial for each of us to remain attentive and aware of potential harm within the organization, in order to intervene and prevent it. The presence of such behavior can have serious negative consequences. This highlights the vital importance of safeguarding policies.</a:t>
            </a: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931732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3" name="Arrow: Pentagon 2">
            <a:hlinkClick r:id="rId6" action="ppaction://program"/>
            <a:extLst>
              <a:ext uri="{FF2B5EF4-FFF2-40B4-BE49-F238E27FC236}">
                <a16:creationId xmlns:a16="http://schemas.microsoft.com/office/drawing/2014/main" id="{5D835A28-E3E5-461E-DD33-534CD424C5B7}"/>
              </a:ext>
            </a:extLst>
          </p:cNvPr>
          <p:cNvSpPr/>
          <p:nvPr/>
        </p:nvSpPr>
        <p:spPr>
          <a:xfrm>
            <a:off x="750954" y="2560059"/>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ysClr val="windowText" lastClr="000000"/>
                  </a:solidFill>
                  <a:prstDash val="solid"/>
                </a:ln>
                <a:solidFill>
                  <a:schemeClr val="tx1"/>
                </a:solidFill>
                <a:latin typeface="Open Sans" panose="020B0606030504020204" pitchFamily="34" charset="0"/>
                <a:ea typeface="Open Sans" panose="020B0606030504020204" pitchFamily="34" charset="0"/>
                <a:cs typeface="Open Sans" panose="020B0606030504020204" pitchFamily="34" charset="0"/>
              </a:rPr>
              <a:t>Next Lesson</a:t>
            </a:r>
          </a:p>
        </p:txBody>
      </p:sp>
      <p:pic>
        <p:nvPicPr>
          <p:cNvPr id="6" name="Picture 5">
            <a:extLst>
              <a:ext uri="{FF2B5EF4-FFF2-40B4-BE49-F238E27FC236}">
                <a16:creationId xmlns:a16="http://schemas.microsoft.com/office/drawing/2014/main" id="{131F4C14-3F7F-A158-2EA8-9FF28F831A4B}"/>
              </a:ext>
            </a:extLst>
          </p:cNvPr>
          <p:cNvPicPr>
            <a:picLocks noChangeAspect="1"/>
          </p:cNvPicPr>
          <p:nvPr>
            <p:custDataLst>
              <p:tags r:id="rId2"/>
            </p:custDataLst>
          </p:nvPr>
        </p:nvPicPr>
        <p:blipFill>
          <a:blip r:embed="rId7"/>
          <a:stretch>
            <a:fillRect/>
          </a:stretch>
        </p:blipFill>
        <p:spPr>
          <a:xfrm>
            <a:off x="8647031" y="405777"/>
            <a:ext cx="2954563" cy="9293674"/>
          </a:xfrm>
          <a:prstGeom prst="rect">
            <a:avLst/>
          </a:prstGeom>
        </p:spPr>
      </p:pic>
    </p:spTree>
    <p:custDataLst>
      <p:tags r:id="rId1"/>
    </p:custDataLst>
    <p:extLst>
      <p:ext uri="{BB962C8B-B14F-4D97-AF65-F5344CB8AC3E}">
        <p14:creationId xmlns:p14="http://schemas.microsoft.com/office/powerpoint/2010/main" val="1621965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_SCORM_PASSING_SCORE" val="0.000000"/>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LTRA_SCORM_COURCE_TITLE" val="introduction"/>
  <p:tag name="ISPRING_PRESENTATION_TITLE" val="introduction"/>
  <p:tag name="ISPRING_OUTPUT_FOLDER" val="[[&quot;\uFFFD\uFFFDzV{57C549E0-46E2-4BE2-A8C6-FFFABDEA4AE1}&quot;,&quot;C:\\Users\\hp\\Desktop\\Projects\\Nabad\\Nabad\\psea\\en\\lessons&quot;],[&quot;N\uFFFD\u0018\u0012{FE710B7D-E998-49F5-8687-981FF794AE92}&quot;,&quot;C:\\Users\\pc\\Desktop\\Nabad\\safeguarding\\en\\lessons&quot;]]"/>
  <p:tag name="ISPRING_SCREEN_RECS_UPDATED" val="C:\Users\hp\Desktop\Projects\Nabad\Nabad\safeguarding\en\lessons\introduction\"/>
  <p:tag name="ISPRING_RESOURCE_FOLDER" val="C:\Users\hp\Desktop\Projects\Nabad\Nabad\safeguarding\en\lessons\introduction\"/>
  <p:tag name="ISPRING_PRESENTATION_PATH" val="C:\Users\hp\Desktop\Projects\Nabad\Nabad\safeguarding\en\lessons\introduction.pptx"/>
  <p:tag name="ISPRING-SUITE_ISPRING_PLAYERS_CUSTOMIZATION_2" val="{&quot;universal&quot;:{&quot;skinSettings&quot;:{&quot;borderRadius&quot;:13,&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SubtitlesButton&quot;:false,&quot;showTimer&quot;:false,&quot;showVolumeControl&quot;:tru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2&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AUDIO_SUBTITLES_LABEL&quot;:&quot;Closed Captions&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SUBTITLES&quot;:&quot;Closed Caption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Volume&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Volume&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volumeControl,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3,&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YT_SHOW_AFTER" val="0"/>
  <p:tag name="ISPRING_YT_WEB_ADDRESS" val="https://www.youtube.com/watch?v=xNSgmm9FX2s&amp;?si=1vPE0d4N7Od73Foi"/>
</p:tagLst>
</file>

<file path=ppt/tags/tag11.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AB4EDAC7-5329-4AEC-864E-3E1AF50505B9}:354"/>
  <p:tag name="ISPRING_SLIDE_BRANCHING_PROPERTIES" val="&lt;BranchingProperties&gt;&lt;nextAction&gt;&lt;action&gt;2&lt;/action&gt;&lt;slide&gt;347&lt;/slide&gt;&lt;/nextAction&gt;&lt;prevAction&gt;&lt;action&gt;0&lt;/action&gt;&lt;/prevAction&gt;&lt;lock&gt;0&lt;/lock&gt;&lt;/BranchingProperties&gt;&#10;"/>
</p:tagLst>
</file>

<file path=ppt/tags/tag12.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9C58DC4F-6813-4B29-9A3D-EF25A65BC694}:355"/>
  <p:tag name="ISPRING_SLIDE_BRANCHING_PROPERTIES" val="&lt;BranchingProperties&gt;&lt;nextAction&gt;&lt;action&gt;2&lt;/action&gt;&lt;slide&gt;347&lt;/slide&gt;&lt;/nextAction&gt;&lt;prevAction&gt;&lt;action&gt;0&lt;/action&gt;&lt;/prevAction&gt;&lt;lock&gt;0&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17.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SLIDE_BRANCHING_PROPERTIES" val="&lt;BranchingProperties&gt;&lt;nextAction&gt;&lt;action&gt;2&lt;/action&gt;&lt;slide&gt;349&lt;/slide&gt;&lt;/nextAction&gt;&lt;prevAction&gt;&lt;action&gt;0&lt;/action&gt;&lt;/prevAction&gt;&lt;lock&gt;1&lt;/lock&gt;&lt;/BranchingProperties&gt;&#10;"/>
</p:tagLst>
</file>

<file path=ppt/tags/tag18.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9AD93E60-252A-4849-BF4B-909BC035F579}:349"/>
  <p:tag name="ISPRING_SLIDE_BRANCHING_PROPERTIES" val="&lt;BranchingProperties&gt;&lt;nextAction&gt;&lt;action&gt;2&lt;/action&gt;&lt;slide&gt;347&lt;/slide&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D28ECCB1-4C77-4886-A9A9-1598A4A5085A}:352"/>
  <p:tag name="ISPRING_SLIDE_BRANCHING_PROPERTIES" val="&lt;BranchingProperties&gt;&lt;nextAction&gt;&lt;action&gt;2&lt;/action&gt;&lt;slide&gt;347&lt;/slide&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GENSWF_ADVANCE_TIME" val="0.000"/>
  <p:tag name="ISPRING_SLIDE_INDENT_LEVEL" val="0"/>
  <p:tag name="ISPRING_CUSTOM_TIMING_USED" val="0"/>
  <p:tag name="GENSWF_SLIDE_UID" val="{DE93DB59-C0DC-4E03-B584-E33B5AA72C7A}:353"/>
</p:tagLst>
</file>

<file path=ppt/tags/tag9.xml><?xml version="1.0" encoding="utf-8"?>
<p:tagLst xmlns:a="http://schemas.openxmlformats.org/drawingml/2006/main" xmlns:r="http://schemas.openxmlformats.org/officeDocument/2006/relationships" xmlns:p="http://schemas.openxmlformats.org/presentationml/2006/main">
  <p:tag name="ISPRING_YT_SHOW_AFTER" val="0"/>
  <p:tag name="ISPRING_YT_WEB_ADDRESS" val="https://www.youtube.com/watch?v=xNSgmm9FX2s&amp;?si=1vPE0d4N7Od73Foi"/>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28892</TotalTime>
  <Words>265</Words>
  <Application>Microsoft Office PowerPoint</Application>
  <PresentationFormat>Widescreen</PresentationFormat>
  <Paragraphs>26</Paragraphs>
  <Slides>7</Slides>
  <Notes>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Open Sans</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pc</dc:creator>
  <cp:lastModifiedBy>Maher</cp:lastModifiedBy>
  <cp:revision>785</cp:revision>
  <dcterms:created xsi:type="dcterms:W3CDTF">2022-11-16T16:05:09Z</dcterms:created>
  <dcterms:modified xsi:type="dcterms:W3CDTF">2024-09-23T13:02:01Z</dcterms:modified>
</cp:coreProperties>
</file>