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3" r:id="rId2"/>
    <p:sldId id="348" r:id="rId3"/>
    <p:sldId id="352" r:id="rId4"/>
    <p:sldId id="353" r:id="rId5"/>
    <p:sldId id="354" r:id="rId6"/>
    <p:sldId id="355" r:id="rId7"/>
    <p:sldId id="356" r:id="rId8"/>
    <p:sldId id="357" r:id="rId9"/>
    <p:sldId id="358" r:id="rId10"/>
    <p:sldId id="359" r:id="rId11"/>
    <p:sldId id="360" r:id="rId12"/>
    <p:sldId id="361" r:id="rId13"/>
    <p:sldId id="362" r:id="rId14"/>
    <p:sldId id="363" r:id="rId15"/>
    <p:sldId id="351" r:id="rId16"/>
  </p:sldIdLst>
  <p:sldSz cx="12192000" cy="6858000"/>
  <p:notesSz cx="6858000" cy="9144000"/>
  <p:custDataLst>
    <p:tags r:id="rId18"/>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23.09.2024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10</a:t>
            </a:fld>
            <a:endParaRPr lang="ru-RU"/>
          </a:p>
        </p:txBody>
      </p:sp>
    </p:spTree>
    <p:extLst>
      <p:ext uri="{BB962C8B-B14F-4D97-AF65-F5344CB8AC3E}">
        <p14:creationId xmlns:p14="http://schemas.microsoft.com/office/powerpoint/2010/main" val="238187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11</a:t>
            </a:fld>
            <a:endParaRPr lang="ru-RU"/>
          </a:p>
        </p:txBody>
      </p:sp>
    </p:spTree>
    <p:extLst>
      <p:ext uri="{BB962C8B-B14F-4D97-AF65-F5344CB8AC3E}">
        <p14:creationId xmlns:p14="http://schemas.microsoft.com/office/powerpoint/2010/main" val="3472659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12</a:t>
            </a:fld>
            <a:endParaRPr lang="ru-RU"/>
          </a:p>
        </p:txBody>
      </p:sp>
    </p:spTree>
    <p:extLst>
      <p:ext uri="{BB962C8B-B14F-4D97-AF65-F5344CB8AC3E}">
        <p14:creationId xmlns:p14="http://schemas.microsoft.com/office/powerpoint/2010/main" val="2124403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13</a:t>
            </a:fld>
            <a:endParaRPr lang="ru-RU"/>
          </a:p>
        </p:txBody>
      </p:sp>
    </p:spTree>
    <p:extLst>
      <p:ext uri="{BB962C8B-B14F-4D97-AF65-F5344CB8AC3E}">
        <p14:creationId xmlns:p14="http://schemas.microsoft.com/office/powerpoint/2010/main" val="403920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14</a:t>
            </a:fld>
            <a:endParaRPr lang="ru-RU"/>
          </a:p>
        </p:txBody>
      </p:sp>
    </p:spTree>
    <p:extLst>
      <p:ext uri="{BB962C8B-B14F-4D97-AF65-F5344CB8AC3E}">
        <p14:creationId xmlns:p14="http://schemas.microsoft.com/office/powerpoint/2010/main" val="3015310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15</a:t>
            </a:fld>
            <a:endParaRPr lang="ru-RU"/>
          </a:p>
        </p:txBody>
      </p:sp>
    </p:spTree>
    <p:extLst>
      <p:ext uri="{BB962C8B-B14F-4D97-AF65-F5344CB8AC3E}">
        <p14:creationId xmlns:p14="http://schemas.microsoft.com/office/powerpoint/2010/main" val="41587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7886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255089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240626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354385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2487666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241987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4057895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296622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23.09.2024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javascript:window.open('/next_lesson/6','_parent');" TargetMode="Externa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9249F1-71AA-A8FE-2FDD-8F7AE33F594E}"/>
              </a:ext>
            </a:extLst>
          </p:cNvPr>
          <p:cNvPicPr>
            <a:picLocks noChangeAspect="1"/>
          </p:cNvPicPr>
          <p:nvPr>
            <p:custDataLst>
              <p:tags r:id="rId2"/>
            </p:custDataLst>
          </p:nvPr>
        </p:nvPicPr>
        <p:blipFill>
          <a:blip r:embed="rId6"/>
          <a:stretch>
            <a:fillRect/>
          </a:stretch>
        </p:blipFill>
        <p:spPr>
          <a:xfrm>
            <a:off x="8582926" y="259772"/>
            <a:ext cx="3609074" cy="10980378"/>
          </a:xfrm>
          <a:prstGeom prst="rect">
            <a:avLst/>
          </a:prstGeom>
        </p:spPr>
      </p:pic>
      <p:sp>
        <p:nvSpPr>
          <p:cNvPr id="8" name="Title">
            <a:extLst>
              <a:ext uri="{FF2B5EF4-FFF2-40B4-BE49-F238E27FC236}">
                <a16:creationId xmlns:a16="http://schemas.microsoft.com/office/drawing/2014/main" id="{84D4A853-C046-EFBF-ACF2-23D99B160CCB}"/>
              </a:ext>
            </a:extLst>
          </p:cNvPr>
          <p:cNvSpPr txBox="1">
            <a:spLocks/>
          </p:cNvSpPr>
          <p:nvPr/>
        </p:nvSpPr>
        <p:spPr>
          <a:xfrm>
            <a:off x="211762" y="1786317"/>
            <a:ext cx="8371164" cy="1299323"/>
          </a:xfrm>
          <a:prstGeom prst="rect">
            <a:avLst/>
          </a:prstGeom>
        </p:spPr>
        <p:txBody>
          <a:bodyPr anchor="b">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Key </a:t>
            </a:r>
            <a:r>
              <a:rPr lang="en-US" sz="8800" b="1" dirty="0" smtClean="0">
                <a:solidFill>
                  <a:srgbClr val="151824"/>
                </a:solidFill>
                <a:latin typeface="Open Sans" panose="020B0606030504020204" pitchFamily="34" charset="0"/>
                <a:ea typeface="Open Sans" panose="020B0606030504020204" pitchFamily="34" charset="0"/>
                <a:cs typeface="Open Sans" panose="020B0606030504020204" pitchFamily="34" charset="0"/>
              </a:rPr>
              <a:t>Guiding </a:t>
            </a:r>
            <a:r>
              <a:rPr lang="en-US" sz="88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Principles</a:t>
            </a:r>
            <a:endParaRPr lang="ru-RU" sz="5400" dirty="0">
              <a:solidFill>
                <a:srgbClr val="1518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itle">
            <a:extLst>
              <a:ext uri="{FF2B5EF4-FFF2-40B4-BE49-F238E27FC236}">
                <a16:creationId xmlns:a16="http://schemas.microsoft.com/office/drawing/2014/main" id="{FBE55603-CBB1-ABDC-4570-89803679F46B}"/>
              </a:ext>
            </a:extLst>
          </p:cNvPr>
          <p:cNvSpPr txBox="1">
            <a:spLocks/>
          </p:cNvSpPr>
          <p:nvPr/>
        </p:nvSpPr>
        <p:spPr>
          <a:xfrm>
            <a:off x="316693" y="3085640"/>
            <a:ext cx="6979357" cy="561112"/>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What are the Key Guiding Principles?</a:t>
            </a:r>
          </a:p>
        </p:txBody>
      </p:sp>
    </p:spTree>
    <p:custDataLst>
      <p:tags r:id="rId1"/>
    </p:custDataLst>
    <p:extLst>
      <p:ext uri="{BB962C8B-B14F-4D97-AF65-F5344CB8AC3E}">
        <p14:creationId xmlns:p14="http://schemas.microsoft.com/office/powerpoint/2010/main" val="41266815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556844"/>
            <a:ext cx="6886874" cy="2284979"/>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Ensuring that all actions and interventions designed to support the survivor do not expose them to further harm.</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322883"/>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8. Do No Harm</a:t>
            </a:r>
          </a:p>
        </p:txBody>
      </p:sp>
    </p:spTree>
    <p:custDataLst>
      <p:tags r:id="rId1"/>
    </p:custDataLst>
    <p:extLst>
      <p:ext uri="{BB962C8B-B14F-4D97-AF65-F5344CB8AC3E}">
        <p14:creationId xmlns:p14="http://schemas.microsoft.com/office/powerpoint/2010/main" val="27234803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394427" y="2274380"/>
            <a:ext cx="7079362" cy="4053818"/>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All actors are bound to treat all complaints without discrimination, based on age, economic or social situation, race, status, disability, nationality, belief or political opinion, gender, sexual orientation or reputation. Special support should be provided if needed.</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9. Non-discrimination</a:t>
            </a:r>
          </a:p>
        </p:txBody>
      </p:sp>
    </p:spTree>
    <p:custDataLst>
      <p:tags r:id="rId1"/>
    </p:custDataLst>
    <p:extLst>
      <p:ext uri="{BB962C8B-B14F-4D97-AF65-F5344CB8AC3E}">
        <p14:creationId xmlns:p14="http://schemas.microsoft.com/office/powerpoint/2010/main" val="16508708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1"/>
            <a:ext cx="6886874" cy="1850264"/>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child has the right to be protected from all forms of violence, abuse, neglect and exploitation.</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10. Best Interest of the Child</a:t>
            </a:r>
          </a:p>
        </p:txBody>
      </p:sp>
    </p:spTree>
    <p:custDataLst>
      <p:tags r:id="rId1"/>
    </p:custDataLst>
    <p:extLst>
      <p:ext uri="{BB962C8B-B14F-4D97-AF65-F5344CB8AC3E}">
        <p14:creationId xmlns:p14="http://schemas.microsoft.com/office/powerpoint/2010/main" val="41872726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9" name="TextBox">
            <a:extLst>
              <a:ext uri="{FF2B5EF4-FFF2-40B4-BE49-F238E27FC236}">
                <a16:creationId xmlns:a16="http://schemas.microsoft.com/office/drawing/2014/main" id="{063633B2-DA20-0160-05E8-20CEFF382EC8}"/>
              </a:ext>
            </a:extLst>
          </p:cNvPr>
          <p:cNvSpPr txBox="1">
            <a:spLocks/>
          </p:cNvSpPr>
          <p:nvPr/>
        </p:nvSpPr>
        <p:spPr>
          <a:xfrm flipH="1">
            <a:off x="958454" y="795327"/>
            <a:ext cx="5562267" cy="1719275"/>
          </a:xfrm>
          <a:prstGeom prst="wedgeRoundRectCallout">
            <a:avLst>
              <a:gd name="adj1" fmla="val -102027"/>
              <a:gd name="adj2" fmla="val 11456"/>
              <a:gd name="adj3" fmla="val 16667"/>
            </a:avLst>
          </a:prstGeom>
          <a:solidFill>
            <a:schemeClr val="bg1"/>
          </a:solidFill>
          <a:ln w="19050">
            <a:solidFill>
              <a:schemeClr val="bg1"/>
            </a:solidFill>
          </a:ln>
          <a:effectLst>
            <a:outerShdw blurRad="254000" dist="127000" dir="5400000" algn="ctr" rotWithShape="0">
              <a:srgbClr val="C0B8A3">
                <a:alpha val="26000"/>
              </a:srgbClr>
            </a:outerShdw>
          </a:effectLst>
        </p:spPr>
        <p:txBody>
          <a:bodyPr lIns="216000" tIns="144000" rIns="216000" bIns="144000" anchor="ctr">
            <a:noAutofit/>
          </a:bodyPr>
          <a:lstStyle>
            <a:defPPr>
              <a:defRPr lang="ru-RU"/>
            </a:defPPr>
            <a:lvl1pPr indent="0">
              <a:lnSpc>
                <a:spcPct val="120000"/>
              </a:lnSpc>
              <a:spcBef>
                <a:spcPts val="1000"/>
              </a:spcBef>
              <a:buFont typeface="Arial" panose="020B0604020202020204" pitchFamily="34" charset="0"/>
              <a:buNone/>
              <a:defRPr sz="1200">
                <a:solidFill>
                  <a:schemeClr val="tx2">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14000"/>
              </a:lnSpc>
            </a:pP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Can you guess which key guiding principle is responsible for this example?</a:t>
            </a:r>
          </a:p>
        </p:txBody>
      </p:sp>
      <p:sp>
        <p:nvSpPr>
          <p:cNvPr id="11" name="Arrow: Pentagon 10">
            <a:hlinkClick r:id="" action="ppaction://hlinkshowjump?jump=nextslide"/>
            <a:extLst>
              <a:ext uri="{FF2B5EF4-FFF2-40B4-BE49-F238E27FC236}">
                <a16:creationId xmlns:a16="http://schemas.microsoft.com/office/drawing/2014/main" id="{2D95EA39-9810-9074-1DE2-C15609442F85}"/>
              </a:ext>
            </a:extLst>
          </p:cNvPr>
          <p:cNvSpPr/>
          <p:nvPr/>
        </p:nvSpPr>
        <p:spPr>
          <a:xfrm>
            <a:off x="586105" y="4093568"/>
            <a:ext cx="4245668"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noFill/>
                  <a:prstDash val="solid"/>
                </a:ln>
                <a:solidFill>
                  <a:schemeClr val="tx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Start Game</a:t>
            </a:r>
          </a:p>
        </p:txBody>
      </p:sp>
    </p:spTree>
    <p:custDataLst>
      <p:tags r:id="rId1"/>
    </p:custDataLst>
    <p:extLst>
      <p:ext uri="{BB962C8B-B14F-4D97-AF65-F5344CB8AC3E}">
        <p14:creationId xmlns:p14="http://schemas.microsoft.com/office/powerpoint/2010/main" val="9892521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068CB451-F376-E320-ECF4-75E8CAECFEDC}"/>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3" name="ISPRING_QUIZ_SHAPE0"/>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SPRING_QUIZ_SHAPE1"/>
          <p:cNvPicPr>
            <a:picLocks/>
          </p:cNvPicPr>
          <p:nvPr/>
        </p:nvPicPr>
        <p:blipFill>
          <a:blip r:embed="rId7">
            <a:extLst>
              <a:ext uri="{28A0092B-C50C-407E-A947-70E740481C1C}">
                <a14:useLocalDpi xmlns:a14="http://schemas.microsoft.com/office/drawing/2010/main" val="0"/>
              </a:ext>
            </a:extLst>
          </a:blip>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5" name="ISPRING_QUIZ_SHAPE2"/>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smtClean="0">
                <a:solidFill>
                  <a:srgbClr val="343944"/>
                </a:solidFill>
                <a:effectLst/>
                <a:latin typeface="Segoe UI" panose="020B0502040204020203" pitchFamily="34" charset="0"/>
              </a:rPr>
              <a:t>   Quiz</a:t>
            </a:r>
            <a:endParaRPr lang="en-US" sz="3000">
              <a:solidFill>
                <a:srgbClr val="343944"/>
              </a:solidFill>
              <a:effectLst/>
              <a:latin typeface="Segoe UI" panose="020B0502040204020203" pitchFamily="34" charset="0"/>
            </a:endParaRPr>
          </a:p>
        </p:txBody>
      </p:sp>
      <p:pic>
        <p:nvPicPr>
          <p:cNvPr id="6" name="ISPRING_QUIZ_SHAPE3"/>
          <p:cNvPicPr>
            <a:picLocks/>
          </p:cNvPicPr>
          <p:nvPr/>
        </p:nvPicPr>
        <p:blipFill>
          <a:blip r:embed="rId8">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7" name="ISPRING_QUIZ_SHAPE4"/>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smtClean="0">
                <a:solidFill>
                  <a:srgbClr val="343944"/>
                </a:solidFill>
                <a:effectLst/>
                <a:latin typeface="Segoe UI" panose="020B0502040204020203" pitchFamily="34" charset="0"/>
              </a:rPr>
              <a:t>Click the </a:t>
            </a:r>
            <a:r>
              <a:rPr lang="en-US" sz="2200" b="1" smtClean="0">
                <a:solidFill>
                  <a:srgbClr val="343944"/>
                </a:solidFill>
                <a:effectLst/>
                <a:latin typeface="Segoe UI Semibold" panose="020B0702040204020203" pitchFamily="34" charset="0"/>
              </a:rPr>
              <a:t>Quiz</a:t>
            </a:r>
            <a:r>
              <a:rPr lang="en-US" sz="2200" smtClean="0">
                <a:solidFill>
                  <a:srgbClr val="343944"/>
                </a:solidFill>
                <a:effectLst/>
                <a:latin typeface="Segoe UI" panose="020B0502040204020203" pitchFamily="34" charset="0"/>
              </a:rPr>
              <a:t> button to edit this object</a:t>
            </a:r>
            <a:endParaRPr lang="en-US" sz="220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26758721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3" name="Arrow: Pentagon 2">
            <a:hlinkClick r:id="rId7" action="ppaction://program"/>
            <a:extLst>
              <a:ext uri="{FF2B5EF4-FFF2-40B4-BE49-F238E27FC236}">
                <a16:creationId xmlns:a16="http://schemas.microsoft.com/office/drawing/2014/main" id="{3CBEA287-BC0E-5609-BCC3-6148615CA866}"/>
              </a:ext>
            </a:extLst>
          </p:cNvPr>
          <p:cNvSpPr/>
          <p:nvPr/>
        </p:nvSpPr>
        <p:spPr>
          <a:xfrm>
            <a:off x="1011383" y="2992131"/>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noFill/>
                  <a:prstDash val="solid"/>
                </a:ln>
                <a:solidFill>
                  <a:schemeClr val="tx1"/>
                </a:solidFill>
                <a:latin typeface="Open Sans" panose="020B0606030504020204" pitchFamily="34" charset="0"/>
                <a:ea typeface="Open Sans" panose="020B0606030504020204" pitchFamily="34" charset="0"/>
                <a:cs typeface="Open Sans" panose="020B0606030504020204" pitchFamily="34" charset="0"/>
              </a:rPr>
              <a:t>Next Lesson</a:t>
            </a:r>
          </a:p>
        </p:txBody>
      </p:sp>
    </p:spTree>
    <p:custDataLst>
      <p:tags r:id="rId1"/>
    </p:custDataLst>
    <p:extLst>
      <p:ext uri="{BB962C8B-B14F-4D97-AF65-F5344CB8AC3E}">
        <p14:creationId xmlns:p14="http://schemas.microsoft.com/office/powerpoint/2010/main" val="41659391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81643" y="2068641"/>
            <a:ext cx="6203969" cy="2402683"/>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There are key guiding principles that we all need to follow. Read them well before we start the activity that requires you to know the definitions well. </a:t>
            </a:r>
            <a:endPar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6219657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317002"/>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rights, needs, and wishes of the survivor are prioritized. The survivor has the right to be treated with dignity and respect, choose the process in dealing with any action related to them.</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 Survivor-Centered Approach </a:t>
            </a:r>
          </a:p>
        </p:txBody>
      </p:sp>
    </p:spTree>
    <p:custDataLst>
      <p:tags r:id="rId1"/>
    </p:custDataLst>
    <p:extLst>
      <p:ext uri="{BB962C8B-B14F-4D97-AF65-F5344CB8AC3E}">
        <p14:creationId xmlns:p14="http://schemas.microsoft.com/office/powerpoint/2010/main" val="39367309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308485"/>
            <a:ext cx="6886874" cy="3224417"/>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It is essential to conduct a risk assessment for each survivor, and to develop a safety/protection plan if necessary, based on individualized needs to prevent any additional harm.</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2. Safety and Wellbeing</a:t>
            </a:r>
          </a:p>
        </p:txBody>
      </p:sp>
    </p:spTree>
    <p:custDataLst>
      <p:tags r:id="rId1"/>
    </p:custDataLst>
    <p:extLst>
      <p:ext uri="{BB962C8B-B14F-4D97-AF65-F5344CB8AC3E}">
        <p14:creationId xmlns:p14="http://schemas.microsoft.com/office/powerpoint/2010/main" val="9139651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7214273" cy="4098789"/>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All information will be kept confidential, identities will be protected, and the personal information of survivors shall be collected and shared only with the informed consent of the person concerned. Disclosure of information will be on a strict need-to-know basis.</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3. Confidentiality</a:t>
            </a:r>
          </a:p>
        </p:txBody>
      </p:sp>
    </p:spTree>
    <p:custDataLst>
      <p:tags r:id="rId1"/>
    </p:custDataLst>
    <p:extLst>
      <p:ext uri="{BB962C8B-B14F-4D97-AF65-F5344CB8AC3E}">
        <p14:creationId xmlns:p14="http://schemas.microsoft.com/office/powerpoint/2010/main" val="37958868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257041"/>
            <a:ext cx="6886874" cy="3903917"/>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If the misconduct is done by an aid worker, it should be reported even if the survivor does not want that. However, to reconcile the potential conflict with the survivor centered approach and confidentiality, you are due to report without sharing the identity of the individual.</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4. Mandatory Reporting</a:t>
            </a:r>
          </a:p>
        </p:txBody>
      </p:sp>
    </p:spTree>
    <p:custDataLst>
      <p:tags r:id="rId1"/>
    </p:custDataLst>
    <p:extLst>
      <p:ext uri="{BB962C8B-B14F-4D97-AF65-F5344CB8AC3E}">
        <p14:creationId xmlns:p14="http://schemas.microsoft.com/office/powerpoint/2010/main" val="2647948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Multiple channels should be made for complainants/survivors and other persons to raise allegations and concerns regarding potential harm. These channels must be accessible by all people.</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5. Accessibility</a:t>
            </a:r>
          </a:p>
        </p:txBody>
      </p:sp>
    </p:spTree>
    <p:custDataLst>
      <p:tags r:id="rId1"/>
    </p:custDataLst>
    <p:extLst>
      <p:ext uri="{BB962C8B-B14F-4D97-AF65-F5344CB8AC3E}">
        <p14:creationId xmlns:p14="http://schemas.microsoft.com/office/powerpoint/2010/main" val="15568449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4" cy="4278671"/>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Members of the affected community will be educated on how to raise complaints and report allegations, may offer input to improve how such complaints and allegations may be raised and handled, and will be kept informed and receive feedback on the outcome of a complaint or allegation raised, once available.</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6. Transparency</a:t>
            </a:r>
          </a:p>
        </p:txBody>
      </p:sp>
    </p:spTree>
    <p:custDataLst>
      <p:tags r:id="rId1"/>
    </p:custDataLst>
    <p:extLst>
      <p:ext uri="{BB962C8B-B14F-4D97-AF65-F5344CB8AC3E}">
        <p14:creationId xmlns:p14="http://schemas.microsoft.com/office/powerpoint/2010/main" val="33903148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361973"/>
            <a:ext cx="6886874" cy="2389910"/>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Complainants/survivors will be kept informed about next steps related to their case, including investigation and referral to services.</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277912"/>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7. Accountability</a:t>
            </a:r>
          </a:p>
        </p:txBody>
      </p:sp>
    </p:spTree>
    <p:custDataLst>
      <p:tags r:id="rId1"/>
    </p:custDataLst>
    <p:extLst>
      <p:ext uri="{BB962C8B-B14F-4D97-AF65-F5344CB8AC3E}">
        <p14:creationId xmlns:p14="http://schemas.microsoft.com/office/powerpoint/2010/main" val="1657363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ULTRA_SCORM_COURCE_TITLE" val="key_guiding"/>
  <p:tag name="ISPRING_SCORM_PASSING_SCORE" val="80.000000"/>
  <p:tag name="ISPRING_PRESENTATION_TITLE" val="key_guiding"/>
  <p:tag name="ISPRING_RESOURCE_FOLDER" val="C:\Users\hp\Desktop\Projects\Nabad\Nabad\safeguarding\en\lessons\key_guiding"/>
  <p:tag name="ISPRING_PRESENTATION_PATH" val="C:\Users\hp\Desktop\Projects\Nabad\Nabad\safeguarding\en\lessons\key_guiding.pptx"/>
  <p:tag name="ISPRING_OUTPUT_FOLDER" val="[[&quot;\uFFFD\uFFFDzV{57C549E0-46E2-4BE2-A8C6-FFFABDEA4AE1}&quot;,&quot;C:\\Users\\hp\\Desktop\\Projects\\Nabad\\Nabad\\safeguarding\\en\\lessons&quot;],[&quot;N\uFFFD\u0018\u0012{FE710B7D-E998-49F5-8687-981FF794AE92}&quot;,&quot;C:\\Users\\pc\\Desktop\\Nabad\\safeguarding\\en\\lessons&quot;]]"/>
  <p:tag name="ISPRING_SCREEN_RECS_UPDATED" val="C:\Users\hp\Desktop\Projects\Nabad\Nabad\safeguarding\en\lessons\key_guiding"/>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false,&quot;showSlideOnlyButton&quot;:true,&quot;showSubtitlesButton&quot;:false,&quot;showTimer&quot;:fals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2&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AUDIO_SUBTITLES_LABEL&quot;:&quot;Closed Captions&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SUBTITLES&quot;:&quot;Closed Caption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496DB3B6-A0E3-459A-954A-F7602D934F5E}:354"/>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A39B86D2-9728-4264-9168-DA21EC3CCC08}:355"/>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2595F540-0FD5-4056-B53C-AFAC68743893}:356"/>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313FFB41-8BAE-4559-800A-7646643513F6}:357"/>
</p:tagLst>
</file>

<file path=ppt/tags/tag1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2AB550D3-7884-43AC-92AC-488DB8D94455}:358"/>
</p:tagLst>
</file>

<file path=ppt/tags/tag1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0&lt;/action&gt;&lt;/nextAction&gt;&lt;prevAction&gt;&lt;action&gt;1&lt;/action&gt;&lt;/prevAction&gt;&lt;lock&gt;0&lt;/lock&gt;&lt;/BranchingProperties&gt;&#10;"/>
</p:tagLst>
</file>

<file path=ppt/tags/tag2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239B232B-C347-4D38-9794-29162A4737F2}:359"/>
</p:tagLst>
</file>

<file path=ppt/tags/tag2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5D5F79E2-0401-4573-A00D-5ED68EB8D76C}:360"/>
</p:tagLst>
</file>

<file path=ppt/tags/tag23.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ABAA2BEE-16FD-4A28-9986-F1D88E57A527}:361"/>
</p:tagLst>
</file>

<file path=ppt/tags/tag2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1&lt;/lock&gt;&lt;/BranchingProperties&gt;&#10;"/>
  <p:tag name="GENSWF_SLIDE_UID" val="{776D639E-00B1-41AE-8CC5-DDD210FF1EFF}:362"/>
</p:tagLst>
</file>

<file path=ppt/tags/tag2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1&lt;/lock&gt;&lt;/BranchingProperties&gt;&#1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RELATIVE_PATH" val="key_guiding\quiz\quiz1.quiz"/>
  <p:tag name="GENSWF_SLIDE_UID" val="{383CAD8F-9484-48DA-96BF-8959DC18566C}:363"/>
  <p:tag name="ISPRING_QUIZ_FULL_PATH" val="C:\Users\hp\Desktop\Projects\Nabad\Nabad\safeguarding\en\lessons\key_guiding\quiz\quiz1.quiz"/>
</p:tagLst>
</file>

<file path=ppt/tags/tag2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V2-npn_yBsPY23-V81lxAQ&quot;,&quot;gi&quot;:&quot;1fZJ8NHc23CExGdnBjEcCQ&quot;,&quot;ti&quot;:&quot;characters&quot;,&quot;vs&quot;:{&quot;f&quot;:[3838,1404],&quot;i&quot;:{&quot;d&quot;:&quot;V2-npn_yBsPY23-V81lxAQ&quot;,&quot;p&quot;:true}},&quot;at&quot;:&quot;DEFAULT&quot;}"/>
</p:tagLst>
</file>

<file path=ppt/tags/tag3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440B199F-0EF8-4677-B321-7E6C6A95C1B3}:351"/>
  <p:tag name="ISPRING_PLAYER_LAYOUT_TYPE" val="Full"/>
  <p:tag name="ISPRING_SLIDE_BRANCHING_PROPERTIES" val="&lt;BranchingProperties&gt;&lt;nextAction&gt;&lt;action&gt;1&lt;/action&gt;&lt;/nextAction&gt;&lt;prevAction&gt;&lt;action&gt;0&lt;/action&gt;&lt;/prevAction&gt;&lt;lock&gt;0&lt;/lock&gt;&lt;/BranchingProperties&gt;&#10;"/>
</p:tagLst>
</file>

<file path=ppt/tags/tag3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CCD483EB-8E88-470A-A453-E76BB128A18E}:352"/>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141DAD40-E517-45DF-B196-08F1A23507D1}:353"/>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28546</TotalTime>
  <Words>474</Words>
  <Application>Microsoft Office PowerPoint</Application>
  <PresentationFormat>Widescreen</PresentationFormat>
  <Paragraphs>43</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key_guiding</dc:title>
  <dc:creator>pc</dc:creator>
  <cp:lastModifiedBy>Maher</cp:lastModifiedBy>
  <cp:revision>778</cp:revision>
  <dcterms:created xsi:type="dcterms:W3CDTF">2022-11-16T16:05:09Z</dcterms:created>
  <dcterms:modified xsi:type="dcterms:W3CDTF">2024-09-23T13:02:48Z</dcterms:modified>
</cp:coreProperties>
</file>