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43" r:id="rId2"/>
    <p:sldId id="352" r:id="rId3"/>
    <p:sldId id="348" r:id="rId4"/>
    <p:sldId id="353" r:id="rId5"/>
    <p:sldId id="354" r:id="rId6"/>
    <p:sldId id="351" r:id="rId7"/>
  </p:sldIdLst>
  <p:sldSz cx="12192000" cy="6858000"/>
  <p:notesSz cx="6858000" cy="9144000"/>
  <p:custDataLst>
    <p:tags r:id="rId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BDE8"/>
    <a:srgbClr val="F4F9FE"/>
    <a:srgbClr val="EEF6F1"/>
    <a:srgbClr val="E6E6E6"/>
    <a:srgbClr val="E7E9F6"/>
    <a:srgbClr val="2B2D31"/>
    <a:srgbClr val="8A8E96"/>
    <a:srgbClr val="D4D2D3"/>
    <a:srgbClr val="1C1C1C"/>
    <a:srgbClr val="CB1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88660" autoAdjust="0"/>
  </p:normalViewPr>
  <p:slideViewPr>
    <p:cSldViewPr snapToGrid="0">
      <p:cViewPr varScale="1">
        <p:scale>
          <a:sx n="64" d="100"/>
          <a:sy n="64" d="100"/>
        </p:scale>
        <p:origin x="816" y="48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312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9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958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468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7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@hussein.shouman@nabadassociation.org" TargetMode="External"/><Relationship Id="rId3" Type="http://schemas.openxmlformats.org/officeDocument/2006/relationships/slideLayout" Target="../slideLayouts/slideLayout2.xml"/><Relationship Id="rId7" Type="http://schemas.openxmlformats.org/officeDocument/2006/relationships/hyperlink" Target="mailto:@mohamad.hawi@nabadassociation.org" TargetMode="Externa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10" Type="http://schemas.openxmlformats.org/officeDocument/2006/relationships/hyperlink" Target="javascript:window.open(%22https://ee-eu.kobotoolbox.org/x/aidAFQvS%22,%20%22_blank%22);" TargetMode="External"/><Relationship Id="rId4" Type="http://schemas.openxmlformats.org/officeDocument/2006/relationships/notesSlide" Target="../notesSlides/notesSlide2.xml"/><Relationship Id="rId9" Type="http://schemas.openxmlformats.org/officeDocument/2006/relationships/hyperlink" Target="mailto:@naji.rifai@nabadassociation.or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+961%2079%20111%20538" TargetMode="Externa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javascript:window.open('/next_lesson/10','_parent');" TargetMode="Externa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9249F1-71AA-A8FE-2FDD-8F7AE33F59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582926" y="259772"/>
            <a:ext cx="3609074" cy="10980378"/>
          </a:xfrm>
          <a:prstGeom prst="rect">
            <a:avLst/>
          </a:prstGeom>
        </p:spPr>
      </p:pic>
      <p:sp>
        <p:nvSpPr>
          <p:cNvPr id="8" name="Title">
            <a:extLst>
              <a:ext uri="{FF2B5EF4-FFF2-40B4-BE49-F238E27FC236}">
                <a16:creationId xmlns:a16="http://schemas.microsoft.com/office/drawing/2014/main" id="{84D4A853-C046-EFBF-ACF2-23D99B160CCB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7741578" cy="1299323"/>
          </a:xfrm>
          <a:prstGeom prst="rect">
            <a:avLst/>
          </a:prstGeom>
        </p:spPr>
        <p:txBody>
          <a:bodyPr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1518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Reporting Mechanism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FBE55603-CBB1-ABDC-4570-89803679F46B}"/>
              </a:ext>
            </a:extLst>
          </p:cNvPr>
          <p:cNvSpPr txBox="1">
            <a:spLocks/>
          </p:cNvSpPr>
          <p:nvPr/>
        </p:nvSpPr>
        <p:spPr>
          <a:xfrm>
            <a:off x="443051" y="3085640"/>
            <a:ext cx="6979357" cy="5611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0" u="none" strike="noStrike" dirty="0">
                <a:solidFill>
                  <a:srgbClr val="000000"/>
                </a:solidFill>
                <a:effectLst/>
              </a:rPr>
              <a:t>How to report?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502714" y="394855"/>
            <a:ext cx="7711896" cy="5611089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Reporting mechanisms at NABAD:</a:t>
            </a:r>
          </a:p>
          <a:p>
            <a:r>
              <a:rPr lang="en-US" sz="2400" dirty="0">
                <a:solidFill>
                  <a:schemeClr val="tx1"/>
                </a:solidFill>
              </a:rPr>
              <a:t>1- For staff: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A. Focal points:</a:t>
            </a:r>
          </a:p>
          <a:p>
            <a:r>
              <a:rPr lang="en-US" sz="2400" dirty="0">
                <a:solidFill>
                  <a:schemeClr val="tx1"/>
                </a:solidFill>
              </a:rPr>
              <a:t>	- Mohamad Hawi reachable at 	</a:t>
            </a:r>
            <a:r>
              <a:rPr lang="en-US" sz="2400" dirty="0">
                <a:solidFill>
                  <a:schemeClr val="tx1"/>
                </a:solidFill>
                <a:hlinkClick r:id="rId7"/>
              </a:rPr>
              <a:t>@mohamad.hawi@nabadassociation.org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	- Hussein Shouman reachable at 	</a:t>
            </a:r>
            <a:r>
              <a:rPr lang="en-US" sz="2400" dirty="0">
                <a:solidFill>
                  <a:schemeClr val="tx1"/>
                </a:solidFill>
                <a:hlinkClick r:id="rId8"/>
              </a:rPr>
              <a:t>@hussein.shouman@nabadassociation.org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	- </a:t>
            </a:r>
            <a:r>
              <a:rPr lang="en-US" sz="2400" dirty="0" err="1">
                <a:solidFill>
                  <a:schemeClr val="tx1"/>
                </a:solidFill>
              </a:rPr>
              <a:t>Naji</a:t>
            </a:r>
            <a:r>
              <a:rPr lang="en-US" sz="2400" dirty="0">
                <a:solidFill>
                  <a:schemeClr val="tx1"/>
                </a:solidFill>
              </a:rPr>
              <a:t> Rifai reachable at 	</a:t>
            </a:r>
            <a:r>
              <a:rPr lang="en-US" sz="2400" dirty="0">
                <a:solidFill>
                  <a:schemeClr val="tx1"/>
                </a:solidFill>
                <a:hlinkClick r:id="rId9"/>
              </a:rPr>
              <a:t>@naji.rifai@nabadassociation.org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B. Anonymous reporting mechanism: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>
                <a:solidFill>
                  <a:schemeClr val="tx1"/>
                </a:solidFill>
                <a:hlinkClick r:id="rId10" action="ppaction://program"/>
              </a:rPr>
              <a:t>https://ee-eu.kobotoolbox.org/x/aidAFQvS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717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854439" y="1982449"/>
            <a:ext cx="6365677" cy="2213265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For beneficiaries: </a:t>
            </a:r>
          </a:p>
          <a:p>
            <a:r>
              <a:rPr lang="en-US" sz="2800" dirty="0">
                <a:solidFill>
                  <a:schemeClr val="tx1"/>
                </a:solidFill>
              </a:rPr>
              <a:t>Helpline: </a:t>
            </a:r>
            <a:r>
              <a:rPr lang="en-US" sz="2800" dirty="0" err="1">
                <a:solidFill>
                  <a:schemeClr val="tx1"/>
                </a:solidFill>
              </a:rPr>
              <a:t>Takallam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hlinkClick r:id="rId7" action="ppaction://hlinkfile"/>
              </a:rPr>
              <a:t>+961 79 111 538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96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405788" y="805296"/>
            <a:ext cx="7186559" cy="5247408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Before proceeding, it is very </a:t>
            </a:r>
            <a:r>
              <a:rPr lang="en-US" sz="2800" dirty="0" smtClean="0">
                <a:solidFill>
                  <a:schemeClr val="tx1"/>
                </a:solidFill>
              </a:rPr>
              <a:t>important to </a:t>
            </a:r>
            <a:r>
              <a:rPr lang="en-US" sz="2800" dirty="0">
                <a:solidFill>
                  <a:schemeClr val="tx1"/>
                </a:solidFill>
              </a:rPr>
              <a:t>understand the difference between reporting and referral.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Reporting: Informing the organization when a misconduct is done by an aid worker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Note: We report with or without the details of the survivor based on his/her preferences.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912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5" name="ISPRING_QUIZ_SHAPE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SPRING_QUIZ_SHAPE1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10" name="ISPRING_QUIZ_SHAPE2"/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  <a:endParaRPr lang="en-US" sz="30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2" name="ISPRING_QUIZ_SHAPE3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13" name="ISPRING_QUIZ_SHAPE4"/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 smtClean="0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  <a:endParaRPr lang="en-US" sz="22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403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3" name="Arrow: Pentagon 2">
            <a:hlinkClick r:id="rId7" action="ppaction://program"/>
            <a:extLst>
              <a:ext uri="{FF2B5EF4-FFF2-40B4-BE49-F238E27FC236}">
                <a16:creationId xmlns:a16="http://schemas.microsoft.com/office/drawing/2014/main" id="{3CBEA287-BC0E-5609-BCC3-6148615CA866}"/>
              </a:ext>
            </a:extLst>
          </p:cNvPr>
          <p:cNvSpPr/>
          <p:nvPr/>
        </p:nvSpPr>
        <p:spPr>
          <a:xfrm>
            <a:off x="1011383" y="2992131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 Lesson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593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F3456DDD-EE9B-4E1A-B46F-0213B0102D46}"/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_SCORM_PASSING_SCORE" val="80.000000"/>
  <p:tag name="ISPRING_ULTRA_SCORM_COURCE_TITLE" val="report_mechanism"/>
  <p:tag name="ISPRING_PRESENTATION_TITLE" val="report_mechanism"/>
  <p:tag name="ISPRING_RESOURCE_FOLDER" val="C:\Users\hp\Desktop\Projects\Nabad\Nabad\safeguarding\en\lessons\report_mechanism"/>
  <p:tag name="ISPRING_PRESENTATION_PATH" val="C:\Users\hp\Desktop\Projects\Nabad\Nabad\safeguarding\en\lessons\report_mechanism.pptx"/>
  <p:tag name="ISPRING_OUTPUT_FOLDER" val="[[&quot;\uFFFD\uFFFDzV{57C549E0-46E2-4BE2-A8C6-FFFABDEA4AE1}&quot;,&quot;C:\\Users\\hp\\Desktop\\Projects\\Nabad\\Nabad\\safeguarding\\en\\lessons&quot;],[&quot;N\uFFFD\u0018\u0012{FE710B7D-E998-49F5-8687-981FF794AE92}&quot;,&quot;C:\\Users\\pc\\Desktop\\Nabad\\safeguarding\\en\\lessons&quot;]]"/>
  <p:tag name="ISPRING_SCREEN_RECS_UPDATED" val="C:\Users\hp\Desktop\Projects\Nabad\Nabad\safeguarding\en\lessons\report_mechanism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true,&quot;showOutline&quot;:false,&quot;showPlayPause&quot;:false,&quot;showPlaybackRateButton&quot;:false,&quot;showPrevButton&quot;:true,&quot;showRewind&quot;:false,&quot;showSlideNumbers&quot;:false,&quot;showSlideOnlyButton&quot;:true,&quot;showSubtitlesButton&quot;:false,&quot;showTimer&quot;:false,&quot;showVolumeControl&quot;:fals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2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AUDIO_SUBTITLES_LABEL&quot;:&quot;Closed Captions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SUBTITLES&quot;:&quot;Closed Captions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,goToPrev,goToNext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3.quiz"/>
  <p:tag name="ISPRING_QUIZ_RELATIVE_PATH" val="report_mechanism\quiz\quiz3.quiz"/>
  <p:tag name="GENSWF_SLIDE_UID" val="{6147B98F-14E5-4C63-995B-CE80790F0287}:354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  <p:tag name="ISPRING_QUIZ_FULL_PATH" val="C:\Users\hp\Desktop\Projects\Nabad\Nabad\safeguarding\en\lessons\report_mechanism\quiz\quiz3.quiz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440B199F-0EF8-4677-B321-7E6C6A95C1B3}:351"/>
  <p:tag name="ISPRING_PLAYER_LAYOUT_TYPE" val="Full"/>
  <p:tag name="ISPRING_SLIDE_BRANCHING_PROPERTIES" val="&lt;BranchingProperties&gt;&lt;nextAction&gt;&lt;action&gt;1&lt;/action&gt;&lt;/nextAction&gt;&lt;prevAction&gt;&lt;action&gt;0&lt;/action&gt;&lt;/prevAction&gt;&lt;lock&gt;0&lt;/lock&gt;&lt;/BranchingProperties&gt;&#10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0&lt;/action&gt;&lt;/nextAction&gt;&lt;prevAction&gt;&lt;action&gt;1&lt;/action&gt;&lt;/prevAction&gt;&lt;lock&gt;0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GENSWF_SLIDE_UID" val="{0E943B07-3DCD-44BF-8FA7-D50F0E1997EF}:352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GENSWF_SLIDE_UID" val="{AA64E7B7-BDC1-498F-BCBE-0E77E1576231}:348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GENSWF_SLIDE_UID" val="{70390766-1372-402E-AAC3-34CEF4DA18B8}:353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28575</TotalTime>
  <Words>100</Words>
  <Application>Microsoft Office PowerPoint</Application>
  <PresentationFormat>Widescreen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Open Sans</vt:lpstr>
      <vt:lpstr>Segoe UI</vt:lpstr>
      <vt:lpstr>Segoe UI Semibold</vt:lpstr>
      <vt:lpstr>Tw Cen MT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report_mechanism</dc:title>
  <dc:creator>pc</dc:creator>
  <cp:lastModifiedBy>Maher</cp:lastModifiedBy>
  <cp:revision>810</cp:revision>
  <dcterms:created xsi:type="dcterms:W3CDTF">2022-11-16T16:05:09Z</dcterms:created>
  <dcterms:modified xsi:type="dcterms:W3CDTF">2024-09-23T13:04:44Z</dcterms:modified>
</cp:coreProperties>
</file>