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59" r:id="rId2"/>
    <p:sldId id="358" r:id="rId3"/>
    <p:sldId id="360" r:id="rId4"/>
    <p:sldId id="361" r:id="rId5"/>
    <p:sldId id="352" r:id="rId6"/>
    <p:sldId id="362" r:id="rId7"/>
    <p:sldId id="363" r:id="rId8"/>
    <p:sldId id="350" r:id="rId9"/>
    <p:sldId id="351" r:id="rId10"/>
  </p:sldIdLst>
  <p:sldSz cx="12192000" cy="6858000"/>
  <p:notesSz cx="6858000" cy="9144000"/>
  <p:custDataLst>
    <p:tags r:id="rId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B1259"/>
    <a:srgbClr val="2B2D31"/>
    <a:srgbClr val="8FBDE8"/>
    <a:srgbClr val="F4F9FE"/>
    <a:srgbClr val="EEF6F1"/>
    <a:srgbClr val="E6E6E6"/>
    <a:srgbClr val="E7E9F6"/>
    <a:srgbClr val="8A8E96"/>
    <a:srgbClr val="D4D2D3"/>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15.09.2024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372643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342338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84687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360542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292110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34500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159177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340051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307472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15.09.2024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hyperlink" Target="javascript:window.open('/next_lesson/3','_parent');" TargetMode="External"/><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29599" y="0"/>
            <a:ext cx="12192000" cy="6858000"/>
          </a:xfrm>
          <a:prstGeom prst="rect">
            <a:avLst/>
          </a:prstGeom>
        </p:spPr>
      </p:pic>
      <p:pic>
        <p:nvPicPr>
          <p:cNvPr id="5" name="Picture 4">
            <a:extLst>
              <a:ext uri="{FF2B5EF4-FFF2-40B4-BE49-F238E27FC236}">
                <a16:creationId xmlns:a16="http://schemas.microsoft.com/office/drawing/2014/main" id="{A7993293-7D61-A890-C0E9-BA67EAC3253B}"/>
              </a:ext>
            </a:extLst>
          </p:cNvPr>
          <p:cNvPicPr>
            <a:picLocks noChangeAspect="1"/>
          </p:cNvPicPr>
          <p:nvPr>
            <p:custDataLst>
              <p:tags r:id="rId2"/>
            </p:custDataLst>
          </p:nvPr>
        </p:nvPicPr>
        <p:blipFill>
          <a:blip r:embed="rId6"/>
          <a:stretch>
            <a:fillRect/>
          </a:stretch>
        </p:blipFill>
        <p:spPr>
          <a:xfrm>
            <a:off x="8384031" y="336297"/>
            <a:ext cx="2827759" cy="10231258"/>
          </a:xfrm>
          <a:prstGeom prst="rect">
            <a:avLst/>
          </a:prstGeom>
        </p:spPr>
      </p:pic>
      <p:sp>
        <p:nvSpPr>
          <p:cNvPr id="3" name="TextBox 2"/>
          <p:cNvSpPr txBox="1"/>
          <p:nvPr/>
        </p:nvSpPr>
        <p:spPr>
          <a:xfrm>
            <a:off x="224852" y="2803160"/>
            <a:ext cx="10417312" cy="923330"/>
          </a:xfrm>
          <a:prstGeom prst="rect">
            <a:avLst/>
          </a:prstGeom>
          <a:noFill/>
          <a:ln>
            <a:noFill/>
          </a:ln>
        </p:spPr>
        <p:txBody>
          <a:bodyPr wrap="square" rtlCol="0">
            <a:spAutoFit/>
          </a:bodyPr>
          <a:lstStyle/>
          <a:p>
            <a:r>
              <a:rPr lang="en-US" sz="5400" dirty="0" smtClean="0"/>
              <a:t>PSEA Core Principles</a:t>
            </a:r>
            <a:endParaRPr lang="en-US" sz="5400" dirty="0"/>
          </a:p>
        </p:txBody>
      </p:sp>
    </p:spTree>
    <p:custDataLst>
      <p:tags r:id="rId1"/>
    </p:custDataLst>
    <p:extLst>
      <p:ext uri="{BB962C8B-B14F-4D97-AF65-F5344CB8AC3E}">
        <p14:creationId xmlns:p14="http://schemas.microsoft.com/office/powerpoint/2010/main" val="30338545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pic>
        <p:nvPicPr>
          <p:cNvPr id="9" name="Picture 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709713" y="844390"/>
            <a:ext cx="3054653" cy="9308379"/>
          </a:xfrm>
          <a:prstGeom prst="rect">
            <a:avLst/>
          </a:prstGeom>
        </p:spPr>
      </p:pic>
      <p:sp>
        <p:nvSpPr>
          <p:cNvPr id="7" name="Rounded Rectangle 6"/>
          <p:cNvSpPr/>
          <p:nvPr/>
        </p:nvSpPr>
        <p:spPr>
          <a:xfrm>
            <a:off x="332297" y="2200146"/>
            <a:ext cx="8026390" cy="295152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b="1" dirty="0" smtClean="0">
                <a:solidFill>
                  <a:schemeClr val="tx1"/>
                </a:solidFill>
              </a:rPr>
              <a:t>No </a:t>
            </a:r>
            <a:r>
              <a:rPr lang="en-US" b="1" dirty="0">
                <a:solidFill>
                  <a:schemeClr val="tx1"/>
                </a:solidFill>
              </a:rPr>
              <a:t>Sex with Beneficiaries: </a:t>
            </a:r>
            <a:r>
              <a:rPr lang="en-US" dirty="0">
                <a:solidFill>
                  <a:schemeClr val="tx1"/>
                </a:solidFill>
              </a:rPr>
              <a:t>Any sexual relationship between those providing humanitarian assistance and protection and a person benefiting from such humanitarian assistance and protection that involves improper use of rank or position is prohibited. Such relationships undermine the credibility and integrity of humanitarian aid work</a:t>
            </a:r>
            <a:r>
              <a:rPr lang="en-US" dirty="0" smtClean="0">
                <a:solidFill>
                  <a:schemeClr val="tx1"/>
                </a:solidFill>
              </a:rPr>
              <a:t>.</a:t>
            </a:r>
            <a:endParaRPr lang="en-US" dirty="0">
              <a:solidFill>
                <a:schemeClr val="tx1"/>
              </a:solidFill>
            </a:endParaRPr>
          </a:p>
        </p:txBody>
      </p:sp>
    </p:spTree>
    <p:custDataLst>
      <p:tags r:id="rId1"/>
    </p:custDataLst>
    <p:extLst>
      <p:ext uri="{BB962C8B-B14F-4D97-AF65-F5344CB8AC3E}">
        <p14:creationId xmlns:p14="http://schemas.microsoft.com/office/powerpoint/2010/main" val="3346955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pic>
        <p:nvPicPr>
          <p:cNvPr id="9" name="Picture 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26077" y="874371"/>
            <a:ext cx="3054653" cy="9308379"/>
          </a:xfrm>
          <a:prstGeom prst="rect">
            <a:avLst/>
          </a:prstGeom>
        </p:spPr>
      </p:pic>
      <p:sp>
        <p:nvSpPr>
          <p:cNvPr id="7" name="Rounded Rectangle 6"/>
          <p:cNvSpPr/>
          <p:nvPr/>
        </p:nvSpPr>
        <p:spPr>
          <a:xfrm>
            <a:off x="267332" y="1657093"/>
            <a:ext cx="7647475" cy="313976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b="1" dirty="0" smtClean="0">
                <a:solidFill>
                  <a:schemeClr val="tx1"/>
                </a:solidFill>
              </a:rPr>
              <a:t>Always </a:t>
            </a:r>
            <a:r>
              <a:rPr lang="en-US" b="1" dirty="0">
                <a:solidFill>
                  <a:schemeClr val="tx1"/>
                </a:solidFill>
              </a:rPr>
              <a:t>Report SEA:</a:t>
            </a:r>
            <a:r>
              <a:rPr lang="en-US" dirty="0">
                <a:solidFill>
                  <a:schemeClr val="tx1"/>
                </a:solidFill>
              </a:rPr>
              <a:t> Where a humanitarian worker develops concerns or suspicions regarding sexual abuse or exploitation by a fellow worker, </a:t>
            </a:r>
            <a:r>
              <a:rPr lang="en-US" dirty="0" err="1" smtClean="0">
                <a:solidFill>
                  <a:schemeClr val="tx1"/>
                </a:solidFill>
              </a:rPr>
              <a:t>whether</a:t>
            </a:r>
            <a:r>
              <a:rPr lang="en-US" dirty="0" err="1">
                <a:solidFill>
                  <a:schemeClr val="tx1"/>
                </a:solidFill>
              </a:rPr>
              <a:t>in</a:t>
            </a:r>
            <a:r>
              <a:rPr lang="en-US" dirty="0">
                <a:solidFill>
                  <a:schemeClr val="tx1"/>
                </a:solidFill>
              </a:rPr>
              <a:t> the same agency or not, he or she must report such concerns via established agency reporting mechanisms</a:t>
            </a:r>
            <a:r>
              <a:rPr lang="en-US" dirty="0" smtClean="0">
                <a:solidFill>
                  <a:schemeClr val="tx1"/>
                </a:solidFill>
              </a:rPr>
              <a:t>.</a:t>
            </a:r>
            <a:endParaRPr lang="en-US" dirty="0">
              <a:solidFill>
                <a:schemeClr val="tx1"/>
              </a:solidFill>
            </a:endParaRPr>
          </a:p>
        </p:txBody>
      </p:sp>
    </p:spTree>
    <p:custDataLst>
      <p:tags r:id="rId1"/>
    </p:custDataLst>
    <p:extLst>
      <p:ext uri="{BB962C8B-B14F-4D97-AF65-F5344CB8AC3E}">
        <p14:creationId xmlns:p14="http://schemas.microsoft.com/office/powerpoint/2010/main" val="1828147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pic>
        <p:nvPicPr>
          <p:cNvPr id="9" name="Picture 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285184" y="566546"/>
            <a:ext cx="3437125" cy="10473878"/>
          </a:xfrm>
          <a:prstGeom prst="rect">
            <a:avLst/>
          </a:prstGeom>
        </p:spPr>
      </p:pic>
      <p:sp>
        <p:nvSpPr>
          <p:cNvPr id="7" name="Rounded Rectangle 6"/>
          <p:cNvSpPr/>
          <p:nvPr/>
        </p:nvSpPr>
        <p:spPr>
          <a:xfrm>
            <a:off x="484695" y="1214202"/>
            <a:ext cx="6896069" cy="391243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b="1" dirty="0" smtClean="0">
                <a:solidFill>
                  <a:schemeClr val="tx1"/>
                </a:solidFill>
              </a:rPr>
              <a:t>Discourage </a:t>
            </a:r>
            <a:r>
              <a:rPr lang="en-US" b="1" dirty="0">
                <a:solidFill>
                  <a:schemeClr val="tx1"/>
                </a:solidFill>
              </a:rPr>
              <a:t>SEA Around You: </a:t>
            </a:r>
            <a:r>
              <a:rPr lang="en-US" dirty="0">
                <a:solidFill>
                  <a:schemeClr val="tx1"/>
                </a:solidFill>
              </a:rPr>
              <a:t>Humanitarian workers are obliged to create and maintain an environment that prevents sexual exploitation and abuse and promotes the implementation of their code of conduct. Managers at all levels have responsibilities to support and develop systems which maintain this environment.</a:t>
            </a:r>
          </a:p>
        </p:txBody>
      </p:sp>
    </p:spTree>
    <p:custDataLst>
      <p:tags r:id="rId1"/>
    </p:custDataLst>
    <p:extLst>
      <p:ext uri="{BB962C8B-B14F-4D97-AF65-F5344CB8AC3E}">
        <p14:creationId xmlns:p14="http://schemas.microsoft.com/office/powerpoint/2010/main" val="2268392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43052" y="2295028"/>
            <a:ext cx="7756568" cy="277318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b="1" dirty="0">
                <a:solidFill>
                  <a:schemeClr val="tx1"/>
                </a:solidFill>
              </a:rPr>
              <a:t>No Second Chances: </a:t>
            </a:r>
            <a:r>
              <a:rPr lang="en-US" dirty="0">
                <a:solidFill>
                  <a:schemeClr val="tx1"/>
                </a:solidFill>
              </a:rPr>
              <a:t>Sexual exploitation and abuse by humanitarian workers constitute acts of gross misconduct and are therefore grounds for termination of employment</a:t>
            </a:r>
            <a:r>
              <a:rPr lang="en-US" dirty="0" smtClean="0">
                <a:solidFill>
                  <a:schemeClr val="tx1"/>
                </a:solidFill>
              </a:rPr>
              <a:t>.</a:t>
            </a:r>
            <a:r>
              <a:rPr lang="en-US" dirty="0">
                <a:solidFill>
                  <a:schemeClr val="tx1"/>
                </a:solidFill>
              </a:rPr>
              <a:t/>
            </a:r>
            <a:br>
              <a:rPr lang="en-US" dirty="0">
                <a:solidFill>
                  <a:schemeClr val="tx1"/>
                </a:solidFill>
              </a:rPr>
            </a:br>
            <a:endParaRPr lang="en-US" dirty="0">
              <a:solidFill>
                <a:schemeClr val="tx1"/>
              </a:solidFill>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42672" y="719529"/>
            <a:ext cx="3366184" cy="10257700"/>
          </a:xfrm>
          <a:prstGeom prst="rect">
            <a:avLst/>
          </a:prstGeom>
        </p:spPr>
      </p:pic>
    </p:spTree>
    <p:custDataLst>
      <p:tags r:id="rId1"/>
    </p:custDataLst>
    <p:extLst>
      <p:ext uri="{BB962C8B-B14F-4D97-AF65-F5344CB8AC3E}">
        <p14:creationId xmlns:p14="http://schemas.microsoft.com/office/powerpoint/2010/main" val="685262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443052" y="1950081"/>
            <a:ext cx="7606666" cy="2563318"/>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b="1" dirty="0" smtClean="0">
                <a:solidFill>
                  <a:schemeClr val="tx1"/>
                </a:solidFill>
              </a:rPr>
              <a:t>No </a:t>
            </a:r>
            <a:r>
              <a:rPr lang="en-US" b="1" dirty="0">
                <a:solidFill>
                  <a:schemeClr val="tx1"/>
                </a:solidFill>
              </a:rPr>
              <a:t>Sex with Children:</a:t>
            </a:r>
            <a:r>
              <a:rPr lang="en-US" dirty="0">
                <a:solidFill>
                  <a:schemeClr val="tx1"/>
                </a:solidFill>
              </a:rPr>
              <a:t> Sexual activity with children (persons under the age of 18) is prohibited regardless of the age of majority or age of consent locally. Mistaken belief regarding the age of a child is not a defense</a:t>
            </a:r>
            <a:r>
              <a:rPr lang="en-US" dirty="0" smtClean="0">
                <a:solidFill>
                  <a:schemeClr val="tx1"/>
                </a:solidFill>
              </a:rPr>
              <a:t>.</a:t>
            </a:r>
            <a:endParaRPr lang="en-US" dirty="0">
              <a:solidFill>
                <a:schemeClr val="tx1"/>
              </a:solidFill>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492770" y="629587"/>
            <a:ext cx="3400618" cy="10362631"/>
          </a:xfrm>
          <a:prstGeom prst="rect">
            <a:avLst/>
          </a:prstGeom>
        </p:spPr>
      </p:pic>
    </p:spTree>
    <p:custDataLst>
      <p:tags r:id="rId1"/>
    </p:custDataLst>
    <p:extLst>
      <p:ext uri="{BB962C8B-B14F-4D97-AF65-F5344CB8AC3E}">
        <p14:creationId xmlns:p14="http://schemas.microsoft.com/office/powerpoint/2010/main" val="4029801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2" name="Title">
            <a:extLst>
              <a:ext uri="{FF2B5EF4-FFF2-40B4-BE49-F238E27FC236}">
                <a16:creationId xmlns:a16="http://schemas.microsoft.com/office/drawing/2014/main" id="{780F3996-F45A-4577-B2DB-342301B618F0}"/>
              </a:ext>
            </a:extLst>
          </p:cNvPr>
          <p:cNvSpPr txBox="1">
            <a:spLocks/>
          </p:cNvSpPr>
          <p:nvPr/>
        </p:nvSpPr>
        <p:spPr>
          <a:xfrm>
            <a:off x="443052" y="1911926"/>
            <a:ext cx="6979357" cy="576441"/>
          </a:xfrm>
          <a:prstGeom prst="rect">
            <a:avLst/>
          </a:prstGeom>
        </p:spPr>
        <p:txBody>
          <a:bodyPr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ru-RU" sz="5400" dirty="0">
              <a:solidFill>
                <a:srgbClr val="151824"/>
              </a:solidFill>
              <a:ea typeface="Open Sans" panose="020B0606030504020204" pitchFamily="34" charset="0"/>
              <a:cs typeface="Open Sans" panose="020B0606030504020204" pitchFamily="34" charset="0"/>
            </a:endParaRPr>
          </a:p>
        </p:txBody>
      </p:sp>
      <p:sp>
        <p:nvSpPr>
          <p:cNvPr id="7" name="Rounded Rectangle 6"/>
          <p:cNvSpPr/>
          <p:nvPr/>
        </p:nvSpPr>
        <p:spPr>
          <a:xfrm>
            <a:off x="226537" y="1708879"/>
            <a:ext cx="8191282" cy="311795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b="1" dirty="0" smtClean="0">
                <a:solidFill>
                  <a:schemeClr val="tx1"/>
                </a:solidFill>
              </a:rPr>
              <a:t>Don’t </a:t>
            </a:r>
            <a:r>
              <a:rPr lang="en-US" b="1" dirty="0">
                <a:solidFill>
                  <a:schemeClr val="tx1"/>
                </a:solidFill>
              </a:rPr>
              <a:t>Exchange Anything For Sex: </a:t>
            </a:r>
            <a:r>
              <a:rPr lang="en-US" dirty="0">
                <a:solidFill>
                  <a:schemeClr val="tx1"/>
                </a:solidFill>
              </a:rPr>
              <a:t>Exchange of money, employment, goods, or services for sex, including sexual favors or other forms of humiliating, degrading or exploitative behavior is prohibited. This includes exchange of assistance that is due to beneficiaries</a:t>
            </a:r>
            <a:r>
              <a:rPr lang="en-US" dirty="0" smtClean="0">
                <a:solidFill>
                  <a:schemeClr val="tx1"/>
                </a:solidFill>
              </a:rPr>
              <a:t>.</a:t>
            </a:r>
            <a:endParaRPr lang="en-US" dirty="0">
              <a:solidFill>
                <a:schemeClr val="tx1"/>
              </a:solidFill>
            </a:endParaRPr>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621817" y="659569"/>
            <a:ext cx="3366184" cy="10257700"/>
          </a:xfrm>
          <a:prstGeom prst="rect">
            <a:avLst/>
          </a:prstGeom>
        </p:spPr>
      </p:pic>
    </p:spTree>
    <p:custDataLst>
      <p:tags r:id="rId1"/>
    </p:custDataLst>
    <p:extLst>
      <p:ext uri="{BB962C8B-B14F-4D97-AF65-F5344CB8AC3E}">
        <p14:creationId xmlns:p14="http://schemas.microsoft.com/office/powerpoint/2010/main" val="975460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4"/>
          <a:stretch>
            <a:fillRect/>
          </a:stretch>
        </p:blipFill>
        <p:spPr>
          <a:xfrm>
            <a:off x="1" y="0"/>
            <a:ext cx="12192000" cy="6858000"/>
          </a:xfrm>
          <a:prstGeom prst="rect">
            <a:avLst/>
          </a:prstGeom>
        </p:spPr>
      </p:pic>
      <p:sp>
        <p:nvSpPr>
          <p:cNvPr id="3"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SPRING_QUIZ_SHAPE1"/>
          <p:cNvPicPr>
            <a:picLocks/>
          </p:cNvPicPr>
          <p:nvPr/>
        </p:nvPicPr>
        <p:blipFill>
          <a:blip r:embed="rId5">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5"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6" name="ISPRING_QUIZ_SHAPE3"/>
          <p:cNvPicPr>
            <a:picLocks/>
          </p:cNvPicPr>
          <p:nvPr/>
        </p:nvPicPr>
        <p:blipFill>
          <a:blip r:embed="rId6">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7"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2809301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29599" y="0"/>
            <a:ext cx="12192000" cy="6858000"/>
          </a:xfrm>
          <a:prstGeom prst="rect">
            <a:avLst/>
          </a:prstGeom>
        </p:spPr>
      </p:pic>
      <p:sp>
        <p:nvSpPr>
          <p:cNvPr id="10" name="Arrow: Pentagon 9">
            <a:hlinkClick r:id="rId6" action="ppaction://program"/>
            <a:extLst>
              <a:ext uri="{FF2B5EF4-FFF2-40B4-BE49-F238E27FC236}">
                <a16:creationId xmlns:a16="http://schemas.microsoft.com/office/drawing/2014/main" id="{A4E6FAF3-1F76-385A-19D9-ED972E17C510}"/>
              </a:ext>
            </a:extLst>
          </p:cNvPr>
          <p:cNvSpPr/>
          <p:nvPr/>
        </p:nvSpPr>
        <p:spPr>
          <a:xfrm>
            <a:off x="980210" y="3096039"/>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pic>
        <p:nvPicPr>
          <p:cNvPr id="5" name="Picture 4">
            <a:extLst>
              <a:ext uri="{FF2B5EF4-FFF2-40B4-BE49-F238E27FC236}">
                <a16:creationId xmlns:a16="http://schemas.microsoft.com/office/drawing/2014/main" id="{A7993293-7D61-A890-C0E9-BA67EAC3253B}"/>
              </a:ext>
            </a:extLst>
          </p:cNvPr>
          <p:cNvPicPr>
            <a:picLocks noChangeAspect="1"/>
          </p:cNvPicPr>
          <p:nvPr>
            <p:custDataLst>
              <p:tags r:id="rId2"/>
            </p:custDataLst>
          </p:nvPr>
        </p:nvPicPr>
        <p:blipFill>
          <a:blip r:embed="rId7"/>
          <a:stretch>
            <a:fillRect/>
          </a:stretch>
        </p:blipFill>
        <p:spPr>
          <a:xfrm>
            <a:off x="8384031" y="336297"/>
            <a:ext cx="2827759" cy="10231258"/>
          </a:xfrm>
          <a:prstGeom prst="rect">
            <a:avLst/>
          </a:prstGeom>
        </p:spPr>
      </p:pic>
    </p:spTree>
    <p:custDataLst>
      <p:tags r:id="rId1"/>
    </p:custDataLst>
    <p:extLst>
      <p:ext uri="{BB962C8B-B14F-4D97-AF65-F5344CB8AC3E}">
        <p14:creationId xmlns:p14="http://schemas.microsoft.com/office/powerpoint/2010/main" val="24302327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true,&quot;showSlideOnlyButton&quot;:true,&quot;showTimer&quot;:true,&quot;showVolumeControl&quot;:tru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volumeControl,timer,slideNumber,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WEBLINKS_TARGET" val="_self"/>
  <p:tag name="ISPRING_WEBLINKS_TARGETMJT" val="_self"/>
  <p:tag name="ISPRING_UUID" val="{F313902F-63A6-4F56-8386-EA33D58D04E9}"/>
  <p:tag name="ISPRING_SCORM_PASSING_SCORE" val="80.000000"/>
  <p:tag name="ISPRING_RESOURCE_FOLDER" val="C:\Users\hp\Desktop\Projects\Nabad\Nabad\psea\en\lessons\PSEA_core _principles\"/>
  <p:tag name="ISPRING_PRESENTATION_PATH" val="C:\Users\hp\Desktop\Projects\Nabad\Nabad\psea\en\lessons\PSEA_core _principles.pptx"/>
  <p:tag name="ISPRING_SCREEN_RECS_UPDATED" val="C:\Users\hp\Desktop\Projects\Nabad\Nabad\psea\en\lessons\PSEA_core _principles\"/>
  <p:tag name="ISPRING_OUTPUT_FOLDER" val="[[&quot;\uFFFD\uFFFDzV{57C549E0-46E2-4BE2-A8C6-FFFABDEA4AE1}&quot;,&quot;C:\\Users\\hp\\Desktop\\Projects\\Nabad\\Nabad\\psea\\en\\lessons&quot;],[&quot;N\uFFFD\u0018\u0012{FE710B7D-E998-49F5-8687-981FF794AE92}&quot;,&quot;C:\\Users\\pc\\Desktop\\Nabad\\safeguarding\\en\\lessons&quot;]]"/>
  <p:tag name="ISPRING_ULTRA_SCORM_COURCE_TITLE" val="PSEA_core _principles"/>
  <p:tag name="ISPRING_PRESENTATION_TITLE" val="PSEA_core _principles"/>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129E663E-5DED-4CE4-B0ED-F2FA0DC93B5E}:352"/>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DBBCF65F-23B0-43B2-96EC-4A42513684F4}:362"/>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85504F54-46A8-4421-8974-7D7BD87806BE}:363"/>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GENSWF_SLIDE_UID" val="{99948010-F83B-4BBF-96E5-26576C385100}:350"/>
  <p:tag name="ISPRING_SLIDE_BRANCHING_PROPERTIES" val="&lt;BranchingProperties&gt;&lt;nextAction&gt;&lt;action&gt;2&lt;/action&gt;&lt;slide&gt;349&lt;/slide&gt;&lt;/nextAction&gt;&lt;prevAction&gt;&lt;action&gt;0&lt;/action&gt;&lt;/prevAction&gt;&lt;lock&gt;0&lt;/lock&gt;&lt;/BranchingProperties&gt;&#10;"/>
  <p:tag name="ISPRING_QUIZ_FULL_PATH" val="C:\Users\hp\Desktop\Projects\Nabad\Nabad\psea\en\lessons\PSEA_core _principles\quiz\quiz1.quiz"/>
  <p:tag name="ISPRING_QUIZ_RELATIVE_PATH" val="PSEA_core _principles\quiz\quiz1.quiz"/>
</p:tagLst>
</file>

<file path=ppt/tags/tag17.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SLIDE_BRANCHING_PROPERTIES" val="&lt;BranchingProperties&gt;&lt;nextAction&gt;&lt;action&gt;2&lt;/action&gt;&lt;slide&gt;349&lt;/slide&gt;&lt;/nextAction&gt;&lt;prevAction&gt;&lt;action&gt;0&lt;/action&gt;&lt;/prevAction&gt;&lt;lock&gt;1&lt;/lock&gt;&lt;/BranchingProperties&gt;&#10;"/>
  <p:tag name="GENSWF_SLIDE_UID" val="{74944435-17E6-429E-97ED-97D577707607}:351"/>
</p:tagLst>
</file>

<file path=ppt/tags/tag18.xml><?xml version="1.0" encoding="utf-8"?>
<p:tagLst xmlns:a="http://schemas.openxmlformats.org/drawingml/2006/main" xmlns:r="http://schemas.openxmlformats.org/officeDocument/2006/relationships" xmlns:p="http://schemas.openxmlformats.org/presentationml/2006/main">
  <p:tag name="ISPRING_CONTENTLIB_ASSET_META" val="{&quot;ai&quot;:&quot;7DfcD4O002at1CllW0BJIA&quot;,&quot;gi&quot;:&quot;eSRp0--Px1rsJRDo6xsVUA&quot;,&quot;ti&quot;:&quot;characters&quot;,&quot;vs&quot;:{&quot;f&quot;:[3289,708],&quot;i&quot;:{&quot;d&quot;:&quot;7DfcD4O002at1CllW0BJIA&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SLIDE_BRANCHING_PROPERTIES" val="&lt;BranchingProperties&gt;&lt;nextAction&gt;&lt;action&gt;2&lt;/action&gt;&lt;slide&gt;349&lt;/slide&gt;&lt;/nextAction&gt;&lt;prevAction&gt;&lt;action&gt;0&lt;/action&gt;&lt;/prevAction&gt;&lt;lock&gt;1&lt;/lock&gt;&lt;/BranchingProperties&gt;&#10;"/>
  <p:tag name="GENSWF_SLIDE_UID" val="{8E2D5E3C-2CFE-4532-86B5-DBE9C8099C72}:359"/>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7DfcD4O002at1CllW0BJIA&quot;,&quot;gi&quot;:&quot;eSRp0--Px1rsJRDo6xsVUA&quot;,&quot;ti&quot;:&quot;characters&quot;,&quot;vs&quot;:{&quot;f&quot;:[3289,708],&quot;i&quot;:{&quot;d&quot;:&quot;7DfcD4O002at1CllW0BJIA&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1172184C-792E-4C19-9C67-B780F503A714}:358"/>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B15A15DF-C84F-43B8-A9DA-A24A1445ED0F}:36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B9094E2A-D3B7-4B72-98A1-716F7F5DDFC9}:361"/>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30982</TotalTime>
  <Words>276</Words>
  <Application>Microsoft Office PowerPoint</Application>
  <PresentationFormat>Widescreen</PresentationFormat>
  <Paragraphs>19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PSEA_core _principles</dc:title>
  <dc:creator>pc</dc:creator>
  <cp:lastModifiedBy>Maher</cp:lastModifiedBy>
  <cp:revision>784</cp:revision>
  <dcterms:created xsi:type="dcterms:W3CDTF">2022-11-16T16:05:09Z</dcterms:created>
  <dcterms:modified xsi:type="dcterms:W3CDTF">2024-09-16T08:11:46Z</dcterms:modified>
</cp:coreProperties>
</file>