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43" r:id="rId2"/>
    <p:sldId id="356" r:id="rId3"/>
    <p:sldId id="348" r:id="rId4"/>
    <p:sldId id="357" r:id="rId5"/>
    <p:sldId id="358" r:id="rId6"/>
    <p:sldId id="349" r:id="rId7"/>
    <p:sldId id="350" r:id="rId8"/>
    <p:sldId id="360" r:id="rId9"/>
    <p:sldId id="359" r:id="rId10"/>
    <p:sldId id="352" r:id="rId11"/>
    <p:sldId id="361" r:id="rId12"/>
    <p:sldId id="354" r:id="rId13"/>
    <p:sldId id="355" r:id="rId14"/>
    <p:sldId id="351" r:id="rId15"/>
  </p:sldIdLst>
  <p:sldSz cx="12192000" cy="6858000"/>
  <p:notesSz cx="6858000" cy="9144000"/>
  <p:custDataLst>
    <p:tags r:id="rId17"/>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BDE8"/>
    <a:srgbClr val="F4F9FE"/>
    <a:srgbClr val="EEF6F1"/>
    <a:srgbClr val="E6E6E6"/>
    <a:srgbClr val="E7E9F6"/>
    <a:srgbClr val="2B2D31"/>
    <a:srgbClr val="8A8E96"/>
    <a:srgbClr val="D4D2D3"/>
    <a:srgbClr val="1C1C1C"/>
    <a:srgbClr val="CB1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8889" autoAdjust="0"/>
  </p:normalViewPr>
  <p:slideViewPr>
    <p:cSldViewPr snapToGrid="0">
      <p:cViewPr varScale="1">
        <p:scale>
          <a:sx n="64" d="100"/>
          <a:sy n="64" d="100"/>
        </p:scale>
        <p:origin x="816" y="48"/>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15.09.2024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1265741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10</a:t>
            </a:fld>
            <a:endParaRPr lang="ru-RU"/>
          </a:p>
        </p:txBody>
      </p:sp>
    </p:spTree>
    <p:extLst>
      <p:ext uri="{BB962C8B-B14F-4D97-AF65-F5344CB8AC3E}">
        <p14:creationId xmlns:p14="http://schemas.microsoft.com/office/powerpoint/2010/main" val="837519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11</a:t>
            </a:fld>
            <a:endParaRPr lang="ru-RU"/>
          </a:p>
        </p:txBody>
      </p:sp>
    </p:spTree>
    <p:extLst>
      <p:ext uri="{BB962C8B-B14F-4D97-AF65-F5344CB8AC3E}">
        <p14:creationId xmlns:p14="http://schemas.microsoft.com/office/powerpoint/2010/main" val="1642726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12</a:t>
            </a:fld>
            <a:endParaRPr lang="ru-RU"/>
          </a:p>
        </p:txBody>
      </p:sp>
    </p:spTree>
    <p:extLst>
      <p:ext uri="{BB962C8B-B14F-4D97-AF65-F5344CB8AC3E}">
        <p14:creationId xmlns:p14="http://schemas.microsoft.com/office/powerpoint/2010/main" val="423046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13</a:t>
            </a:fld>
            <a:endParaRPr lang="ru-RU"/>
          </a:p>
        </p:txBody>
      </p:sp>
    </p:spTree>
    <p:extLst>
      <p:ext uri="{BB962C8B-B14F-4D97-AF65-F5344CB8AC3E}">
        <p14:creationId xmlns:p14="http://schemas.microsoft.com/office/powerpoint/2010/main" val="381915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14</a:t>
            </a:fld>
            <a:endParaRPr lang="ru-RU"/>
          </a:p>
        </p:txBody>
      </p:sp>
    </p:spTree>
    <p:extLst>
      <p:ext uri="{BB962C8B-B14F-4D97-AF65-F5344CB8AC3E}">
        <p14:creationId xmlns:p14="http://schemas.microsoft.com/office/powerpoint/2010/main" val="41587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132088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788639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31695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1273521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6</a:t>
            </a:fld>
            <a:endParaRPr lang="ru-RU"/>
          </a:p>
        </p:txBody>
      </p:sp>
    </p:spTree>
    <p:extLst>
      <p:ext uri="{BB962C8B-B14F-4D97-AF65-F5344CB8AC3E}">
        <p14:creationId xmlns:p14="http://schemas.microsoft.com/office/powerpoint/2010/main" val="858062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7</a:t>
            </a:fld>
            <a:endParaRPr lang="ru-RU"/>
          </a:p>
        </p:txBody>
      </p:sp>
    </p:spTree>
    <p:extLst>
      <p:ext uri="{BB962C8B-B14F-4D97-AF65-F5344CB8AC3E}">
        <p14:creationId xmlns:p14="http://schemas.microsoft.com/office/powerpoint/2010/main" val="742851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8</a:t>
            </a:fld>
            <a:endParaRPr lang="ru-RU"/>
          </a:p>
        </p:txBody>
      </p:sp>
    </p:spTree>
    <p:extLst>
      <p:ext uri="{BB962C8B-B14F-4D97-AF65-F5344CB8AC3E}">
        <p14:creationId xmlns:p14="http://schemas.microsoft.com/office/powerpoint/2010/main" val="2504334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9</a:t>
            </a:fld>
            <a:endParaRPr lang="ru-RU"/>
          </a:p>
        </p:txBody>
      </p:sp>
    </p:spTree>
    <p:extLst>
      <p:ext uri="{BB962C8B-B14F-4D97-AF65-F5344CB8AC3E}">
        <p14:creationId xmlns:p14="http://schemas.microsoft.com/office/powerpoint/2010/main" val="3339263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15.09.2024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15.09.2024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15.09.2024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hyperlink" Target="javascript:window.open('/next_lesson/8','_parent');" TargetMode="External"/><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84D4A853-C046-EFBF-ACF2-23D99B160CCB}"/>
              </a:ext>
            </a:extLst>
          </p:cNvPr>
          <p:cNvSpPr txBox="1">
            <a:spLocks/>
          </p:cNvSpPr>
          <p:nvPr/>
        </p:nvSpPr>
        <p:spPr>
          <a:xfrm>
            <a:off x="443052" y="1911926"/>
            <a:ext cx="7059184" cy="1299323"/>
          </a:xfrm>
          <a:prstGeom prst="rect">
            <a:avLst/>
          </a:prstGeom>
        </p:spPr>
        <p:txBody>
          <a:bodyPr anchor="b">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b="1" dirty="0">
                <a:solidFill>
                  <a:srgbClr val="151824"/>
                </a:solidFill>
                <a:ea typeface="Open Sans" panose="020B0606030504020204" pitchFamily="34" charset="0"/>
                <a:cs typeface="Open Sans" panose="020B0606030504020204" pitchFamily="34" charset="0"/>
              </a:rPr>
              <a:t>Dealing with Disclosure</a:t>
            </a:r>
            <a:endParaRPr lang="ru-RU" sz="5400" dirty="0">
              <a:solidFill>
                <a:srgbClr val="151824"/>
              </a:solidFill>
              <a:ea typeface="Open Sans" panose="020B0606030504020204" pitchFamily="34" charset="0"/>
              <a:cs typeface="Open Sans" panose="020B0606030504020204" pitchFamily="34" charset="0"/>
            </a:endParaRPr>
          </a:p>
        </p:txBody>
      </p:sp>
      <p:sp>
        <p:nvSpPr>
          <p:cNvPr id="9" name="Title">
            <a:extLst>
              <a:ext uri="{FF2B5EF4-FFF2-40B4-BE49-F238E27FC236}">
                <a16:creationId xmlns:a16="http://schemas.microsoft.com/office/drawing/2014/main" id="{FBE55603-CBB1-ABDC-4570-89803679F46B}"/>
              </a:ext>
            </a:extLst>
          </p:cNvPr>
          <p:cNvSpPr txBox="1">
            <a:spLocks/>
          </p:cNvSpPr>
          <p:nvPr/>
        </p:nvSpPr>
        <p:spPr>
          <a:xfrm>
            <a:off x="443051" y="3085640"/>
            <a:ext cx="6979357" cy="561112"/>
          </a:xfrm>
          <a:prstGeom prst="rect">
            <a:avLst/>
          </a:prstGeom>
        </p:spPr>
        <p:txBody>
          <a:bodyPr anchor="b">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0" u="none" strike="noStrike" dirty="0">
                <a:solidFill>
                  <a:srgbClr val="000000"/>
                </a:solidFill>
                <a:effectLst/>
              </a:rPr>
              <a:t>The dos and don’ts of dealing with disclosure</a:t>
            </a:r>
          </a:p>
        </p:txBody>
      </p:sp>
      <p:pic>
        <p:nvPicPr>
          <p:cNvPr id="2" name="Picture 1"/>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7998120" y="782558"/>
            <a:ext cx="2914719" cy="9853868"/>
          </a:xfrm>
          <a:prstGeom prst="rect">
            <a:avLst/>
          </a:prstGeom>
        </p:spPr>
      </p:pic>
    </p:spTree>
    <p:custDataLst>
      <p:tags r:id="rId1"/>
    </p:custDataLst>
    <p:extLst>
      <p:ext uri="{BB962C8B-B14F-4D97-AF65-F5344CB8AC3E}">
        <p14:creationId xmlns:p14="http://schemas.microsoft.com/office/powerpoint/2010/main" val="4126681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579544" y="2329608"/>
            <a:ext cx="7591042" cy="2407284"/>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Before the complainant leaves, make sure he/she does not need any form of support. </a:t>
            </a: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870582" y="1205346"/>
            <a:ext cx="2411560" cy="7369028"/>
          </a:xfrm>
          <a:prstGeom prst="rect">
            <a:avLst/>
          </a:prstGeom>
        </p:spPr>
      </p:pic>
    </p:spTree>
    <p:custDataLst>
      <p:tags r:id="rId1"/>
    </p:custDataLst>
    <p:extLst>
      <p:ext uri="{BB962C8B-B14F-4D97-AF65-F5344CB8AC3E}">
        <p14:creationId xmlns:p14="http://schemas.microsoft.com/office/powerpoint/2010/main" val="3398888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369681" y="1205346"/>
            <a:ext cx="8500901" cy="4447308"/>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rPr>
              <a:t>These </a:t>
            </a:r>
            <a:r>
              <a:rPr lang="en-US" sz="2800" dirty="0">
                <a:solidFill>
                  <a:schemeClr val="tx1"/>
                </a:solidFill>
              </a:rPr>
              <a:t>mainly include but are not limited </a:t>
            </a:r>
            <a:r>
              <a:rPr lang="en-US" sz="2800" dirty="0" smtClean="0">
                <a:solidFill>
                  <a:schemeClr val="tx1"/>
                </a:solidFill>
              </a:rPr>
              <a:t>to: Basic assistance, safety and protection, health care, psychological support, and legal assistance. These are provided based on the need. You should not wait for the investigation to refer. You refer immediately. </a:t>
            </a:r>
            <a:endParaRPr lang="en-US" sz="2800" dirty="0">
              <a:solidFill>
                <a:schemeClr val="tx1"/>
              </a:solidFill>
            </a:endParaRP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9470188" y="1070435"/>
            <a:ext cx="2411560" cy="7369028"/>
          </a:xfrm>
          <a:prstGeom prst="rect">
            <a:avLst/>
          </a:prstGeom>
        </p:spPr>
      </p:pic>
    </p:spTree>
    <p:custDataLst>
      <p:tags r:id="rId1"/>
    </p:custDataLst>
    <p:extLst>
      <p:ext uri="{BB962C8B-B14F-4D97-AF65-F5344CB8AC3E}">
        <p14:creationId xmlns:p14="http://schemas.microsoft.com/office/powerpoint/2010/main" val="3704964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377C05FF-E66B-D595-D4F5-89FF85E7E513}"/>
              </a:ext>
            </a:extLst>
          </p:cNvPr>
          <p:cNvSpPr txBox="1"/>
          <p:nvPr/>
        </p:nvSpPr>
        <p:spPr>
          <a:xfrm>
            <a:off x="584489" y="1768824"/>
            <a:ext cx="6094268" cy="1446550"/>
          </a:xfrm>
          <a:prstGeom prst="rect">
            <a:avLst/>
          </a:prstGeom>
          <a:noFill/>
        </p:spPr>
        <p:txBody>
          <a:bodyPr wrap="square">
            <a:spAutoFit/>
          </a:bodyPr>
          <a:lstStyle/>
          <a:p>
            <a:r>
              <a:rPr lang="en-US" sz="4400" b="1" dirty="0"/>
              <a:t>Select Correct sentence</a:t>
            </a:r>
          </a:p>
        </p:txBody>
      </p:sp>
      <p:sp>
        <p:nvSpPr>
          <p:cNvPr id="7" name="Arrow: Pentagon 6">
            <a:hlinkClick r:id="" action="ppaction://hlinkshowjump?jump=nextslide"/>
            <a:extLst>
              <a:ext uri="{FF2B5EF4-FFF2-40B4-BE49-F238E27FC236}">
                <a16:creationId xmlns:a16="http://schemas.microsoft.com/office/drawing/2014/main" id="{C1258CEE-F380-314D-0DDE-9B913E52E82B}"/>
              </a:ext>
            </a:extLst>
          </p:cNvPr>
          <p:cNvSpPr/>
          <p:nvPr/>
        </p:nvSpPr>
        <p:spPr>
          <a:xfrm>
            <a:off x="584489" y="3121623"/>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Play</a:t>
            </a: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387865" y="1278547"/>
            <a:ext cx="2629905" cy="8890988"/>
          </a:xfrm>
          <a:prstGeom prst="rect">
            <a:avLst/>
          </a:prstGeom>
        </p:spPr>
      </p:pic>
    </p:spTree>
    <p:custDataLst>
      <p:tags r:id="rId1"/>
    </p:custDataLst>
    <p:extLst>
      <p:ext uri="{BB962C8B-B14F-4D97-AF65-F5344CB8AC3E}">
        <p14:creationId xmlns:p14="http://schemas.microsoft.com/office/powerpoint/2010/main" val="155779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5" name="ISPRING_QUIZ_SHAPE0"/>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SPRING_QUIZ_SHAPE1"/>
          <p:cNvPicPr>
            <a:picLocks/>
          </p:cNvPicPr>
          <p:nvPr/>
        </p:nvPicPr>
        <p:blipFill>
          <a:blip r:embed="rId6">
            <a:extLst>
              <a:ext uri="{28A0092B-C50C-407E-A947-70E740481C1C}">
                <a14:useLocalDpi xmlns:a14="http://schemas.microsoft.com/office/drawing/2010/main" val="0"/>
              </a:ext>
            </a:extLst>
          </a:blip>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11" name="ISPRING_QUIZ_SHAPE2"/>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smtClean="0">
                <a:solidFill>
                  <a:srgbClr val="343944"/>
                </a:solidFill>
                <a:effectLst/>
                <a:latin typeface="Segoe UI" panose="020B0502040204020203" pitchFamily="34" charset="0"/>
              </a:rPr>
              <a:t>   Quiz</a:t>
            </a:r>
            <a:endParaRPr lang="en-US" sz="3000">
              <a:solidFill>
                <a:srgbClr val="343944"/>
              </a:solidFill>
              <a:effectLst/>
              <a:latin typeface="Segoe UI" panose="020B0502040204020203" pitchFamily="34" charset="0"/>
            </a:endParaRPr>
          </a:p>
        </p:txBody>
      </p:sp>
      <p:pic>
        <p:nvPicPr>
          <p:cNvPr id="12" name="ISPRING_QUIZ_SHAPE3"/>
          <p:cNvPicPr>
            <a:picLocks/>
          </p:cNvPicPr>
          <p:nvPr/>
        </p:nvPicPr>
        <p:blipFill>
          <a:blip r:embed="rId7">
            <a:extLst>
              <a:ext uri="{28A0092B-C50C-407E-A947-70E740481C1C}">
                <a14:useLocalDpi xmlns:a14="http://schemas.microsoft.com/office/drawing/2010/main" val="0"/>
              </a:ext>
            </a:extLst>
          </a:blip>
          <a:srcRect/>
          <a:stretch>
            <a:fillRect/>
          </a:stretch>
        </p:blipFill>
        <p:spPr>
          <a:xfrm>
            <a:off x="5357855" y="482600"/>
            <a:ext cx="406400" cy="406400"/>
          </a:xfrm>
          <a:prstGeom prst="rect">
            <a:avLst/>
          </a:prstGeom>
          <a:effectLst>
            <a:innerShdw>
              <a:scrgbClr r="0" g="0" b="0">
                <a:alpha val="0"/>
              </a:scrgbClr>
            </a:innerShdw>
          </a:effectLst>
        </p:spPr>
      </p:pic>
      <p:sp>
        <p:nvSpPr>
          <p:cNvPr id="13" name="ISPRING_QUIZ_SHAPE4"/>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smtClean="0">
                <a:solidFill>
                  <a:srgbClr val="343944"/>
                </a:solidFill>
                <a:effectLst/>
                <a:latin typeface="Segoe UI" panose="020B0502040204020203" pitchFamily="34" charset="0"/>
              </a:rPr>
              <a:t>Click the </a:t>
            </a:r>
            <a:r>
              <a:rPr lang="en-US" sz="2200" b="1" smtClean="0">
                <a:solidFill>
                  <a:srgbClr val="343944"/>
                </a:solidFill>
                <a:effectLst/>
                <a:latin typeface="Segoe UI Semibold" panose="020B0702040204020203" pitchFamily="34" charset="0"/>
              </a:rPr>
              <a:t>Quiz</a:t>
            </a:r>
            <a:r>
              <a:rPr lang="en-US" sz="2200" smtClean="0">
                <a:solidFill>
                  <a:srgbClr val="343944"/>
                </a:solidFill>
                <a:effectLst/>
                <a:latin typeface="Segoe UI" panose="020B0502040204020203" pitchFamily="34" charset="0"/>
              </a:rPr>
              <a:t> button to edit this object</a:t>
            </a:r>
            <a:endParaRPr lang="en-US" sz="2200">
              <a:solidFill>
                <a:srgbClr val="343944"/>
              </a:solidFill>
              <a:effectLst/>
              <a:latin typeface="Segoe UI" panose="020B0502040204020203" pitchFamily="34" charset="0"/>
            </a:endParaRPr>
          </a:p>
        </p:txBody>
      </p:sp>
      <p:pic>
        <p:nvPicPr>
          <p:cNvPr id="3" name="Picture 2"/>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7438505" y="1312723"/>
            <a:ext cx="3168997" cy="9683538"/>
          </a:xfrm>
          <a:prstGeom prst="rect">
            <a:avLst/>
          </a:prstGeom>
        </p:spPr>
      </p:pic>
    </p:spTree>
    <p:custDataLst>
      <p:tags r:id="rId1"/>
    </p:custDataLst>
    <p:extLst>
      <p:ext uri="{BB962C8B-B14F-4D97-AF65-F5344CB8AC3E}">
        <p14:creationId xmlns:p14="http://schemas.microsoft.com/office/powerpoint/2010/main" val="1405616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3" name="Arrow: Pentagon 2">
            <a:hlinkClick r:id="rId6" action="ppaction://program"/>
            <a:extLst>
              <a:ext uri="{FF2B5EF4-FFF2-40B4-BE49-F238E27FC236}">
                <a16:creationId xmlns:a16="http://schemas.microsoft.com/office/drawing/2014/main" id="{3CBEA287-BC0E-5609-BCC3-6148615CA866}"/>
              </a:ext>
            </a:extLst>
          </p:cNvPr>
          <p:cNvSpPr/>
          <p:nvPr/>
        </p:nvSpPr>
        <p:spPr>
          <a:xfrm>
            <a:off x="1011383" y="2992131"/>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Next Lesson</a:t>
            </a:r>
          </a:p>
        </p:txBody>
      </p:sp>
      <p:pic>
        <p:nvPicPr>
          <p:cNvPr id="5" name="Picture 4"/>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8615750" y="193923"/>
            <a:ext cx="3321418" cy="10149290"/>
          </a:xfrm>
          <a:prstGeom prst="rect">
            <a:avLst/>
          </a:prstGeom>
        </p:spPr>
      </p:pic>
    </p:spTree>
    <p:custDataLst>
      <p:tags r:id="rId1"/>
    </p:custDataLst>
    <p:extLst>
      <p:ext uri="{BB962C8B-B14F-4D97-AF65-F5344CB8AC3E}">
        <p14:creationId xmlns:p14="http://schemas.microsoft.com/office/powerpoint/2010/main" val="4165939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755853" y="1679692"/>
            <a:ext cx="7098993" cy="4331363"/>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Here are some major information you should know if someone approached you to complaint about a misconduct:</a:t>
            </a:r>
          </a:p>
          <a:p>
            <a:pPr algn="ctr"/>
            <a:endParaRPr lang="en-US" sz="2800" dirty="0">
              <a:solidFill>
                <a:schemeClr val="tx1"/>
              </a:solidFill>
            </a:endParaRPr>
          </a:p>
          <a:p>
            <a:pPr marL="457200" indent="-457200">
              <a:buFont typeface="Arial" panose="020B0604020202020204" pitchFamily="34" charset="0"/>
              <a:buChar char="•"/>
            </a:pPr>
            <a:r>
              <a:rPr lang="en-US" sz="2800" dirty="0">
                <a:solidFill>
                  <a:schemeClr val="tx1"/>
                </a:solidFill>
              </a:rPr>
              <a:t>Treat the survivor, or complainant, if different, with dignity and respect </a:t>
            </a: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865042" y="1334508"/>
            <a:ext cx="2797306" cy="8547758"/>
          </a:xfrm>
          <a:prstGeom prst="rect">
            <a:avLst/>
          </a:prstGeom>
        </p:spPr>
      </p:pic>
    </p:spTree>
    <p:custDataLst>
      <p:tags r:id="rId1"/>
    </p:custDataLst>
    <p:extLst>
      <p:ext uri="{BB962C8B-B14F-4D97-AF65-F5344CB8AC3E}">
        <p14:creationId xmlns:p14="http://schemas.microsoft.com/office/powerpoint/2010/main" val="2447449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11079" y="690343"/>
            <a:ext cx="8223255" cy="5650496"/>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smtClean="0">
                <a:solidFill>
                  <a:schemeClr val="tx1"/>
                </a:solidFill>
              </a:rPr>
              <a:t>If </a:t>
            </a:r>
            <a:r>
              <a:rPr lang="en-US" sz="2800" dirty="0">
                <a:solidFill>
                  <a:schemeClr val="tx1"/>
                </a:solidFill>
              </a:rPr>
              <a:t>the survivor has not given consent to report the incident, inform him/her that there is nevertheless the obligation to report because the incident involves an aid worker.</a:t>
            </a: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865042" y="1334508"/>
            <a:ext cx="2797306" cy="8547758"/>
          </a:xfrm>
          <a:prstGeom prst="rect">
            <a:avLst/>
          </a:prstGeom>
        </p:spPr>
      </p:pic>
    </p:spTree>
    <p:custDataLst>
      <p:tags r:id="rId1"/>
    </p:custDataLst>
    <p:extLst>
      <p:ext uri="{BB962C8B-B14F-4D97-AF65-F5344CB8AC3E}">
        <p14:creationId xmlns:p14="http://schemas.microsoft.com/office/powerpoint/2010/main" val="1621965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1370450" y="1663907"/>
            <a:ext cx="6604318" cy="3432749"/>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smtClean="0">
                <a:solidFill>
                  <a:schemeClr val="tx1"/>
                </a:solidFill>
              </a:rPr>
              <a:t>Make </a:t>
            </a:r>
            <a:r>
              <a:rPr lang="en-US" sz="2800" dirty="0">
                <a:solidFill>
                  <a:schemeClr val="tx1"/>
                </a:solidFill>
              </a:rPr>
              <a:t>him/her as comfortable as possible; always believe the </a:t>
            </a:r>
            <a:r>
              <a:rPr lang="en-US" sz="2800" dirty="0" smtClean="0">
                <a:solidFill>
                  <a:schemeClr val="tx1"/>
                </a:solidFill>
              </a:rPr>
              <a:t>survivor</a:t>
            </a:r>
            <a:endParaRPr lang="en-US" sz="2800" dirty="0">
              <a:solidFill>
                <a:schemeClr val="tx1"/>
              </a:solidFill>
            </a:endParaRP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865042" y="1334508"/>
            <a:ext cx="2797306" cy="8547758"/>
          </a:xfrm>
          <a:prstGeom prst="rect">
            <a:avLst/>
          </a:prstGeom>
        </p:spPr>
      </p:pic>
    </p:spTree>
    <p:custDataLst>
      <p:tags r:id="rId1"/>
    </p:custDataLst>
    <p:extLst>
      <p:ext uri="{BB962C8B-B14F-4D97-AF65-F5344CB8AC3E}">
        <p14:creationId xmlns:p14="http://schemas.microsoft.com/office/powerpoint/2010/main" val="3485739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537397" y="1553016"/>
            <a:ext cx="7953432" cy="3603601"/>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How to collect the information:</a:t>
            </a:r>
          </a:p>
          <a:p>
            <a:endParaRPr lang="en-US" sz="2800" dirty="0">
              <a:solidFill>
                <a:schemeClr val="tx1"/>
              </a:solidFill>
            </a:endParaRPr>
          </a:p>
          <a:p>
            <a:pPr marL="457200" indent="-457200">
              <a:buFont typeface="Arial" panose="020B0604020202020204" pitchFamily="34" charset="0"/>
              <a:buChar char="•"/>
            </a:pPr>
            <a:r>
              <a:rPr lang="en-US" sz="2800" dirty="0">
                <a:solidFill>
                  <a:schemeClr val="tx1"/>
                </a:solidFill>
              </a:rPr>
              <a:t>Start by listening to the complainant</a:t>
            </a:r>
          </a:p>
          <a:p>
            <a:pPr marL="457200" indent="-457200">
              <a:buFont typeface="Arial" panose="020B0604020202020204" pitchFamily="34" charset="0"/>
              <a:buChar char="•"/>
            </a:pPr>
            <a:r>
              <a:rPr lang="en-US" sz="2800" dirty="0">
                <a:solidFill>
                  <a:schemeClr val="tx1"/>
                </a:solidFill>
              </a:rPr>
              <a:t>What you need are answers on: What, Where, When, and Who</a:t>
            </a:r>
            <a:r>
              <a:rPr lang="en-US" sz="2800" dirty="0" smtClean="0">
                <a:solidFill>
                  <a:schemeClr val="tx1"/>
                </a:solidFill>
              </a:rPr>
              <a:t>.</a:t>
            </a:r>
            <a:endParaRPr lang="en-US" sz="2800" dirty="0">
              <a:solidFill>
                <a:schemeClr val="tx1"/>
              </a:solidFill>
            </a:endParaRP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870581" y="1187449"/>
            <a:ext cx="2941668" cy="8988886"/>
          </a:xfrm>
          <a:prstGeom prst="rect">
            <a:avLst/>
          </a:prstGeom>
        </p:spPr>
      </p:pic>
    </p:spTree>
    <p:custDataLst>
      <p:tags r:id="rId1"/>
    </p:custDataLst>
    <p:extLst>
      <p:ext uri="{BB962C8B-B14F-4D97-AF65-F5344CB8AC3E}">
        <p14:creationId xmlns:p14="http://schemas.microsoft.com/office/powerpoint/2010/main" val="224583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550858" y="1852052"/>
            <a:ext cx="7768867" cy="3153896"/>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smtClean="0">
                <a:solidFill>
                  <a:schemeClr val="tx1"/>
                </a:solidFill>
              </a:rPr>
              <a:t>Do </a:t>
            </a:r>
            <a:r>
              <a:rPr lang="en-US" sz="2800" dirty="0">
                <a:solidFill>
                  <a:schemeClr val="tx1"/>
                </a:solidFill>
              </a:rPr>
              <a:t>not ask why, this  puts blame on the victim.</a:t>
            </a:r>
          </a:p>
          <a:p>
            <a:pPr marL="457200" indent="-457200">
              <a:buFont typeface="Arial" panose="020B0604020202020204" pitchFamily="34" charset="0"/>
              <a:buChar char="•"/>
            </a:pPr>
            <a:r>
              <a:rPr lang="en-US" sz="2800" dirty="0">
                <a:solidFill>
                  <a:schemeClr val="tx1"/>
                </a:solidFill>
              </a:rPr>
              <a:t>Do not investigate to see if the complaint is correct.</a:t>
            </a: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870581" y="1187449"/>
            <a:ext cx="2941668" cy="8988886"/>
          </a:xfrm>
          <a:prstGeom prst="rect">
            <a:avLst/>
          </a:prstGeom>
        </p:spPr>
      </p:pic>
    </p:spTree>
    <p:custDataLst>
      <p:tags r:id="rId1"/>
    </p:custDataLst>
    <p:extLst>
      <p:ext uri="{BB962C8B-B14F-4D97-AF65-F5344CB8AC3E}">
        <p14:creationId xmlns:p14="http://schemas.microsoft.com/office/powerpoint/2010/main" val="1324303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590962" y="1768159"/>
            <a:ext cx="7485400" cy="2968734"/>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If the complainant is a child:</a:t>
            </a:r>
          </a:p>
          <a:p>
            <a:pPr marL="457200" indent="-457200">
              <a:buFont typeface="Arial" panose="020B0604020202020204" pitchFamily="34" charset="0"/>
              <a:buChar char="•"/>
            </a:pPr>
            <a:r>
              <a:rPr lang="en-US" sz="2800" dirty="0">
                <a:solidFill>
                  <a:schemeClr val="tx1"/>
                </a:solidFill>
              </a:rPr>
              <a:t>Talk with the child in the company of a trusted adult</a:t>
            </a:r>
          </a:p>
          <a:p>
            <a:pPr marL="457200" indent="-457200">
              <a:buFont typeface="Arial" panose="020B0604020202020204" pitchFamily="34" charset="0"/>
              <a:buChar char="•"/>
            </a:pPr>
            <a:r>
              <a:rPr lang="en-US" sz="2800" dirty="0">
                <a:solidFill>
                  <a:schemeClr val="tx1"/>
                </a:solidFill>
              </a:rPr>
              <a:t>Be comforting and </a:t>
            </a:r>
            <a:r>
              <a:rPr lang="en-US" sz="2800" dirty="0" smtClean="0">
                <a:solidFill>
                  <a:schemeClr val="tx1"/>
                </a:solidFill>
              </a:rPr>
              <a:t>supportive</a:t>
            </a:r>
            <a:endParaRPr lang="en-US" sz="2800" dirty="0">
              <a:solidFill>
                <a:schemeClr val="tx1"/>
              </a:solidFill>
            </a:endParaRP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591024" y="593420"/>
            <a:ext cx="2906432" cy="8881215"/>
          </a:xfrm>
          <a:prstGeom prst="rect">
            <a:avLst/>
          </a:prstGeom>
        </p:spPr>
      </p:pic>
    </p:spTree>
    <p:custDataLst>
      <p:tags r:id="rId1"/>
    </p:custDataLst>
    <p:extLst>
      <p:ext uri="{BB962C8B-B14F-4D97-AF65-F5344CB8AC3E}">
        <p14:creationId xmlns:p14="http://schemas.microsoft.com/office/powerpoint/2010/main" val="696570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695893" y="1772246"/>
            <a:ext cx="7773551" cy="3313507"/>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smtClean="0">
                <a:solidFill>
                  <a:schemeClr val="tx1"/>
                </a:solidFill>
              </a:rPr>
              <a:t>Reassure </a:t>
            </a:r>
            <a:r>
              <a:rPr lang="en-US" sz="2800" dirty="0">
                <a:solidFill>
                  <a:schemeClr val="tx1"/>
                </a:solidFill>
              </a:rPr>
              <a:t>the child that it is not their fault;</a:t>
            </a:r>
          </a:p>
          <a:p>
            <a:pPr marL="457200" indent="-457200">
              <a:buFont typeface="Arial" panose="020B0604020202020204" pitchFamily="34" charset="0"/>
              <a:buChar char="•"/>
            </a:pPr>
            <a:r>
              <a:rPr lang="en-US" sz="2800" dirty="0">
                <a:solidFill>
                  <a:schemeClr val="tx1"/>
                </a:solidFill>
              </a:rPr>
              <a:t>Do no harm: be careful not to traumatize the child </a:t>
            </a:r>
            <a:r>
              <a:rPr lang="en-US" sz="2800" dirty="0" smtClean="0">
                <a:solidFill>
                  <a:schemeClr val="tx1"/>
                </a:solidFill>
              </a:rPr>
              <a:t>further</a:t>
            </a:r>
            <a:endParaRPr lang="en-US" sz="2800" dirty="0">
              <a:solidFill>
                <a:schemeClr val="tx1"/>
              </a:solidFill>
            </a:endParaRP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591024" y="593420"/>
            <a:ext cx="2906432" cy="8881215"/>
          </a:xfrm>
          <a:prstGeom prst="rect">
            <a:avLst/>
          </a:prstGeom>
        </p:spPr>
      </p:pic>
    </p:spTree>
    <p:custDataLst>
      <p:tags r:id="rId1"/>
    </p:custDataLst>
    <p:extLst>
      <p:ext uri="{BB962C8B-B14F-4D97-AF65-F5344CB8AC3E}">
        <p14:creationId xmlns:p14="http://schemas.microsoft.com/office/powerpoint/2010/main" val="3104630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647584" y="1933051"/>
            <a:ext cx="7248895" cy="3028694"/>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smtClean="0">
                <a:solidFill>
                  <a:schemeClr val="tx1"/>
                </a:solidFill>
              </a:rPr>
              <a:t>Help </a:t>
            </a:r>
            <a:r>
              <a:rPr lang="en-US" sz="2800" dirty="0">
                <a:solidFill>
                  <a:schemeClr val="tx1"/>
                </a:solidFill>
              </a:rPr>
              <a:t>them feel safe;</a:t>
            </a:r>
          </a:p>
          <a:p>
            <a:pPr marL="457200" indent="-457200">
              <a:buFont typeface="Arial" panose="020B0604020202020204" pitchFamily="34" charset="0"/>
              <a:buChar char="•"/>
            </a:pPr>
            <a:r>
              <a:rPr lang="en-US" sz="2800" dirty="0">
                <a:solidFill>
                  <a:schemeClr val="tx1"/>
                </a:solidFill>
              </a:rPr>
              <a:t>Information must be presented to them in ways and language that they understand and respect children’s opinions, beliefs and thoughts.</a:t>
            </a:r>
          </a:p>
        </p:txBody>
      </p:sp>
      <p:pic>
        <p:nvPicPr>
          <p:cNvPr id="3" name="Picture 2"/>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591024" y="593420"/>
            <a:ext cx="2906432" cy="8881215"/>
          </a:xfrm>
          <a:prstGeom prst="rect">
            <a:avLst/>
          </a:prstGeom>
        </p:spPr>
      </p:pic>
    </p:spTree>
    <p:custDataLst>
      <p:tags r:id="rId1"/>
    </p:custDataLst>
    <p:extLst>
      <p:ext uri="{BB962C8B-B14F-4D97-AF65-F5344CB8AC3E}">
        <p14:creationId xmlns:p14="http://schemas.microsoft.com/office/powerpoint/2010/main" val="39663205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F3456DDD-EE9B-4E1A-B46F-0213B0102D46}"/>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_WEBLINKS_TARGET" val="_self"/>
  <p:tag name="ISPRING_WEBLINKS_TARGETMJT" val="_self"/>
  <p:tag name="ISPRING_ULTRA_SCORM_COURCE_TITLE" val="dealing_disclosure"/>
  <p:tag name="ISPRING_PRESENTATION_TITLE" val="dealing_disclosure"/>
  <p:tag name="ISPRING-SUITE_ISPRING_PLAYERS_CUSTOMIZATION_2" val="{&quot;universal&quot;:{&quot;skinSettings&quot;:{&quot;borderRadius&quot;:10,&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true,&quot;showSlideOnlyButton&quot;:true,&quot;showTimer&quot;:false,&quot;showVolumeControl&quot;:fals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1&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C_MENU_OFF&quot;:&quot;Off&quot;,&quot;PB_CC_MENU_ON&quot;:&quot;On&quot;,&quot;PB_CC_MENU_TITLE&quot;:&quot;Notes&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slideNumber,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0,&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 name="ISPRING_RESOURCE_FOLDER" val="C:\Users\hp\Desktop\Projects\Nabad\Nabad\psea\en\lessons\dealing_disclosure"/>
  <p:tag name="ISPRING_PRESENTATION_PATH" val="C:\Users\hp\Desktop\Projects\Nabad\Nabad\psea\en\lessons\dealing_disclosure.pptx"/>
  <p:tag name="ISPRING_OUTPUT_FOLDER" val="[[&quot;\uFFFD\uFFFDzV{57C549E0-46E2-4BE2-A8C6-FFFABDEA4AE1}&quot;,&quot;C:\\Users\\hp\\Desktop\\Projects\\Nabad\\Nabad\\psea\\en\\lessons&quot;],[&quot;N\uFFFD\u0018\u0012{FE710B7D-E998-49F5-8687-981FF794AE92}&quot;,&quot;C:\\Users\\pc\\Desktop\\Nabad\\safeguarding\\en\\lessons&quot;]]"/>
  <p:tag name="ISPRING_SCORM_RATE_QUIZZES" val="1"/>
  <p:tag name="ISPRING_SCORM_PASSING_SCORE" val="80.000000"/>
  <p:tag name="ISPRING_SCREEN_RECS_UPDATED" val="C:\Users\hp\Desktop\Projects\Nabad\Nabad\psea\en\lessons\dealing_disclosure"/>
  <p:tag name="ISPRING_SCORM_ENDPOINT" val="&lt;endpoint&gt;&lt;enable&gt;0&lt;/enable&gt;&lt;lrs&gt;https://&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D009D1A7-6E1E-427C-9EDE-5977B0A62A6F}:358"/>
</p:tagLst>
</file>

<file path=ppt/tags/tag11.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1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5A1C97C3-B39F-4AC1-979F-0ABBC504667B}:349"/>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13.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1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DC2995D2-DB41-4D52-8DA3-971C89F80179}:350"/>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15.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1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5341942C-2A83-4FEC-9D11-E59EF2E2985A}:360"/>
</p:tagLst>
</file>

<file path=ppt/tags/tag17.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1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047B775A-CE0D-488C-A3E5-7468BD0D3F78}:359"/>
</p:tagLst>
</file>

<file path=ppt/tags/tag19.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2.xml><?xml version="1.0" encoding="utf-8"?>
<p:tagLst xmlns:a="http://schemas.openxmlformats.org/drawingml/2006/main" xmlns:r="http://schemas.openxmlformats.org/officeDocument/2006/relationships" xmlns:p="http://schemas.openxmlformats.org/presentationml/2006/main">
  <p:tag name="GENSWF_SLIDE_UID" val="{EDB89C91-5B84-49A7-B1F9-CDB2C26A9427}:343"/>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0&lt;/action&gt;&lt;/nextAction&gt;&lt;prevAction&gt;&lt;action&gt;1&lt;/action&gt;&lt;/prevAction&gt;&lt;lock&gt;0&lt;/lock&gt;&lt;/BranchingProperties&gt;&#10;"/>
</p:tagLst>
</file>

<file path=ppt/tags/tag2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4E38F953-01A0-448D-B06A-B6E66F8250EF}:352"/>
</p:tagLst>
</file>

<file path=ppt/tags/tag21.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2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C1CBFF22-F29D-40E2-9BF5-7AC649627D80}:361"/>
</p:tagLst>
</file>

<file path=ppt/tags/tag23.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2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GENSWF_SLIDE_UID" val="{C0D603D9-EBD7-461A-A843-D50F0170E216}:354"/>
  <p:tag name="ISPRING_SLIDE_BRANCHING_PROPERTIES" val="&lt;BranchingProperties&gt;&lt;nextAction&gt;&lt;action&gt;0&lt;/action&gt;&lt;/nextAction&gt;&lt;prevAction&gt;&lt;action&gt;0&lt;/action&gt;&lt;/prevAction&gt;&lt;lock&gt;1&lt;/lock&gt;&lt;/BranchingProperties&gt;&#10;"/>
</p:tagLst>
</file>

<file path=ppt/tags/tag25.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2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RELATIVE_PATH" val="dealing_disclosure\quiz\quiz1.quiz"/>
  <p:tag name="GENSWF_SLIDE_UID" val="{8AC772EA-B9D2-4952-BD25-1A69085FCE8E}:355"/>
  <p:tag name="ISPRING_QUIZ_FULL_PATH" val="C:\Users\hp\Desktop\Projects\Nabad\Nabad\psea\en\lessons\dealing_disclosure\quiz\quiz1.quiz"/>
</p:tagLst>
</file>

<file path=ppt/tags/tag27.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2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440B199F-0EF8-4677-B321-7E6C6A95C1B3}:351"/>
  <p:tag name="ISPRING_PLAYER_LAYOUT_TYPE" val="Full"/>
  <p:tag name="ISPRING_SLIDE_BRANCHING_PROPERTIES" val="&lt;BranchingProperties&gt;&lt;nextAction&gt;&lt;action&gt;1&lt;/action&gt;&lt;/nextAction&gt;&lt;prevAction&gt;&lt;action&gt;0&lt;/action&gt;&lt;/prevAction&gt;&lt;lock&gt;0&lt;/lock&gt;&lt;/BranchingProperties&gt;&#10;"/>
</p:tagLst>
</file>

<file path=ppt/tags/tag29.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unUEDybwzAn-tkVlXV9xww&quot;,&quot;gi&quot;:&quot;Ej1iyx-fZSq7S1bR4yCd0w&quot;,&quot;ti&quot;:&quot;characters&quot;,&quot;vs&quot;:{&quot;f&quot;:[4008,708],&quot;i&quot;:{&quot;d&quot;:&quot;unUEDybwzAn-tkVlXV9xww&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3D8292BB-CC15-4125-9C40-75EB49BD0151}:356"/>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SLIDE_INDENT_LEVEL" val="0"/>
  <p:tag name="GENSWF_SLIDE_UID" val="{AA64E7B7-BDC1-498F-BCBE-0E77E1576231}:348"/>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9EF60DA0-5423-4360-BB49-4C1019D86887}:357"/>
</p:tagLst>
</file>

<file path=ppt/tags/tag9.xml><?xml version="1.0" encoding="utf-8"?>
<p:tagLst xmlns:a="http://schemas.openxmlformats.org/drawingml/2006/main" xmlns:r="http://schemas.openxmlformats.org/officeDocument/2006/relationships" xmlns:p="http://schemas.openxmlformats.org/presentationml/2006/main">
  <p:tag name="ISPRING_CONTENTLIB_ASSET_META" val="{&quot;ai&quot;:&quot;rdOkXcOaTGYpTAxKb_FKUA&quot;,&quot;gi&quot;:&quot;F4oRbJN6d9OAc-GqBTKO6A&quot;,&quot;ti&quot;:&quot;characters&quot;,&quot;vs&quot;:{&quot;f&quot;:[3912,708],&quot;i&quot;:{&quot;d&quot;:&quot;rdOkXcOaTGYpTAxKb_FKUA&quot;,&quot;p&quot;:true}},&quot;at&quot;:&quot;DEFAULT&quot;}"/>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28543</TotalTime>
  <Words>300</Words>
  <Application>Microsoft Office PowerPoint</Application>
  <PresentationFormat>Widescreen</PresentationFormat>
  <Paragraphs>41</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Open Sans</vt:lpstr>
      <vt:lpstr>Segoe UI</vt:lpstr>
      <vt:lpstr>Segoe UI Semibold</vt:lpstr>
      <vt:lpstr>Tw Cen MT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dealing_disclosure</dc:title>
  <dc:creator>pc</dc:creator>
  <cp:lastModifiedBy>Maher</cp:lastModifiedBy>
  <cp:revision>780</cp:revision>
  <dcterms:created xsi:type="dcterms:W3CDTF">2022-11-16T16:05:09Z</dcterms:created>
  <dcterms:modified xsi:type="dcterms:W3CDTF">2024-09-15T20:23:15Z</dcterms:modified>
</cp:coreProperties>
</file>