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43" r:id="rId2"/>
    <p:sldId id="352" r:id="rId3"/>
    <p:sldId id="353" r:id="rId4"/>
    <p:sldId id="354" r:id="rId5"/>
    <p:sldId id="359" r:id="rId6"/>
    <p:sldId id="355" r:id="rId7"/>
    <p:sldId id="360" r:id="rId8"/>
    <p:sldId id="361" r:id="rId9"/>
    <p:sldId id="349" r:id="rId10"/>
    <p:sldId id="350" r:id="rId11"/>
    <p:sldId id="356" r:id="rId12"/>
    <p:sldId id="362" r:id="rId13"/>
    <p:sldId id="363" r:id="rId14"/>
    <p:sldId id="357" r:id="rId15"/>
    <p:sldId id="364" r:id="rId16"/>
    <p:sldId id="365" r:id="rId17"/>
    <p:sldId id="358" r:id="rId18"/>
    <p:sldId id="367" r:id="rId19"/>
    <p:sldId id="366" r:id="rId20"/>
    <p:sldId id="351" r:id="rId21"/>
  </p:sldIdLst>
  <p:sldSz cx="12192000" cy="6858000"/>
  <p:notesSz cx="6858000" cy="9144000"/>
  <p:custDataLst>
    <p:tags r:id="rId2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1259"/>
    <a:srgbClr val="2B2D31"/>
    <a:srgbClr val="8FBDE8"/>
    <a:srgbClr val="F4F9FE"/>
    <a:srgbClr val="EEF6F1"/>
    <a:srgbClr val="E6E6E6"/>
    <a:srgbClr val="E7E9F6"/>
    <a:srgbClr val="8A8E96"/>
    <a:srgbClr val="D4D2D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51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774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1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729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858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561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485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935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64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71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106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2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341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91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4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98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28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94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5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hyperlink" Target="javascript:window.open('/next_lesson/3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1299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Definitions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85251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Safeguarding from  types of abuse for children and adults</a:t>
            </a:r>
            <a:endParaRPr lang="ru-RU" sz="60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59" y="339862"/>
            <a:ext cx="3363642" cy="8932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SPRING_QUIZ_SHAPE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5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ISPRING_QUIZ_SHAPE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7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30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60464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443052" y="382930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185" y="787664"/>
            <a:ext cx="3221121" cy="915081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37279" y="1199213"/>
            <a:ext cx="7032754" cy="337757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Sexual Harassment happens from aid worker </a:t>
            </a:r>
            <a:r>
              <a:rPr lang="en-US" sz="2000" b="1" dirty="0" smtClean="0">
                <a:solidFill>
                  <a:schemeClr val="tx1"/>
                </a:solidFill>
              </a:rPr>
              <a:t>to aid </a:t>
            </a:r>
            <a:r>
              <a:rPr lang="en-US" sz="2000" b="1" dirty="0">
                <a:solidFill>
                  <a:schemeClr val="tx1"/>
                </a:solidFill>
              </a:rPr>
              <a:t>worker. </a:t>
            </a:r>
            <a:r>
              <a:rPr lang="en-US" sz="2000" dirty="0">
                <a:solidFill>
                  <a:schemeClr val="tx1"/>
                </a:solidFill>
              </a:rPr>
              <a:t>Any sexual misconduct happening between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two </a:t>
            </a:r>
            <a:r>
              <a:rPr lang="en-US" sz="2000" dirty="0">
                <a:solidFill>
                  <a:schemeClr val="tx1"/>
                </a:solidFill>
              </a:rPr>
              <a:t>members from the organization, is called sexual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harassment</a:t>
            </a:r>
            <a:r>
              <a:rPr lang="en-US" sz="2000" dirty="0">
                <a:solidFill>
                  <a:schemeClr val="tx1"/>
                </a:solidFill>
              </a:rPr>
              <a:t>. It can take the form of a look, a </a:t>
            </a:r>
            <a:r>
              <a:rPr lang="en-US" sz="2000" dirty="0" smtClean="0">
                <a:solidFill>
                  <a:schemeClr val="tx1"/>
                </a:solidFill>
              </a:rPr>
              <a:t>text message</a:t>
            </a:r>
            <a:r>
              <a:rPr lang="en-US" sz="2000" dirty="0">
                <a:solidFill>
                  <a:schemeClr val="tx1"/>
                </a:solidFill>
              </a:rPr>
              <a:t>, a touch, a kiss, or sexual intercourse.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54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60464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443052" y="382930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177" y="907586"/>
            <a:ext cx="3094482" cy="87910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10781" y="1911926"/>
            <a:ext cx="6243897" cy="277620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Sexual Gender Based Violence happens from member </a:t>
            </a:r>
            <a:r>
              <a:rPr lang="en-US" sz="2000" b="1" dirty="0" smtClean="0">
                <a:solidFill>
                  <a:schemeClr val="tx1"/>
                </a:solidFill>
              </a:rPr>
              <a:t>of the </a:t>
            </a:r>
            <a:r>
              <a:rPr lang="en-US" sz="2000" b="1" dirty="0">
                <a:solidFill>
                  <a:schemeClr val="tx1"/>
                </a:solidFill>
              </a:rPr>
              <a:t>community to member of the community 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tx1"/>
                </a:solidFill>
              </a:rPr>
              <a:t>beneficiaries).</a:t>
            </a:r>
            <a:r>
              <a:rPr lang="en-US" sz="2000" dirty="0">
                <a:solidFill>
                  <a:schemeClr val="tx1"/>
                </a:solidFill>
              </a:rPr>
              <a:t> Also here it can take the </a:t>
            </a:r>
            <a:r>
              <a:rPr lang="en-US" sz="2000" dirty="0" smtClean="0">
                <a:solidFill>
                  <a:schemeClr val="tx1"/>
                </a:solidFill>
              </a:rPr>
              <a:t>form of </a:t>
            </a:r>
            <a:r>
              <a:rPr lang="en-US" sz="2000" dirty="0">
                <a:solidFill>
                  <a:schemeClr val="tx1"/>
                </a:solidFill>
              </a:rPr>
              <a:t>a look, a text message, a touch, a kiss, or a </a:t>
            </a:r>
            <a:r>
              <a:rPr lang="en-US" sz="2000" dirty="0" smtClean="0">
                <a:solidFill>
                  <a:schemeClr val="tx1"/>
                </a:solidFill>
              </a:rPr>
              <a:t>sexual </a:t>
            </a:r>
            <a:r>
              <a:rPr lang="en-US" sz="2000" dirty="0">
                <a:solidFill>
                  <a:schemeClr val="tx1"/>
                </a:solidFill>
              </a:rPr>
              <a:t>intercourse.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186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60464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443052" y="382930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298" y="630596"/>
            <a:ext cx="3405018" cy="967324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50923" y="1630519"/>
            <a:ext cx="6213800" cy="277620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So to decide what type of sexual </a:t>
            </a:r>
            <a:r>
              <a:rPr lang="en-US" sz="2000" dirty="0" smtClean="0">
                <a:solidFill>
                  <a:schemeClr val="tx1"/>
                </a:solidFill>
              </a:rPr>
              <a:t>misconduct </a:t>
            </a:r>
            <a:r>
              <a:rPr lang="en-US" sz="2000" dirty="0">
                <a:solidFill>
                  <a:schemeClr val="tx1"/>
                </a:solidFill>
              </a:rPr>
              <a:t>it is, we do not </a:t>
            </a:r>
            <a:r>
              <a:rPr lang="en-US" sz="2000" dirty="0" smtClean="0">
                <a:solidFill>
                  <a:schemeClr val="tx1"/>
                </a:solidFill>
              </a:rPr>
              <a:t>focus on </a:t>
            </a:r>
            <a:r>
              <a:rPr lang="en-US" sz="2000" dirty="0">
                <a:solidFill>
                  <a:schemeClr val="tx1"/>
                </a:solidFill>
              </a:rPr>
              <a:t>the action but rather on </a:t>
            </a:r>
            <a:r>
              <a:rPr lang="en-US" sz="2000" dirty="0" smtClean="0">
                <a:solidFill>
                  <a:schemeClr val="tx1"/>
                </a:solidFill>
              </a:rPr>
              <a:t>who the </a:t>
            </a:r>
            <a:r>
              <a:rPr lang="en-US" sz="2000" dirty="0">
                <a:solidFill>
                  <a:schemeClr val="tx1"/>
                </a:solidFill>
              </a:rPr>
              <a:t>perpetrator and victim are.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444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494934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99" y="494934"/>
            <a:ext cx="3610267" cy="10256332"/>
          </a:xfrm>
          <a:prstGeom prst="rect">
            <a:avLst/>
          </a:prstGeom>
        </p:spPr>
      </p:pic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096000" y="197746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/>
              <a:t> Who are the two parties?</a:t>
            </a:r>
            <a:endParaRPr lang="en-US" sz="1400" b="1" dirty="0">
              <a:solidFill>
                <a:srgbClr val="CB1259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0819" y="2162824"/>
            <a:ext cx="7155805" cy="30556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solidFill>
                  <a:schemeClr val="tx1"/>
                </a:solidFill>
              </a:rPr>
              <a:t>If the perpetrator is an aid worker and the victim is a </a:t>
            </a:r>
          </a:p>
          <a:p>
            <a:pPr fontAlgn="base"/>
            <a:r>
              <a:rPr lang="en-US" sz="2000" dirty="0" smtClean="0">
                <a:solidFill>
                  <a:schemeClr val="tx1"/>
                </a:solidFill>
              </a:rPr>
              <a:t>beneficiary</a:t>
            </a:r>
            <a:r>
              <a:rPr lang="en-US" sz="2000" dirty="0">
                <a:solidFill>
                  <a:schemeClr val="tx1"/>
                </a:solidFill>
              </a:rPr>
              <a:t>. This is either SE or SA. To decide, you ask </a:t>
            </a:r>
          </a:p>
          <a:p>
            <a:pPr fontAlgn="base"/>
            <a:r>
              <a:rPr lang="en-US" sz="2000" dirty="0" smtClean="0">
                <a:solidFill>
                  <a:schemeClr val="tx1"/>
                </a:solidFill>
              </a:rPr>
              <a:t>yourself </a:t>
            </a:r>
            <a:r>
              <a:rPr lang="en-US" sz="2000" dirty="0">
                <a:solidFill>
                  <a:schemeClr val="tx1"/>
                </a:solidFill>
              </a:rPr>
              <a:t>another question: is there anything in return? If </a:t>
            </a:r>
            <a:r>
              <a:rPr lang="en-US" sz="2000" dirty="0" smtClean="0">
                <a:solidFill>
                  <a:schemeClr val="tx1"/>
                </a:solidFill>
              </a:rPr>
              <a:t>yes</a:t>
            </a:r>
            <a:r>
              <a:rPr lang="en-US" sz="2000" dirty="0">
                <a:solidFill>
                  <a:schemeClr val="tx1"/>
                </a:solidFill>
              </a:rPr>
              <a:t>, it’s SE, if not it’s SA.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886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494934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96" y="494934"/>
            <a:ext cx="3687514" cy="10475782"/>
          </a:xfrm>
          <a:prstGeom prst="rect">
            <a:avLst/>
          </a:prstGeom>
        </p:spPr>
      </p:pic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706256" y="230337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/>
              <a:t> Who are the two parties?</a:t>
            </a:r>
            <a:endParaRPr lang="en-US" sz="1400" b="1" dirty="0">
              <a:solidFill>
                <a:srgbClr val="CB1259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3052" y="1860141"/>
            <a:ext cx="6213800" cy="277620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solidFill>
                  <a:schemeClr val="tx1"/>
                </a:solidFill>
              </a:rPr>
              <a:t>If the perpetrator is an aid worker and the victim is an </a:t>
            </a:r>
            <a:r>
              <a:rPr lang="en-US" sz="2000" dirty="0" smtClean="0">
                <a:solidFill>
                  <a:schemeClr val="tx1"/>
                </a:solidFill>
              </a:rPr>
              <a:t>aid </a:t>
            </a:r>
            <a:r>
              <a:rPr lang="en-US" sz="2000" dirty="0">
                <a:solidFill>
                  <a:schemeClr val="tx1"/>
                </a:solidFill>
              </a:rPr>
              <a:t>worker. This is sexual harassment (SH). Although it </a:t>
            </a:r>
            <a:r>
              <a:rPr lang="en-US" sz="2000" dirty="0" smtClean="0">
                <a:solidFill>
                  <a:schemeClr val="tx1"/>
                </a:solidFill>
              </a:rPr>
              <a:t>might </a:t>
            </a:r>
            <a:r>
              <a:rPr lang="en-US" sz="2000" dirty="0">
                <a:solidFill>
                  <a:schemeClr val="tx1"/>
                </a:solidFill>
              </a:rPr>
              <a:t>sound that there is exploitation of power here, it 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90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494934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512" y="494934"/>
            <a:ext cx="3556631" cy="10103959"/>
          </a:xfrm>
          <a:prstGeom prst="rect">
            <a:avLst/>
          </a:prstGeom>
        </p:spPr>
      </p:pic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096000" y="142657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/>
              <a:t> Who are the two parties?</a:t>
            </a:r>
            <a:endParaRPr lang="en-US" sz="1400" b="1" dirty="0">
              <a:solidFill>
                <a:srgbClr val="CB1259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9314" y="1911926"/>
            <a:ext cx="6497783" cy="31044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 smtClean="0">
                <a:solidFill>
                  <a:schemeClr val="tx1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, we still call it SH to distinguish the </a:t>
            </a:r>
            <a:r>
              <a:rPr lang="en-US" sz="2000" dirty="0" smtClean="0">
                <a:solidFill>
                  <a:schemeClr val="tx1"/>
                </a:solidFill>
              </a:rPr>
              <a:t>various types</a:t>
            </a:r>
            <a:r>
              <a:rPr lang="en-US" sz="2000" dirty="0">
                <a:solidFill>
                  <a:schemeClr val="tx1"/>
                </a:solidFill>
              </a:rPr>
              <a:t>. If the perpetrator is a beneficiary and</a:t>
            </a:r>
          </a:p>
          <a:p>
            <a:pPr fontAlgn="base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victim is a beneficiary. This is </a:t>
            </a:r>
            <a:r>
              <a:rPr lang="en-US" sz="2000" dirty="0" smtClean="0">
                <a:solidFill>
                  <a:schemeClr val="tx1"/>
                </a:solidFill>
              </a:rPr>
              <a:t>SGBV. This </a:t>
            </a:r>
            <a:r>
              <a:rPr lang="en-US" sz="2000" dirty="0">
                <a:solidFill>
                  <a:schemeClr val="tx1"/>
                </a:solidFill>
              </a:rPr>
              <a:t>will not be our area of </a:t>
            </a:r>
            <a:r>
              <a:rPr lang="en-US" sz="2000" dirty="0" smtClean="0">
                <a:solidFill>
                  <a:schemeClr val="tx1"/>
                </a:solidFill>
              </a:rPr>
              <a:t>intervention in </a:t>
            </a:r>
            <a:r>
              <a:rPr lang="en-US" sz="2000" dirty="0">
                <a:solidFill>
                  <a:schemeClr val="tx1"/>
                </a:solidFill>
              </a:rPr>
              <a:t>this course but we put it here for you </a:t>
            </a:r>
            <a:r>
              <a:rPr lang="en-US" sz="2000" dirty="0" smtClean="0">
                <a:solidFill>
                  <a:schemeClr val="tx1"/>
                </a:solidFill>
              </a:rPr>
              <a:t>to know </a:t>
            </a:r>
            <a:r>
              <a:rPr lang="en-US" sz="2000" dirty="0">
                <a:solidFill>
                  <a:schemeClr val="tx1"/>
                </a:solidFill>
              </a:rPr>
              <a:t>all the differences. 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31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3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494934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338" y="494934"/>
            <a:ext cx="3630263" cy="10313137"/>
          </a:xfrm>
          <a:prstGeom prst="rect">
            <a:avLst/>
          </a:prstGeom>
        </p:spPr>
      </p:pic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613917" y="142657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/>
              <a:t> Who are the two parties?</a:t>
            </a:r>
            <a:endParaRPr lang="en-US" sz="1400" b="1" dirty="0">
              <a:solidFill>
                <a:srgbClr val="CB1259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3052" y="1689453"/>
            <a:ext cx="5912778" cy="31044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solidFill>
                  <a:schemeClr val="tx1"/>
                </a:solidFill>
              </a:rPr>
              <a:t>If the perpetrator is an aid worker and the victim is a </a:t>
            </a:r>
            <a:r>
              <a:rPr lang="en-US" sz="2000" dirty="0" smtClean="0">
                <a:solidFill>
                  <a:schemeClr val="tx1"/>
                </a:solidFill>
              </a:rPr>
              <a:t>beneficiary</a:t>
            </a:r>
            <a:r>
              <a:rPr lang="en-US" sz="2000" dirty="0">
                <a:solidFill>
                  <a:schemeClr val="tx1"/>
                </a:solidFill>
              </a:rPr>
              <a:t>. This is either SE or SA. To decide, you ask </a:t>
            </a:r>
            <a:r>
              <a:rPr lang="en-US" sz="2000" dirty="0" smtClean="0">
                <a:solidFill>
                  <a:schemeClr val="tx1"/>
                </a:solidFill>
              </a:rPr>
              <a:t>yourself </a:t>
            </a:r>
            <a:r>
              <a:rPr lang="en-US" sz="2000" dirty="0">
                <a:solidFill>
                  <a:schemeClr val="tx1"/>
                </a:solidFill>
              </a:rPr>
              <a:t>another question: is there anything in return? If </a:t>
            </a:r>
            <a:r>
              <a:rPr lang="en-US" sz="2000" dirty="0" smtClean="0">
                <a:solidFill>
                  <a:schemeClr val="tx1"/>
                </a:solidFill>
              </a:rPr>
              <a:t>yes</a:t>
            </a:r>
            <a:r>
              <a:rPr lang="en-US" sz="2000" dirty="0">
                <a:solidFill>
                  <a:schemeClr val="tx1"/>
                </a:solidFill>
              </a:rPr>
              <a:t>, it’s SE, if not it’s SA.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031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494934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24627" y="1670782"/>
            <a:ext cx="5626076" cy="31044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sz="2000" dirty="0">
              <a:solidFill>
                <a:schemeClr val="tx1"/>
              </a:solidFill>
            </a:endParaRPr>
          </a:p>
          <a:p>
            <a:pPr fontAlgn="base"/>
            <a:r>
              <a:rPr lang="en-US" sz="2000" dirty="0">
                <a:solidFill>
                  <a:schemeClr val="tx1"/>
                </a:solidFill>
              </a:rPr>
              <a:t>If the perpetrator is an aid worker and the victim is an </a:t>
            </a:r>
            <a:r>
              <a:rPr lang="en-US" sz="2000" dirty="0" smtClean="0">
                <a:solidFill>
                  <a:schemeClr val="tx1"/>
                </a:solidFill>
              </a:rPr>
              <a:t>aid worker</a:t>
            </a:r>
            <a:r>
              <a:rPr lang="en-US" sz="2000" dirty="0">
                <a:solidFill>
                  <a:schemeClr val="tx1"/>
                </a:solidFill>
              </a:rPr>
              <a:t>. This is sexual harassment (SH). Although it </a:t>
            </a:r>
            <a:r>
              <a:rPr lang="en-US" sz="2000" dirty="0" smtClean="0">
                <a:solidFill>
                  <a:schemeClr val="tx1"/>
                </a:solidFill>
              </a:rPr>
              <a:t> might </a:t>
            </a:r>
            <a:r>
              <a:rPr lang="en-US" sz="2000" dirty="0">
                <a:solidFill>
                  <a:schemeClr val="tx1"/>
                </a:solidFill>
              </a:rPr>
              <a:t>sound that there is exploitation of power here, it is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338" y="494934"/>
            <a:ext cx="3630263" cy="10313137"/>
          </a:xfrm>
          <a:prstGeom prst="rect">
            <a:avLst/>
          </a:prstGeom>
        </p:spPr>
      </p:pic>
      <p:sp>
        <p:nvSpPr>
          <p:cNvPr id="10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613917" y="142657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/>
              <a:t> Who are the two parties?</a:t>
            </a:r>
            <a:endParaRPr lang="en-US" sz="1400" b="1" dirty="0">
              <a:solidFill>
                <a:srgbClr val="CB1259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21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494934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338" y="494934"/>
            <a:ext cx="3630263" cy="10313137"/>
          </a:xfrm>
          <a:prstGeom prst="rect">
            <a:avLst/>
          </a:prstGeom>
        </p:spPr>
      </p:pic>
      <p:sp>
        <p:nvSpPr>
          <p:cNvPr id="10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613917" y="142657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/>
              <a:t> Who are the two parties?</a:t>
            </a:r>
            <a:endParaRPr lang="en-US" sz="1400" b="1" dirty="0">
              <a:solidFill>
                <a:srgbClr val="CB1259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4823" y="1883558"/>
            <a:ext cx="5910888" cy="31044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 smtClean="0">
                <a:solidFill>
                  <a:schemeClr val="tx1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, we still call it SH to distinguish the </a:t>
            </a:r>
            <a:r>
              <a:rPr lang="en-US" sz="2000" dirty="0" smtClean="0">
                <a:solidFill>
                  <a:schemeClr val="tx1"/>
                </a:solidFill>
              </a:rPr>
              <a:t>various types</a:t>
            </a:r>
            <a:r>
              <a:rPr lang="en-US" sz="2000" dirty="0">
                <a:solidFill>
                  <a:schemeClr val="tx1"/>
                </a:solidFill>
              </a:rPr>
              <a:t>. If the perpetrator is a beneficiary </a:t>
            </a:r>
            <a:r>
              <a:rPr lang="en-US" sz="2000" dirty="0" smtClean="0">
                <a:solidFill>
                  <a:schemeClr val="tx1"/>
                </a:solidFill>
              </a:rPr>
              <a:t>and the </a:t>
            </a:r>
            <a:r>
              <a:rPr lang="en-US" sz="2000" dirty="0">
                <a:solidFill>
                  <a:schemeClr val="tx1"/>
                </a:solidFill>
              </a:rPr>
              <a:t>victim is a beneficiary. This is </a:t>
            </a:r>
            <a:r>
              <a:rPr lang="en-US" sz="2000" dirty="0" smtClean="0">
                <a:solidFill>
                  <a:schemeClr val="tx1"/>
                </a:solidFill>
              </a:rPr>
              <a:t>SGBV. This </a:t>
            </a:r>
            <a:r>
              <a:rPr lang="en-US" sz="2000" dirty="0">
                <a:solidFill>
                  <a:schemeClr val="tx1"/>
                </a:solidFill>
              </a:rPr>
              <a:t>will not be our area of </a:t>
            </a:r>
            <a:r>
              <a:rPr lang="en-US" sz="2000" dirty="0" smtClean="0">
                <a:solidFill>
                  <a:schemeClr val="tx1"/>
                </a:solidFill>
              </a:rPr>
              <a:t>intervention in </a:t>
            </a:r>
            <a:r>
              <a:rPr lang="en-US" sz="2000" dirty="0">
                <a:solidFill>
                  <a:schemeClr val="tx1"/>
                </a:solidFill>
              </a:rPr>
              <a:t>this course but we put it here for you </a:t>
            </a:r>
            <a:r>
              <a:rPr lang="en-US" sz="2000" dirty="0" smtClean="0">
                <a:solidFill>
                  <a:schemeClr val="tx1"/>
                </a:solidFill>
              </a:rPr>
              <a:t>to know </a:t>
            </a:r>
            <a:r>
              <a:rPr lang="en-US" sz="2000" dirty="0">
                <a:solidFill>
                  <a:schemeClr val="tx1"/>
                </a:solidFill>
              </a:rPr>
              <a:t>all the differences. 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607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3052" y="944380"/>
            <a:ext cx="7898503" cy="536647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When we say sexual misconduct, it </a:t>
            </a:r>
            <a:r>
              <a:rPr lang="en-US" dirty="0" smtClean="0">
                <a:solidFill>
                  <a:schemeClr val="tx1"/>
                </a:solidFill>
              </a:rPr>
              <a:t>can have </a:t>
            </a:r>
            <a:r>
              <a:rPr lang="en-US" dirty="0">
                <a:solidFill>
                  <a:schemeClr val="tx1"/>
                </a:solidFill>
              </a:rPr>
              <a:t>many forms, these include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Verbal (with words)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Non-Verbal (with looks)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Physical (with touches)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Cyber (online)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All of these are unacceptable.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315" y="944380"/>
            <a:ext cx="2704855" cy="9144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526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sp>
        <p:nvSpPr>
          <p:cNvPr id="10" name="Arrow: Pentagon 9">
            <a:hlinkClick r:id="rId6" action="ppaction://program"/>
            <a:extLst>
              <a:ext uri="{FF2B5EF4-FFF2-40B4-BE49-F238E27FC236}">
                <a16:creationId xmlns:a16="http://schemas.microsoft.com/office/drawing/2014/main" id="{A4E6FAF3-1F76-385A-19D9-ED972E17C510}"/>
              </a:ext>
            </a:extLst>
          </p:cNvPr>
          <p:cNvSpPr/>
          <p:nvPr/>
        </p:nvSpPr>
        <p:spPr>
          <a:xfrm>
            <a:off x="980210" y="3096039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002" y="655080"/>
            <a:ext cx="3019650" cy="102086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02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392515" y="1191719"/>
            <a:ext cx="7628931" cy="521657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2515" y="854439"/>
            <a:ext cx="7377443" cy="569251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Now talking about the types </a:t>
            </a:r>
            <a:r>
              <a:rPr lang="en-US" sz="2000" dirty="0" smtClean="0">
                <a:solidFill>
                  <a:schemeClr val="tx1"/>
                </a:solidFill>
              </a:rPr>
              <a:t>of sexual </a:t>
            </a:r>
            <a:r>
              <a:rPr lang="en-US" sz="2000" dirty="0">
                <a:solidFill>
                  <a:schemeClr val="tx1"/>
                </a:solidFill>
              </a:rPr>
              <a:t>misconducts, we will </a:t>
            </a:r>
            <a:r>
              <a:rPr lang="en-US" sz="2000" dirty="0" smtClean="0">
                <a:solidFill>
                  <a:schemeClr val="tx1"/>
                </a:solidFill>
              </a:rPr>
              <a:t>talk about </a:t>
            </a:r>
            <a:r>
              <a:rPr lang="en-US" sz="2000" dirty="0">
                <a:solidFill>
                  <a:schemeClr val="tx1"/>
                </a:solidFill>
              </a:rPr>
              <a:t>4 main ones: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fontAlgn="base"/>
            <a:r>
              <a:rPr lang="fr-FR" sz="2000" dirty="0" err="1">
                <a:solidFill>
                  <a:schemeClr val="tx1"/>
                </a:solidFill>
              </a:rPr>
              <a:t>Sexual</a:t>
            </a:r>
            <a:r>
              <a:rPr lang="fr-FR" sz="2000" dirty="0">
                <a:solidFill>
                  <a:schemeClr val="tx1"/>
                </a:solidFill>
              </a:rPr>
              <a:t> Exploitation</a:t>
            </a:r>
          </a:p>
          <a:p>
            <a:pPr fontAlgn="base"/>
            <a:endParaRPr lang="fr-FR" sz="2000" dirty="0">
              <a:solidFill>
                <a:schemeClr val="tx1"/>
              </a:solidFill>
            </a:endParaRPr>
          </a:p>
          <a:p>
            <a:pPr fontAlgn="base"/>
            <a:r>
              <a:rPr lang="fr-FR" sz="2000" dirty="0" err="1">
                <a:solidFill>
                  <a:schemeClr val="tx1"/>
                </a:solidFill>
              </a:rPr>
              <a:t>Sexual</a:t>
            </a:r>
            <a:r>
              <a:rPr lang="fr-FR" sz="2000" dirty="0">
                <a:solidFill>
                  <a:schemeClr val="tx1"/>
                </a:solidFill>
              </a:rPr>
              <a:t> Abuse</a:t>
            </a:r>
          </a:p>
          <a:p>
            <a:pPr fontAlgn="base"/>
            <a:endParaRPr lang="fr-FR" sz="2000" dirty="0">
              <a:solidFill>
                <a:schemeClr val="tx1"/>
              </a:solidFill>
            </a:endParaRPr>
          </a:p>
          <a:p>
            <a:pPr fontAlgn="base"/>
            <a:r>
              <a:rPr lang="fr-FR" sz="2000" dirty="0" err="1">
                <a:solidFill>
                  <a:schemeClr val="tx1"/>
                </a:solidFill>
              </a:rPr>
              <a:t>Sexual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Harassment</a:t>
            </a:r>
            <a:endParaRPr lang="fr-FR" sz="2000" dirty="0">
              <a:solidFill>
                <a:schemeClr val="tx1"/>
              </a:solidFill>
            </a:endParaRPr>
          </a:p>
          <a:p>
            <a:pPr fontAlgn="base"/>
            <a:endParaRPr lang="fr-FR" sz="2000" dirty="0">
              <a:solidFill>
                <a:schemeClr val="tx1"/>
              </a:solidFill>
            </a:endParaRPr>
          </a:p>
          <a:p>
            <a:pPr fontAlgn="base"/>
            <a:r>
              <a:rPr lang="fr-FR" sz="2000" dirty="0" err="1">
                <a:solidFill>
                  <a:schemeClr val="tx1"/>
                </a:solidFill>
              </a:rPr>
              <a:t>Sexual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Gender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Based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Violence</a:t>
            </a:r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240" y="1101778"/>
            <a:ext cx="3264095" cy="92728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18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254979" y="64655"/>
            <a:ext cx="7308194" cy="67933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811187" y="283737"/>
            <a:ext cx="2594421" cy="704554"/>
          </a:xfrm>
          <a:prstGeom prst="wedgeRoundRectCallout">
            <a:avLst>
              <a:gd name="adj1" fmla="val -70642"/>
              <a:gd name="adj2" fmla="val 109700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How do you </a:t>
            </a:r>
            <a:r>
              <a:rPr lang="en-US" sz="1400" dirty="0" smtClean="0">
                <a:solidFill>
                  <a:schemeClr val="tx1"/>
                </a:solidFill>
              </a:rPr>
              <a:t>know which </a:t>
            </a:r>
            <a:r>
              <a:rPr lang="en-US" sz="1400" dirty="0">
                <a:solidFill>
                  <a:schemeClr val="tx1"/>
                </a:solidFill>
              </a:rPr>
              <a:t>is which</a:t>
            </a:r>
            <a:r>
              <a:rPr lang="en-US" sz="1400" dirty="0" smtClean="0">
                <a:solidFill>
                  <a:schemeClr val="tx1"/>
                </a:solidFill>
              </a:rPr>
              <a:t>?</a:t>
            </a:r>
            <a:endParaRPr lang="en-US" sz="1400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59" y="339862"/>
            <a:ext cx="3363642" cy="89329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43052" y="1910075"/>
            <a:ext cx="6413349" cy="30378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Although all of these terms have been used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interchangeably sometimes, the latest policies at the humanitarian level have made the distinction between them very clear.</a:t>
            </a:r>
            <a:endParaRPr lang="en-US" sz="96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/>
            </a:r>
            <a:br>
              <a:rPr lang="en-US" sz="1000" dirty="0">
                <a:solidFill>
                  <a:schemeClr val="tx1"/>
                </a:solidFill>
              </a:rPr>
            </a:br>
            <a:endParaRPr lang="ru-RU" sz="10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254979" y="64655"/>
            <a:ext cx="7308194" cy="67933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811187" y="283737"/>
            <a:ext cx="2594421" cy="704554"/>
          </a:xfrm>
          <a:prstGeom prst="wedgeRoundRectCallout">
            <a:avLst>
              <a:gd name="adj1" fmla="val -70642"/>
              <a:gd name="adj2" fmla="val 109700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How do you </a:t>
            </a:r>
            <a:r>
              <a:rPr lang="en-US" sz="1400" dirty="0" smtClean="0">
                <a:solidFill>
                  <a:schemeClr val="tx1"/>
                </a:solidFill>
              </a:rPr>
              <a:t>know which </a:t>
            </a:r>
            <a:r>
              <a:rPr lang="en-US" sz="1400" dirty="0">
                <a:solidFill>
                  <a:schemeClr val="tx1"/>
                </a:solidFill>
              </a:rPr>
              <a:t>is which</a:t>
            </a:r>
            <a:r>
              <a:rPr lang="en-US" sz="1400" dirty="0" smtClean="0">
                <a:solidFill>
                  <a:schemeClr val="tx1"/>
                </a:solidFill>
              </a:rPr>
              <a:t>?</a:t>
            </a:r>
            <a:endParaRPr lang="en-US" sz="1400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59" y="339862"/>
            <a:ext cx="3363642" cy="89329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87918" y="1490350"/>
            <a:ext cx="6413349" cy="30378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Sexual Exploitation and Sexual Abuse (SEA) happen from </a:t>
            </a:r>
            <a:r>
              <a:rPr lang="en-US" sz="2000" b="1" dirty="0" smtClean="0">
                <a:solidFill>
                  <a:schemeClr val="tx1"/>
                </a:solidFill>
              </a:rPr>
              <a:t>aid </a:t>
            </a:r>
            <a:r>
              <a:rPr lang="en-US" sz="2000" b="1" dirty="0">
                <a:solidFill>
                  <a:schemeClr val="tx1"/>
                </a:solidFill>
              </a:rPr>
              <a:t>worker to beneficiary. </a:t>
            </a:r>
            <a:r>
              <a:rPr lang="en-US" sz="2000" dirty="0">
                <a:solidFill>
                  <a:schemeClr val="tx1"/>
                </a:solidFill>
              </a:rPr>
              <a:t>The only </a:t>
            </a:r>
            <a:r>
              <a:rPr lang="en-US" sz="2000" dirty="0" smtClean="0">
                <a:solidFill>
                  <a:schemeClr val="tx1"/>
                </a:solidFill>
              </a:rPr>
              <a:t>difference Between </a:t>
            </a:r>
            <a:r>
              <a:rPr lang="en-US" sz="2000" dirty="0">
                <a:solidFill>
                  <a:schemeClr val="tx1"/>
                </a:solidFill>
              </a:rPr>
              <a:t>SE and SA, is that SE includes something </a:t>
            </a:r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dirty="0">
                <a:solidFill>
                  <a:schemeClr val="tx1"/>
                </a:solidFill>
              </a:rPr>
              <a:t>return to the beneficiary.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21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1911926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880" y="957837"/>
            <a:ext cx="2848339" cy="8091787"/>
          </a:xfrm>
          <a:prstGeom prst="rect">
            <a:avLst/>
          </a:prstGeom>
        </p:spPr>
      </p:pic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344344" y="603686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 ?</a:t>
            </a:r>
            <a:endParaRPr lang="en-US" sz="1400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0986" y="1911926"/>
            <a:ext cx="6810569" cy="297707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Sexual exploitation: Any actual or attempted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abuse </a:t>
            </a:r>
            <a:r>
              <a:rPr lang="en-US" sz="2000" dirty="0">
                <a:solidFill>
                  <a:schemeClr val="tx1"/>
                </a:solidFill>
              </a:rPr>
              <a:t>of a position of vulnerability, differential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power</a:t>
            </a:r>
            <a:r>
              <a:rPr lang="en-US" sz="2000" dirty="0">
                <a:solidFill>
                  <a:schemeClr val="tx1"/>
                </a:solidFill>
              </a:rPr>
              <a:t>, or trust, for sexual purposes, including,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but </a:t>
            </a:r>
            <a:r>
              <a:rPr lang="en-US" sz="2000" dirty="0">
                <a:solidFill>
                  <a:schemeClr val="tx1"/>
                </a:solidFill>
              </a:rPr>
              <a:t>not limited to, profiting monetarily, socially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chemeClr val="tx1"/>
                </a:solidFill>
              </a:rPr>
              <a:t>politically from the sexual exploitation of another.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048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1911926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544" y="689548"/>
            <a:ext cx="3536456" cy="10046644"/>
          </a:xfrm>
          <a:prstGeom prst="rect">
            <a:avLst/>
          </a:prstGeom>
        </p:spPr>
      </p:pic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260892" y="382233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 ?</a:t>
            </a:r>
            <a:endParaRPr lang="en-US" sz="1400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8141" y="1404640"/>
            <a:ext cx="6413349" cy="30378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Sexual </a:t>
            </a:r>
            <a:r>
              <a:rPr lang="en-US" sz="2000" dirty="0">
                <a:solidFill>
                  <a:schemeClr val="tx1"/>
                </a:solidFill>
              </a:rPr>
              <a:t>Abuse: Any actual or threatened physical </a:t>
            </a:r>
            <a:r>
              <a:rPr lang="en-US" sz="2000" dirty="0" smtClean="0">
                <a:solidFill>
                  <a:schemeClr val="tx1"/>
                </a:solidFill>
              </a:rPr>
              <a:t>intrusion of </a:t>
            </a:r>
            <a:r>
              <a:rPr lang="en-US" sz="2000" dirty="0">
                <a:solidFill>
                  <a:schemeClr val="tx1"/>
                </a:solidFill>
              </a:rPr>
              <a:t>a sexual nature, whether by force or under unequal </a:t>
            </a:r>
            <a:r>
              <a:rPr lang="en-US" sz="2000" dirty="0" smtClean="0">
                <a:solidFill>
                  <a:schemeClr val="tx1"/>
                </a:solidFill>
              </a:rPr>
              <a:t>or coercive </a:t>
            </a:r>
            <a:r>
              <a:rPr lang="en-US" sz="2000" dirty="0">
                <a:solidFill>
                  <a:schemeClr val="tx1"/>
                </a:solidFill>
              </a:rPr>
              <a:t>conditions.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40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1911926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711" y="944429"/>
            <a:ext cx="3139509" cy="8918965"/>
          </a:xfrm>
          <a:prstGeom prst="rect">
            <a:avLst/>
          </a:prstGeom>
        </p:spPr>
      </p:pic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125198" y="592152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 ?</a:t>
            </a:r>
            <a:endParaRPr lang="en-US" sz="1400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1637" y="2173574"/>
            <a:ext cx="6243897" cy="277620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So, in both SE and SA, sexual misconduct can </a:t>
            </a:r>
            <a:r>
              <a:rPr lang="en-US" sz="2000" dirty="0" smtClean="0">
                <a:solidFill>
                  <a:schemeClr val="tx1"/>
                </a:solidFill>
              </a:rPr>
              <a:t>be verbal</a:t>
            </a:r>
            <a:r>
              <a:rPr lang="en-US" sz="2000" dirty="0">
                <a:solidFill>
                  <a:schemeClr val="tx1"/>
                </a:solidFill>
              </a:rPr>
              <a:t>, non-verbal, physical, or cyber. </a:t>
            </a:r>
            <a:r>
              <a:rPr lang="en-US" sz="2000" dirty="0" smtClean="0">
                <a:solidFill>
                  <a:schemeClr val="tx1"/>
                </a:solidFill>
              </a:rPr>
              <a:t>Both </a:t>
            </a:r>
            <a:r>
              <a:rPr lang="en-US" sz="2000" dirty="0">
                <a:solidFill>
                  <a:schemeClr val="tx1"/>
                </a:solidFill>
              </a:rPr>
              <a:t>can be a look, a </a:t>
            </a:r>
            <a:r>
              <a:rPr lang="en-US" sz="2000" dirty="0" smtClean="0">
                <a:solidFill>
                  <a:schemeClr val="tx1"/>
                </a:solidFill>
              </a:rPr>
              <a:t>text message</a:t>
            </a:r>
            <a:r>
              <a:rPr lang="en-US" sz="2000" dirty="0">
                <a:solidFill>
                  <a:schemeClr val="tx1"/>
                </a:solidFill>
              </a:rPr>
              <a:t>, a touch, a kiss, or </a:t>
            </a:r>
            <a:r>
              <a:rPr lang="en-US" sz="2000" dirty="0" smtClean="0">
                <a:solidFill>
                  <a:schemeClr val="tx1"/>
                </a:solidFill>
              </a:rPr>
              <a:t>a sexual </a:t>
            </a:r>
            <a:r>
              <a:rPr lang="en-US" sz="2000" dirty="0">
                <a:solidFill>
                  <a:schemeClr val="tx1"/>
                </a:solidFill>
              </a:rPr>
              <a:t>intercourse.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5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sp>
        <p:nvSpPr>
          <p:cNvPr id="3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194633" y="509666"/>
            <a:ext cx="2594421" cy="987561"/>
          </a:xfrm>
          <a:prstGeom prst="wedgeRoundRectCallout">
            <a:avLst>
              <a:gd name="adj1" fmla="val -55770"/>
              <a:gd name="adj2" fmla="val 77398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14000"/>
              </a:lnSpc>
            </a:pPr>
            <a:r>
              <a:rPr lang="en-US" sz="1800" b="0" i="0" u="none" strike="noStrike" dirty="0">
                <a:solidFill>
                  <a:srgbClr val="CB1259"/>
                </a:solidFill>
                <a:effectLst/>
                <a:latin typeface="+mj-lt"/>
              </a:rPr>
              <a:t>Ready to do that through examples?</a:t>
            </a:r>
            <a:endParaRPr lang="en-US" sz="1600" b="1" dirty="0">
              <a:solidFill>
                <a:srgbClr val="CB1259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9D3F0-2609-B148-9E43-BEC78E9E3298}"/>
              </a:ext>
            </a:extLst>
          </p:cNvPr>
          <p:cNvSpPr txBox="1"/>
          <p:nvPr/>
        </p:nvSpPr>
        <p:spPr>
          <a:xfrm>
            <a:off x="792518" y="1971497"/>
            <a:ext cx="594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Mix &amp; Match</a:t>
            </a:r>
          </a:p>
        </p:txBody>
      </p:sp>
      <p:sp>
        <p:nvSpPr>
          <p:cNvPr id="10" name="Arrow: Pentagon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E6FAF3-1F76-385A-19D9-ED972E17C510}"/>
              </a:ext>
            </a:extLst>
          </p:cNvPr>
          <p:cNvSpPr/>
          <p:nvPr/>
        </p:nvSpPr>
        <p:spPr>
          <a:xfrm>
            <a:off x="792518" y="3462774"/>
            <a:ext cx="4652318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Game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56" y="559112"/>
            <a:ext cx="1717774" cy="58073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04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UID" val="{F313902F-63A6-4F56-8386-EA33D58D04E9}"/>
  <p:tag name="ISPRING_SCORM_PASSING_SCORE" val="80.000000"/>
  <p:tag name="ISPRING_ULTRA_SCORM_COURCE_TITLE" val="definition"/>
  <p:tag name="ISPRING_PRESENTATION_TITLE" val="definition"/>
  <p:tag name="ISPRING_RESOURCE_FOLDER" val="C:\Users\hp\Desktop\Projects\Nabad\Nabad\psea\en\lessons\definition\"/>
  <p:tag name="ISPRING_PRESENTATION_PATH" val="C:\Users\hp\Desktop\Projects\Nabad\Nabad\psea\en\lessons\definition.pptx"/>
  <p:tag name="ISPRING_SCREEN_RECS_UPDATED" val="C:\Users\hp\Desktop\Projects\Nabad\Nabad\psea\en\lessons\definition\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  <p:tag name="GENSWF_SLIDE_UID" val="{F8CA7E5C-B0DA-492C-838D-A9C512510393}:35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2044F370-4890-43A8-93DE-DDA5C2205265}:355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  <p:tag name="GENSWF_SLIDE_UID" val="{26108F15-541C-4C90-AEDA-FC8535F45505}:36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  <p:tag name="GENSWF_SLIDE_UID" val="{5F3DC5C0-862E-4261-82B8-4D15C817B12D}:36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139238CA-6D90-459F-8920-54BE7B87F385}:349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unUEDybwzAn-tkVlXV9xww&quot;,&quot;gi&quot;:&quot;Ej1iyx-fZSq7S1bR4yCd0w&quot;,&quot;ti&quot;:&quot;characters&quot;,&quot;vs&quot;:{&quot;f&quot;:[4008,708],&quot;i&quot;:{&quot;d&quot;:&quot;unUEDybwzAn-tkVlXV9xww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GENSWF_SLIDE_UID" val="{99948010-F83B-4BBF-96E5-26576C385100}:350"/>
  <p:tag name="ISPRING_QUIZ_FULL_PATH" val="C:\Users\hp\Desktop\Projects\Nabad\Nabad\psea\en\lessons\definition\quiz\quiz1.quiz"/>
  <p:tag name="ISPRING_QUIZ_RELATIVE_PATH" val="definition\quiz\quiz1.quiz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D0107F5F-A6EB-4BCB-B5B7-4EB7782E069B}:356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  <p:tag name="GENSWF_SLIDE_UID" val="{B091D18F-8EA4-4211-9951-DC6C54FCA248}:36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  <p:tag name="GENSWF_SLIDE_UID" val="{BABCCB12-3FE0-4989-A5BF-7267595B4858}:36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5A55B365-F450-4560-8C30-5C91414AAA68}:357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  <p:tag name="GENSWF_SLIDE_UID" val="{3485B16E-1F68-4995-A5A3-706AF322AD9C}:36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  <p:tag name="GENSWF_SLIDE_UID" val="{5077FDBF-45C3-4FE9-A1B3-31D78E7BB861}:36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14612C23-F77F-489E-B5B3-70601A853313}:358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  <p:tag name="GENSWF_SLIDE_UID" val="{7214BFC9-73BC-46E6-9032-B3D1DC32AEF1}:36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  <p:tag name="GENSWF_SLIDE_UID" val="{386989B1-45D4-4A8A-87D8-E92DBDB42B00}:36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74944435-17E6-429E-97ED-97D577707607}:351"/>
  <p:tag name="ISPRING_SLIDE_BRANCHING_PROPERTIES" val="&lt;BranchingProperties&gt;&lt;nextAction&gt;&lt;action&gt;2&lt;/action&gt;&lt;slide&gt;349&lt;/slide&gt;&lt;/nextAction&gt;&lt;prevAction&gt;&lt;action&gt;0&lt;/action&gt;&lt;/prevAction&gt;&lt;lock&gt;1&lt;/lock&gt;&lt;/BranchingProperties&gt;&#1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80F9000B-2D21-47D0-8A40-ADE2A7A2C4E7}:352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unUEDybwzAn-tkVlXV9xww&quot;,&quot;gi&quot;:&quot;Ej1iyx-fZSq7S1bR4yCd0w&quot;,&quot;ti&quot;:&quot;characters&quot;,&quot;vs&quot;:{&quot;f&quot;:[4008,708],&quot;i&quot;:{&quot;d&quot;:&quot;unUEDybwzAn-tkVlXV9xww&quot;,&quot;p&quot;:true}},&quot;at&quot;:&quot;DEFAULT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unUEDybwzAn-tkVlXV9xww&quot;,&quot;gi&quot;:&quot;Ej1iyx-fZSq7S1bR4yCd0w&quot;,&quot;ti&quot;:&quot;characters&quot;,&quot;vs&quot;:{&quot;f&quot;:[4008,708],&quot;i&quot;:{&quot;d&quot;:&quot;unUEDybwzAn-tkVlXV9xww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47D4A6CE-0640-4505-8D43-744F27124B47}:353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AC3C560B-E696-485D-8FAD-093130ADCC57}:354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2">
              <a:lumMod val="60000"/>
              <a:lumOff val="40000"/>
            </a:schemeClr>
          </a:solidFill>
        </a:ln>
      </a:spPr>
      <a:bodyPr rtlCol="0" anchor="ctr"/>
      <a:lstStyle>
        <a:defPPr algn="ctr">
          <a:defRPr sz="24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30258</TotalTime>
  <Words>702</Words>
  <Application>Microsoft Office PowerPoint</Application>
  <PresentationFormat>Widescreen</PresentationFormat>
  <Paragraphs>85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</dc:title>
  <dc:creator>pc</dc:creator>
  <cp:lastModifiedBy>Maher</cp:lastModifiedBy>
  <cp:revision>802</cp:revision>
  <dcterms:created xsi:type="dcterms:W3CDTF">2022-11-16T16:05:09Z</dcterms:created>
  <dcterms:modified xsi:type="dcterms:W3CDTF">2024-09-15T20:47:20Z</dcterms:modified>
</cp:coreProperties>
</file>