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3" r:id="rId2"/>
    <p:sldId id="348" r:id="rId3"/>
    <p:sldId id="352" r:id="rId4"/>
    <p:sldId id="353" r:id="rId5"/>
    <p:sldId id="354" r:id="rId6"/>
    <p:sldId id="355" r:id="rId7"/>
    <p:sldId id="356" r:id="rId8"/>
    <p:sldId id="357" r:id="rId9"/>
    <p:sldId id="358" r:id="rId10"/>
    <p:sldId id="359" r:id="rId11"/>
    <p:sldId id="360" r:id="rId12"/>
    <p:sldId id="361" r:id="rId13"/>
    <p:sldId id="362" r:id="rId14"/>
    <p:sldId id="363" r:id="rId15"/>
    <p:sldId id="351" r:id="rId16"/>
  </p:sldIdLst>
  <p:sldSz cx="12192000" cy="6858000"/>
  <p:notesSz cx="6858000" cy="9144000"/>
  <p:custDataLst>
    <p:tags r:id="rId1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74" d="100"/>
          <a:sy n="74" d="100"/>
        </p:scale>
        <p:origin x="854" y="43"/>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31.07.2024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238187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347265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212440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403920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3015310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15</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55089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240626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354385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48766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241987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405789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296622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31.07.2024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31.07.2024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31.07.2024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6','_parent');" TargetMode="Externa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911926"/>
            <a:ext cx="7059184"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ea typeface="Open Sans" panose="020B0606030504020204" pitchFamily="34" charset="0"/>
                <a:cs typeface="Open Sans" panose="020B0606030504020204" pitchFamily="34" charset="0"/>
              </a:rPr>
              <a:t>Key Guiding Principles</a:t>
            </a:r>
            <a:endParaRPr lang="ru-RU" sz="54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1" y="3085640"/>
            <a:ext cx="6979357" cy="561112"/>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0" u="none" strike="noStrike" dirty="0">
                <a:solidFill>
                  <a:srgbClr val="000000"/>
                </a:solidFill>
                <a:effectLst/>
              </a:rPr>
              <a:t>What are the Key Guiding Principles?</a:t>
            </a:r>
          </a:p>
        </p:txBody>
      </p:sp>
    </p:spTree>
    <p:custDataLst>
      <p:tags r:id="rId1"/>
    </p:custDataLst>
    <p:extLst>
      <p:ext uri="{BB962C8B-B14F-4D97-AF65-F5344CB8AC3E}">
        <p14:creationId xmlns:p14="http://schemas.microsoft.com/office/powerpoint/2010/main" val="412668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Ensuring that all actions and interventions designed to support the survivor do not expose them to further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8. Do No Harm</a:t>
            </a:r>
          </a:p>
        </p:txBody>
      </p:sp>
    </p:spTree>
    <p:custDataLst>
      <p:tags r:id="rId1"/>
    </p:custDataLst>
    <p:extLst>
      <p:ext uri="{BB962C8B-B14F-4D97-AF65-F5344CB8AC3E}">
        <p14:creationId xmlns:p14="http://schemas.microsoft.com/office/powerpoint/2010/main" val="27234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All actors are bound to treat all complaints without discrimination, based on age, economic or social situation, race, status, disability, nationality, belief or political opinion, gender, sexual orientation or reputation. Special support should be provided if needed.</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9. Non-discrimination</a:t>
            </a:r>
          </a:p>
        </p:txBody>
      </p:sp>
    </p:spTree>
    <p:custDataLst>
      <p:tags r:id="rId1"/>
    </p:custDataLst>
    <p:extLst>
      <p:ext uri="{BB962C8B-B14F-4D97-AF65-F5344CB8AC3E}">
        <p14:creationId xmlns:p14="http://schemas.microsoft.com/office/powerpoint/2010/main" val="165087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The child has the right to be protected from all forms of violence, abuse, neglect and exploitation.</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10. Best Interest of the Child</a:t>
            </a:r>
          </a:p>
        </p:txBody>
      </p:sp>
    </p:spTree>
    <p:custDataLst>
      <p:tags r:id="rId1"/>
    </p:custDataLst>
    <p:extLst>
      <p:ext uri="{BB962C8B-B14F-4D97-AF65-F5344CB8AC3E}">
        <p14:creationId xmlns:p14="http://schemas.microsoft.com/office/powerpoint/2010/main" val="418727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9" name="TextBox">
            <a:extLst>
              <a:ext uri="{FF2B5EF4-FFF2-40B4-BE49-F238E27FC236}">
                <a16:creationId xmlns:a16="http://schemas.microsoft.com/office/drawing/2014/main" id="{063633B2-DA20-0160-05E8-20CEFF382EC8}"/>
              </a:ext>
            </a:extLst>
          </p:cNvPr>
          <p:cNvSpPr txBox="1">
            <a:spLocks/>
          </p:cNvSpPr>
          <p:nvPr/>
        </p:nvSpPr>
        <p:spPr>
          <a:xfrm flipH="1">
            <a:off x="958454" y="795327"/>
            <a:ext cx="5577092" cy="1969106"/>
          </a:xfrm>
          <a:prstGeom prst="wedgeRoundRectCallout">
            <a:avLst>
              <a:gd name="adj1" fmla="val -102027"/>
              <a:gd name="adj2" fmla="val 11456"/>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sz="2000" b="1" dirty="0">
                <a:solidFill>
                  <a:schemeClr val="tx1"/>
                </a:solidFill>
                <a:latin typeface="+mj-lt"/>
                <a:ea typeface="Open Sans" panose="020B0606030504020204" pitchFamily="34" charset="0"/>
                <a:cs typeface="Open Sans" panose="020B0606030504020204" pitchFamily="34" charset="0"/>
              </a:rPr>
              <a:t>Can you guess which key guiding principle is responsible for this example?</a:t>
            </a:r>
          </a:p>
        </p:txBody>
      </p:sp>
      <p:sp>
        <p:nvSpPr>
          <p:cNvPr id="11" name="Arrow: Pentagon 10">
            <a:hlinkClick r:id="" action="ppaction://hlinkshowjump?jump=nextslide"/>
            <a:extLst>
              <a:ext uri="{FF2B5EF4-FFF2-40B4-BE49-F238E27FC236}">
                <a16:creationId xmlns:a16="http://schemas.microsoft.com/office/drawing/2014/main" id="{2D95EA39-9810-9074-1DE2-C15609442F85}"/>
              </a:ext>
            </a:extLst>
          </p:cNvPr>
          <p:cNvSpPr/>
          <p:nvPr/>
        </p:nvSpPr>
        <p:spPr>
          <a:xfrm>
            <a:off x="586105" y="4093568"/>
            <a:ext cx="4245668"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rgbClr val="FFFFFF"/>
                </a:solidFill>
                <a:effectLst>
                  <a:outerShdw blurRad="38100" dist="38100" dir="2700000" algn="tl">
                    <a:srgbClr val="000000">
                      <a:alpha val="43137"/>
                    </a:srgbClr>
                  </a:outerShdw>
                </a:effectLst>
              </a:rPr>
              <a:t>Start Game</a:t>
            </a:r>
          </a:p>
        </p:txBody>
      </p:sp>
    </p:spTree>
    <p:custDataLst>
      <p:tags r:id="rId1"/>
    </p:custDataLst>
    <p:extLst>
      <p:ext uri="{BB962C8B-B14F-4D97-AF65-F5344CB8AC3E}">
        <p14:creationId xmlns:p14="http://schemas.microsoft.com/office/powerpoint/2010/main" val="98925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68CB451-F376-E320-ECF4-75E8CAECFEDC}"/>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21" name="ISPRING_QUIZ_SHAPE0">
            <a:extLst>
              <a:ext uri="{FF2B5EF4-FFF2-40B4-BE49-F238E27FC236}">
                <a16:creationId xmlns:a16="http://schemas.microsoft.com/office/drawing/2014/main" id="{758A26D9-D7D0-08A8-5011-874896FD65ED}"/>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SPRING_QUIZ_SHAPE1">
            <a:extLst>
              <a:ext uri="{FF2B5EF4-FFF2-40B4-BE49-F238E27FC236}">
                <a16:creationId xmlns:a16="http://schemas.microsoft.com/office/drawing/2014/main" id="{80784065-E74A-20AB-037D-027D1D93E5B5}"/>
              </a:ext>
            </a:extLst>
          </p:cNvPr>
          <p:cNvPicPr>
            <a:picLocks/>
          </p:cNvPicPr>
          <p:nvPr/>
        </p:nvPicPr>
        <p:blipFill>
          <a:blip r:embed="rId7"/>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24" name="ISPRING_QUIZ_SHAPE2">
            <a:extLst>
              <a:ext uri="{FF2B5EF4-FFF2-40B4-BE49-F238E27FC236}">
                <a16:creationId xmlns:a16="http://schemas.microsoft.com/office/drawing/2014/main" id="{7C191A6B-9873-7EE6-A53E-47AEFD4D5CC8}"/>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26" name="ISPRING_QUIZ_SHAPE3">
            <a:extLst>
              <a:ext uri="{FF2B5EF4-FFF2-40B4-BE49-F238E27FC236}">
                <a16:creationId xmlns:a16="http://schemas.microsoft.com/office/drawing/2014/main" id="{FE4724C3-52D1-DBC5-D43B-B6E7DB01608F}"/>
              </a:ext>
            </a:extLst>
          </p:cNvPr>
          <p:cNvPicPr>
            <a:picLocks/>
          </p:cNvPicPr>
          <p:nvPr/>
        </p:nvPicPr>
        <p:blipFill>
          <a:blip r:embed="rId8"/>
          <a:srcRect/>
          <a:stretch>
            <a:fillRect/>
          </a:stretch>
        </p:blipFill>
        <p:spPr>
          <a:xfrm>
            <a:off x="5357855" y="482600"/>
            <a:ext cx="406400" cy="406400"/>
          </a:xfrm>
          <a:prstGeom prst="rect">
            <a:avLst/>
          </a:prstGeom>
          <a:effectLst>
            <a:innerShdw>
              <a:scrgbClr r="0" g="0" b="0">
                <a:alpha val="0"/>
              </a:scrgbClr>
            </a:innerShdw>
          </a:effectLst>
        </p:spPr>
      </p:pic>
      <p:sp>
        <p:nvSpPr>
          <p:cNvPr id="27" name="ISPRING_QUIZ_SHAPE4">
            <a:extLst>
              <a:ext uri="{FF2B5EF4-FFF2-40B4-BE49-F238E27FC236}">
                <a16:creationId xmlns:a16="http://schemas.microsoft.com/office/drawing/2014/main" id="{02C00A5D-F5E1-9941-7AB9-796642B2E9CD}"/>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267587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rgbClr val="FFFFFF"/>
                </a:solidFill>
                <a:effectLst>
                  <a:outerShdw blurRad="38100" dist="38100" dir="2700000" algn="tl">
                    <a:srgbClr val="000000">
                      <a:alpha val="43137"/>
                    </a:srgbClr>
                  </a:outerShdw>
                </a:effectLst>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46537" y="1828799"/>
            <a:ext cx="6599225" cy="33770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There are key guiding principles that we all need to follow. Read them well before we continue our activities.</a:t>
            </a:r>
          </a:p>
          <a:p>
            <a:pPr algn="ctr"/>
            <a:br>
              <a:rPr lang="en-US" sz="2800" b="1" dirty="0">
                <a:solidFill>
                  <a:schemeClr val="accent2"/>
                </a:solidFill>
              </a:rPr>
            </a:br>
            <a:r>
              <a:rPr lang="en-US" sz="2800" b="1" dirty="0">
                <a:solidFill>
                  <a:schemeClr val="accent2"/>
                </a:solidFill>
              </a:rPr>
              <a:t>Discuss the main guiding principles</a:t>
            </a:r>
          </a:p>
        </p:txBody>
      </p:sp>
    </p:spTree>
    <p:custDataLst>
      <p:tags r:id="rId1"/>
    </p:custDataLst>
    <p:extLst>
      <p:ext uri="{BB962C8B-B14F-4D97-AF65-F5344CB8AC3E}">
        <p14:creationId xmlns:p14="http://schemas.microsoft.com/office/powerpoint/2010/main" val="16219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The rights, needs, and wishes of the survivor are prioritized. The survivor has the right to be treated with dignity and respect, choose the process in dealing with any action related to them.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1. Survivor-Centered Approach </a:t>
            </a:r>
          </a:p>
        </p:txBody>
      </p:sp>
    </p:spTree>
    <p:custDataLst>
      <p:tags r:id="rId1"/>
    </p:custDataLst>
    <p:extLst>
      <p:ext uri="{BB962C8B-B14F-4D97-AF65-F5344CB8AC3E}">
        <p14:creationId xmlns:p14="http://schemas.microsoft.com/office/powerpoint/2010/main" val="393673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It is essential to conduct a risk assessment for each survivor, and to develop a safety/protection plan if necessary, based on individualized needs to prevent any additional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2. Safety and Wellbeing</a:t>
            </a:r>
          </a:p>
        </p:txBody>
      </p:sp>
    </p:spTree>
    <p:custDataLst>
      <p:tags r:id="rId1"/>
    </p:custDataLst>
    <p:extLst>
      <p:ext uri="{BB962C8B-B14F-4D97-AF65-F5344CB8AC3E}">
        <p14:creationId xmlns:p14="http://schemas.microsoft.com/office/powerpoint/2010/main" val="91396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All information will be kept confidential, identities will be protected, and the personal information of survivors shall be collected and shared only with the informed consent of the person concerned. Disclosure of information will be on a strict need-to-know basis.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3. Confidentiality</a:t>
            </a:r>
          </a:p>
        </p:txBody>
      </p:sp>
    </p:spTree>
    <p:custDataLst>
      <p:tags r:id="rId1"/>
    </p:custDataLst>
    <p:extLst>
      <p:ext uri="{BB962C8B-B14F-4D97-AF65-F5344CB8AC3E}">
        <p14:creationId xmlns:p14="http://schemas.microsoft.com/office/powerpoint/2010/main" val="379588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If the misconduct is done by an aid worker, it should be reported even if the survivor does not want that. However, to reconcile the potential conflict with the survivor centered approach and confidentiality, you are due to report without sharing the identity of the individual.</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4. Mandatory Reporting</a:t>
            </a:r>
          </a:p>
        </p:txBody>
      </p:sp>
    </p:spTree>
    <p:custDataLst>
      <p:tags r:id="rId1"/>
    </p:custDataLst>
    <p:extLst>
      <p:ext uri="{BB962C8B-B14F-4D97-AF65-F5344CB8AC3E}">
        <p14:creationId xmlns:p14="http://schemas.microsoft.com/office/powerpoint/2010/main" val="264794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Multiple channels should be made for complainants/survivors and other persons to raise allegations and concerns regarding potential harm. These channels must be accessible by all people.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5. Accessibility</a:t>
            </a:r>
          </a:p>
        </p:txBody>
      </p:sp>
    </p:spTree>
    <p:custDataLst>
      <p:tags r:id="rId1"/>
    </p:custDataLst>
    <p:extLst>
      <p:ext uri="{BB962C8B-B14F-4D97-AF65-F5344CB8AC3E}">
        <p14:creationId xmlns:p14="http://schemas.microsoft.com/office/powerpoint/2010/main" val="155684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415636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Members of the affected community will be educated on how to raise complaints and report allegations, may offer input to improve how such complaints and allegations may be raised and handled, and will be kept informed and receive feedback on the outcome of a complaint or allegation raised, once available.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6. Transparency</a:t>
            </a:r>
          </a:p>
        </p:txBody>
      </p:sp>
    </p:spTree>
    <p:custDataLst>
      <p:tags r:id="rId1"/>
    </p:custDataLst>
    <p:extLst>
      <p:ext uri="{BB962C8B-B14F-4D97-AF65-F5344CB8AC3E}">
        <p14:creationId xmlns:p14="http://schemas.microsoft.com/office/powerpoint/2010/main" val="339031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Complainants/survivors will be kept informed about next steps related to their case, including investigation and referral to services.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7. Accountability</a:t>
            </a:r>
          </a:p>
        </p:txBody>
      </p:sp>
    </p:spTree>
    <p:custDataLst>
      <p:tags r:id="rId1"/>
    </p:custDataLst>
    <p:extLst>
      <p:ext uri="{BB962C8B-B14F-4D97-AF65-F5344CB8AC3E}">
        <p14:creationId xmlns:p14="http://schemas.microsoft.com/office/powerpoint/2010/main" val="165736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OUTPUT_FOLDER" val="[[&quot;N\uFFFD\u0018\u0012{FE710B7D-E998-49F5-8687-981FF794AE92}&quot;,&quot;C:\\Users\\pc\\Desktop\\Nabad\\safeguarding\\en\\lessons&quot;]]"/>
  <p:tag name="ISPRING_SCREEN_RECS_UPDATED" val="C:\Users\pc\Desktop\Nabad\safeguarding\en\lessons\key_guiding\"/>
  <p:tag name="ISPRING_RESOURCE_FOLDER" val="C:\Users\pc\Desktop\Nabad\safeguarding\en\lessons\key_guiding\"/>
  <p:tag name="ISPRING_PRESENTATION_PATH" val="C:\Users\pc\Desktop\Nabad\safeguarding\en\lessons\key_guiding.pptx"/>
  <p:tag name="ISPRING_ULTRA_SCORM_COURCE_TITLE" val="key_guiding"/>
  <p:tag name="ISPRING_SCORM_PASSING_SCORE" val="80.000000"/>
  <p:tag name="ISPRING_PRESENTATION_TITLE" val="key_guiding"/>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true,&quot;showSlideOnlyButton&quot;:true,&quot;showTimer&quot;:tru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timer,slideNumber,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96DB3B6-A0E3-459A-954A-F7602D934F5E}:354"/>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39B86D2-9728-4264-9168-DA21EC3CCC08}:355"/>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595F540-0FD5-4056-B53C-AFAC68743893}:356"/>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13FFB41-8BAE-4559-800A-7646643513F6}:357"/>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AB550D3-7884-43AC-92AC-488DB8D94455}:358"/>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39B232B-C347-4D38-9794-29162A4737F2}:359"/>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D5F79E2-0401-4573-A00D-5ED68EB8D76C}:360"/>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BAA2BEE-16FD-4A28-9986-F1D88E57A527}:361"/>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GENSWF_SLIDE_UID" val="{776D639E-00B1-41AE-8CC5-DDD210FF1EFF}:362"/>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pc\Desktop\Nabad\safeguarding\en\lessons\key_guiding\quiz\quiz1.quiz"/>
  <p:tag name="ISPRING_QUIZ_RELATIVE_PATH" val="key_guiding\quiz\quiz1.quiz"/>
  <p:tag name="GENSWF_SLIDE_UID" val="{383CAD8F-9484-48DA-96BF-8959DC18566C}:363"/>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3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3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CD483EB-8E88-470A-A453-E76BB128A18E}:352"/>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141DAD40-E517-45DF-B196-08F1A23507D1}:353"/>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28527</TotalTime>
  <Words>478</Words>
  <Application>Microsoft Office PowerPoint</Application>
  <PresentationFormat>Widescreen</PresentationFormat>
  <Paragraphs>44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Open Sans</vt:lpstr>
      <vt:lpstr>Segoe UI</vt:lpstr>
      <vt:lpstr>Segoe UI Semibold</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key_guiding</dc:title>
  <dc:creator>pc</dc:creator>
  <cp:lastModifiedBy>Moustafa Khazaal</cp:lastModifiedBy>
  <cp:revision>766</cp:revision>
  <dcterms:created xsi:type="dcterms:W3CDTF">2022-11-16T16:05:09Z</dcterms:created>
  <dcterms:modified xsi:type="dcterms:W3CDTF">2024-07-31T17:24:23Z</dcterms:modified>
</cp:coreProperties>
</file>