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43" r:id="rId2"/>
    <p:sldId id="348" r:id="rId3"/>
    <p:sldId id="349" r:id="rId4"/>
    <p:sldId id="350" r:id="rId5"/>
    <p:sldId id="351" r:id="rId6"/>
  </p:sldIdLst>
  <p:sldSz cx="12192000" cy="6858000"/>
  <p:notesSz cx="6858000" cy="9144000"/>
  <p:custDataLst>
    <p:tags r:id="rId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BDE8"/>
    <a:srgbClr val="F4F9FE"/>
    <a:srgbClr val="EEF6F1"/>
    <a:srgbClr val="E6E6E6"/>
    <a:srgbClr val="E7E9F6"/>
    <a:srgbClr val="2B2D31"/>
    <a:srgbClr val="8A8E96"/>
    <a:srgbClr val="D4D2D3"/>
    <a:srgbClr val="1C1C1C"/>
    <a:srgbClr val="CB1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88889" autoAdjust="0"/>
  </p:normalViewPr>
  <p:slideViewPr>
    <p:cSldViewPr snapToGrid="0">
      <p:cViewPr varScale="1">
        <p:scale>
          <a:sx n="64" d="100"/>
          <a:sy n="64" d="100"/>
        </p:scale>
        <p:origin x="816" y="48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252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519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72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hyperlink" Target="javascript:window.open('/next_lesson/3','_parent');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6979357" cy="1299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1518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Definitions</a:t>
            </a:r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249F1-71AA-A8FE-2FDD-8F7AE33F59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671791" y="665017"/>
            <a:ext cx="3609074" cy="10980378"/>
          </a:xfrm>
          <a:prstGeom prst="rect">
            <a:avLst/>
          </a:prstGeom>
        </p:spPr>
      </p:pic>
      <p:sp>
        <p:nvSpPr>
          <p:cNvPr id="3" name="Title">
            <a:extLst>
              <a:ext uri="{FF2B5EF4-FFF2-40B4-BE49-F238E27FC236}">
                <a16:creationId xmlns:a16="http://schemas.microsoft.com/office/drawing/2014/main" id="{DB976287-88DA-E1BC-93BA-814DA2A4F3B0}"/>
              </a:ext>
            </a:extLst>
          </p:cNvPr>
          <p:cNvSpPr txBox="1">
            <a:spLocks/>
          </p:cNvSpPr>
          <p:nvPr/>
        </p:nvSpPr>
        <p:spPr>
          <a:xfrm>
            <a:off x="443051" y="3085640"/>
            <a:ext cx="6979357" cy="85251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Safeguarding from  types of abuse for children and adults</a:t>
            </a:r>
            <a:endParaRPr lang="ru-RU" sz="60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0932" y="450704"/>
            <a:ext cx="3607780" cy="12149843"/>
          </a:xfrm>
          <a:prstGeom prst="rect">
            <a:avLst/>
          </a:prstGeom>
        </p:spPr>
      </p:pic>
      <p:sp>
        <p:nvSpPr>
          <p:cNvPr id="3" name="TextBox">
            <a:extLst>
              <a:ext uri="{FF2B5EF4-FFF2-40B4-BE49-F238E27FC236}">
                <a16:creationId xmlns:a16="http://schemas.microsoft.com/office/drawing/2014/main" id="{53EA61F1-8A28-3B58-A024-19E8B86CA28E}"/>
              </a:ext>
            </a:extLst>
          </p:cNvPr>
          <p:cNvSpPr txBox="1">
            <a:spLocks/>
          </p:cNvSpPr>
          <p:nvPr/>
        </p:nvSpPr>
        <p:spPr>
          <a:xfrm flipH="1">
            <a:off x="6096000" y="700086"/>
            <a:ext cx="2594421" cy="704554"/>
          </a:xfrm>
          <a:prstGeom prst="wedgeRoundRectCallout">
            <a:avLst>
              <a:gd name="adj1" fmla="val -76998"/>
              <a:gd name="adj2" fmla="val 124593"/>
              <a:gd name="adj3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254000" dist="127000" dir="5400000" algn="ctr" rotWithShape="0">
              <a:srgbClr val="C0B8A3">
                <a:alpha val="26000"/>
              </a:srgbClr>
            </a:outerShdw>
          </a:effectLst>
        </p:spPr>
        <p:txBody>
          <a:bodyPr lIns="216000" tIns="144000" rIns="216000" bIns="144000" anchor="ctr">
            <a:noAutofit/>
          </a:bodyPr>
          <a:lstStyle>
            <a:defPPr>
              <a:defRPr lang="ru-RU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>
              <a:lnSpc>
                <a:spcPct val="114000"/>
              </a:lnSpc>
            </a:pPr>
            <a:r>
              <a:rPr lang="en-US" sz="1600" b="1" dirty="0">
                <a:solidFill>
                  <a:srgbClr val="64646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What is Safeguarding?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29DB6B-0784-85F7-D8DA-43F8A3ECA997}"/>
              </a:ext>
            </a:extLst>
          </p:cNvPr>
          <p:cNvSpPr/>
          <p:nvPr/>
        </p:nvSpPr>
        <p:spPr>
          <a:xfrm>
            <a:off x="473260" y="1836158"/>
            <a:ext cx="6675617" cy="4143515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Safeguarding is preventing harm to people – and the environment  – in the delivery of humanitarian assistance of any form. 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Now, let’s learn together the different types of harm and ways to protect the community from these.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9599" y="0"/>
            <a:ext cx="12192000" cy="6858000"/>
          </a:xfrm>
          <a:prstGeom prst="rect">
            <a:avLst/>
          </a:prstGeom>
        </p:spPr>
      </p:pic>
      <p:sp>
        <p:nvSpPr>
          <p:cNvPr id="3" name="TextBox">
            <a:extLst>
              <a:ext uri="{FF2B5EF4-FFF2-40B4-BE49-F238E27FC236}">
                <a16:creationId xmlns:a16="http://schemas.microsoft.com/office/drawing/2014/main" id="{53EA61F1-8A28-3B58-A024-19E8B86CA28E}"/>
              </a:ext>
            </a:extLst>
          </p:cNvPr>
          <p:cNvSpPr txBox="1">
            <a:spLocks/>
          </p:cNvSpPr>
          <p:nvPr/>
        </p:nvSpPr>
        <p:spPr>
          <a:xfrm flipH="1">
            <a:off x="6194634" y="792673"/>
            <a:ext cx="2594421" cy="704554"/>
          </a:xfrm>
          <a:prstGeom prst="wedgeRoundRectCallout">
            <a:avLst>
              <a:gd name="adj1" fmla="val -55770"/>
              <a:gd name="adj2" fmla="val 77398"/>
              <a:gd name="adj3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254000" dist="127000" dir="5400000" algn="ctr" rotWithShape="0">
              <a:srgbClr val="C0B8A3">
                <a:alpha val="26000"/>
              </a:srgbClr>
            </a:outerShdw>
          </a:effectLst>
        </p:spPr>
        <p:txBody>
          <a:bodyPr lIns="216000" tIns="144000" rIns="216000" bIns="144000" anchor="ctr">
            <a:noAutofit/>
          </a:bodyPr>
          <a:lstStyle>
            <a:defPPr>
              <a:defRPr lang="ru-RU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>
              <a:lnSpc>
                <a:spcPct val="114000"/>
              </a:lnSpc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Ready to do that through examples?</a:t>
            </a:r>
            <a:endParaRPr lang="en-US" sz="1600" b="1" dirty="0">
              <a:solidFill>
                <a:srgbClr val="646468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BF1AFB-ABC0-6E3D-F81C-21D15C62A74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13609" y="218207"/>
            <a:ext cx="3609074" cy="10980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D9D3F0-2609-B148-9E43-BEC78E9E3298}"/>
              </a:ext>
            </a:extLst>
          </p:cNvPr>
          <p:cNvSpPr txBox="1"/>
          <p:nvPr/>
        </p:nvSpPr>
        <p:spPr>
          <a:xfrm>
            <a:off x="792518" y="1971497"/>
            <a:ext cx="5943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Mix &amp; Match</a:t>
            </a:r>
          </a:p>
        </p:txBody>
      </p:sp>
      <p:sp>
        <p:nvSpPr>
          <p:cNvPr id="10" name="Arrow: Pentagon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4E6FAF3-1F76-385A-19D9-ED972E17C510}"/>
              </a:ext>
            </a:extLst>
          </p:cNvPr>
          <p:cNvSpPr/>
          <p:nvPr/>
        </p:nvSpPr>
        <p:spPr>
          <a:xfrm>
            <a:off x="792518" y="3462774"/>
            <a:ext cx="4652318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Game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048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4" name="ISPRING_QUIZ_SHAPE0">
            <a:extLst>
              <a:ext uri="{FF2B5EF4-FFF2-40B4-BE49-F238E27FC236}">
                <a16:creationId xmlns:a16="http://schemas.microsoft.com/office/drawing/2014/main" id="{445A27B7-8073-3A93-FF1C-E4BA40F54C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SPRING_QUIZ_SHAPE1">
            <a:extLst>
              <a:ext uri="{FF2B5EF4-FFF2-40B4-BE49-F238E27FC236}">
                <a16:creationId xmlns:a16="http://schemas.microsoft.com/office/drawing/2014/main" id="{409CC742-434B-9C08-9799-142FDFDD4888}"/>
              </a:ext>
            </a:extLst>
          </p:cNvPr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11" name="ISPRING_QUIZ_SHAPE2">
            <a:extLst>
              <a:ext uri="{FF2B5EF4-FFF2-40B4-BE49-F238E27FC236}">
                <a16:creationId xmlns:a16="http://schemas.microsoft.com/office/drawing/2014/main" id="{C711C3D8-6D4C-1308-6BA1-170087562987}"/>
              </a:ext>
            </a:extLst>
          </p:cNvPr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</a:p>
        </p:txBody>
      </p:sp>
      <p:pic>
        <p:nvPicPr>
          <p:cNvPr id="13" name="ISPRING_QUIZ_SHAPE3">
            <a:extLst>
              <a:ext uri="{FF2B5EF4-FFF2-40B4-BE49-F238E27FC236}">
                <a16:creationId xmlns:a16="http://schemas.microsoft.com/office/drawing/2014/main" id="{B3E18339-BF4F-AB82-5EEA-A5110DF15DC8}"/>
              </a:ext>
            </a:extLst>
          </p:cNvPr>
          <p:cNvPicPr>
            <a:picLocks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14" name="ISPRING_QUIZ_SHAPE4">
            <a:extLst>
              <a:ext uri="{FF2B5EF4-FFF2-40B4-BE49-F238E27FC236}">
                <a16:creationId xmlns:a16="http://schemas.microsoft.com/office/drawing/2014/main" id="{2ECEFDCB-3BF6-595C-0797-EE7895755765}"/>
              </a:ext>
            </a:extLst>
          </p:cNvPr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930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9599" y="0"/>
            <a:ext cx="12192000" cy="6858000"/>
          </a:xfrm>
          <a:prstGeom prst="rect">
            <a:avLst/>
          </a:prstGeom>
        </p:spPr>
      </p:pic>
      <p:sp>
        <p:nvSpPr>
          <p:cNvPr id="10" name="Arrow: Pentagon 9">
            <a:hlinkClick r:id="rId6" action="ppaction://program"/>
            <a:extLst>
              <a:ext uri="{FF2B5EF4-FFF2-40B4-BE49-F238E27FC236}">
                <a16:creationId xmlns:a16="http://schemas.microsoft.com/office/drawing/2014/main" id="{A4E6FAF3-1F76-385A-19D9-ED972E17C510}"/>
              </a:ext>
            </a:extLst>
          </p:cNvPr>
          <p:cNvSpPr/>
          <p:nvPr/>
        </p:nvSpPr>
        <p:spPr>
          <a:xfrm>
            <a:off x="980210" y="3096039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Lesson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93293-7D61-A890-C0E9-BA67EAC3253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384031" y="336297"/>
            <a:ext cx="2827759" cy="102312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02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_UUID" val="{F313902F-63A6-4F56-8386-EA33D58D04E9}"/>
  <p:tag name="ISPRING_SCORM_PASSING_SCORE" val="80.000000"/>
  <p:tag name="ISPRING_RESOURCE_FOLDER" val="C:\Users\pc\Desktop\Nabad\safeguarding\en\lessons\definition\"/>
  <p:tag name="ISPRING_PRESENTATION_PATH" val="C:\Users\pc\Desktop\Nabad\safeguarding\en\lessons\definition.pptx"/>
  <p:tag name="ISPRING_ULTRA_SCORM_COURCE_TITLE" val="definitions"/>
  <p:tag name="ISPRING_PRESENTATION_TITLE" val="definitions"/>
  <p:tag name="ISPRING_SCREEN_RECS_UPDATED" val="C:\Users\pc\Desktop\Nabad\safeguarding\en\lessons\definition\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true,&quot;showSlideOnlyButton&quot;:true,&quot;showTimer&quot;:false,&quot;showVolumeControl&quot;:tru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1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C_MENU_OFF&quot;:&quot;Off&quot;,&quot;PB_CC_MENU_ON&quot;:&quot;On&quot;,&quot;PB_CC_MENU_TITLE&quot;:&quot;Notes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Volume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Volume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Volume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Volume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Volume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Volume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volumeControl,slideNumber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OUTPUT_FOLDER" val="[[&quot;\uFFFD\uFFFDzV{57C549E0-46E2-4BE2-A8C6-FFFABDEA4AE1}&quot;,&quot;C:\\Users\\hp\\Desktop\\Projects\\Nabad\\Nabad\\safeguarding\\en\\lessons&quot;],[&quot;N\uFFFD\u0018\u0012{FE710B7D-E998-49F5-8687-981FF794AE92}&quot;,&quot;C:\\Users\\pc\\Desktop\\Nabad\\safeguarding\\en\\lessons&quot;]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7DfcD4O002at1CllW0BJIA&quot;,&quot;gi&quot;:&quot;eSRp0--Px1rsJRDo6xsVUA&quot;,&quot;ti&quot;:&quot;characters&quot;,&quot;vs&quot;:{&quot;f&quot;:[3289,708],&quot;i&quot;:{&quot;d&quot;:&quot;7DfcD4O002at1CllW0BJIA&quot;,&quot;p&quot;:true}},&quot;at&quot;:&quot;DEFAULT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2&lt;/action&gt;&lt;slide&gt;347&lt;/slide&gt;&lt;/nextAction&gt;&lt;prevAction&gt;&lt;action&gt;0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GENSWF_SLIDE_UID" val="{AA64E7B7-BDC1-498F-BCBE-0E77E1576231}:348"/>
  <p:tag name="ISPRING_CUSTOM_TIMING_USED" val="1"/>
  <p:tag name="ISPRING_SLIDE_ID_2" val="{42707736-AD57-4B34-8145-5B9D71B23F3E}"/>
  <p:tag name="GENSWF_ADVANCE_TIME" val="0.000"/>
  <p:tag name="ISPRING_SLIDE_BRANCHING_PROPERTIES" val="&lt;BranchingProperties&gt;&lt;nextAction&gt;&lt;action&gt;2&lt;/action&gt;&lt;slide&gt;349&lt;/slide&gt;&lt;/nextAction&gt;&lt;prevAction&gt;&lt;action&gt;0&lt;/action&gt;&lt;/prevAction&gt;&lt;lock&gt;0&lt;/lock&gt;&lt;/Branching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139238CA-6D90-459F-8920-54BE7B87F385}:349"/>
  <p:tag name="ISPRING_SLIDE_BRANCHING_PROPERTIES" val="&lt;BranchingProperties&gt;&lt;nextAction&gt;&lt;action&gt;2&lt;/action&gt;&lt;slide&gt;349&lt;/slide&gt;&lt;/nextAction&gt;&lt;prevAction&gt;&lt;action&gt;0&lt;/action&gt;&lt;/prevAction&gt;&lt;lock&gt;1&lt;/lock&gt;&lt;/BranchingProperties&gt;&#10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1.quiz"/>
  <p:tag name="GENSWF_SLIDE_UID" val="{99948010-F83B-4BBF-96E5-26576C385100}:350"/>
  <p:tag name="ISPRING_SLIDE_BRANCHING_PROPERTIES" val="&lt;BranchingProperties&gt;&lt;nextAction&gt;&lt;action&gt;2&lt;/action&gt;&lt;slide&gt;349&lt;/slide&gt;&lt;/nextAction&gt;&lt;prevAction&gt;&lt;action&gt;0&lt;/action&gt;&lt;/prevAction&gt;&lt;lock&gt;0&lt;/lock&gt;&lt;/BranchingProperties&gt;&#10;"/>
  <p:tag name="ISPRING_QUIZ_FULL_PATH" val="C:\Users\pc\Desktop\Nabad\safeguarding\en\lessons\definition\quiz\quiz1.quiz"/>
  <p:tag name="ISPRING_QUIZ_RELATIVE_PATH" val="definition\quiz\quiz1.quiz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SLIDE_BRANCHING_PROPERTIES" val="&lt;BranchingProperties&gt;&lt;nextAction&gt;&lt;action&gt;2&lt;/action&gt;&lt;slide&gt;349&lt;/slide&gt;&lt;/nextAction&gt;&lt;prevAction&gt;&lt;action&gt;0&lt;/action&gt;&lt;/prevAction&gt;&lt;lock&gt;1&lt;/lock&gt;&lt;/BranchingProperties&gt;&#10;"/>
  <p:tag name="GENSWF_SLIDE_UID" val="{74944435-17E6-429E-97ED-97D577707607}:35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29025</TotalTime>
  <Words>46</Words>
  <Application>Microsoft Office PowerPoint</Application>
  <PresentationFormat>Widescreen</PresentationFormat>
  <Paragraphs>17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Open Sans</vt:lpstr>
      <vt:lpstr>Segoe UI</vt:lpstr>
      <vt:lpstr>Segoe UI Semibold</vt:lpstr>
      <vt:lpstr>Tw Cen MT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definitions</dc:title>
  <dc:creator>pc</dc:creator>
  <cp:lastModifiedBy>Maher</cp:lastModifiedBy>
  <cp:revision>763</cp:revision>
  <dcterms:created xsi:type="dcterms:W3CDTF">2022-11-16T16:05:09Z</dcterms:created>
  <dcterms:modified xsi:type="dcterms:W3CDTF">2024-09-16T08:30:31Z</dcterms:modified>
</cp:coreProperties>
</file>