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3" r:id="rId2"/>
    <p:sldId id="348" r:id="rId3"/>
    <p:sldId id="352" r:id="rId4"/>
    <p:sldId id="350" r:id="rId5"/>
    <p:sldId id="351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52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5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9','_parent');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Informed Consent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What is informed consent?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1309253"/>
            <a:ext cx="7768867" cy="403167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informed consent is the voluntary agreement of an individual that is aged 18 years and older based upon a clear appreciation and understanding of the facts and implications of an action, with no threat, coercion or false promises.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1309253"/>
            <a:ext cx="7768867" cy="403167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Whereas, the informed assent is the agreement used with children. The assent alone is not enough to take actions related to children. It should be obtained with the permission of a trusted adult.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86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DC30525-99D7-7F8C-7744-D4DD321C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1784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134B8D-70A4-B30B-22DE-0D8235DE1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67738"/>
              </p:ext>
            </p:extLst>
          </p:nvPr>
        </p:nvGraphicFramePr>
        <p:xfrm>
          <a:off x="356393" y="514289"/>
          <a:ext cx="7921195" cy="609043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48256">
                  <a:extLst>
                    <a:ext uri="{9D8B030D-6E8A-4147-A177-3AD203B41FA5}">
                      <a16:colId xmlns:a16="http://schemas.microsoft.com/office/drawing/2014/main" val="4269925770"/>
                    </a:ext>
                  </a:extLst>
                </a:gridCol>
                <a:gridCol w="1556603">
                  <a:extLst>
                    <a:ext uri="{9D8B030D-6E8A-4147-A177-3AD203B41FA5}">
                      <a16:colId xmlns:a16="http://schemas.microsoft.com/office/drawing/2014/main" val="1564092377"/>
                    </a:ext>
                  </a:extLst>
                </a:gridCol>
                <a:gridCol w="2381090">
                  <a:extLst>
                    <a:ext uri="{9D8B030D-6E8A-4147-A177-3AD203B41FA5}">
                      <a16:colId xmlns:a16="http://schemas.microsoft.com/office/drawing/2014/main" val="1992202926"/>
                    </a:ext>
                  </a:extLst>
                </a:gridCol>
                <a:gridCol w="2835246">
                  <a:extLst>
                    <a:ext uri="{9D8B030D-6E8A-4147-A177-3AD203B41FA5}">
                      <a16:colId xmlns:a16="http://schemas.microsoft.com/office/drawing/2014/main" val="827270213"/>
                    </a:ext>
                  </a:extLst>
                </a:gridCol>
              </a:tblGrid>
              <a:tr h="7232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 Group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Child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Caregiver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 no caregiver or not in child’s best interest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86703"/>
                  </a:ext>
                </a:extLst>
              </a:tr>
              <a:tr h="7232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0-5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 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 trusted adult’s or case worker’s informed consent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93710"/>
                  </a:ext>
                </a:extLst>
              </a:tr>
              <a:tr h="1353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6-11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Oral Informed Assent</a:t>
                      </a:r>
                      <a:endParaRPr lang="en-US" sz="3200" dirty="0">
                        <a:effectLst/>
                      </a:endParaRPr>
                    </a:p>
                    <a:p>
                      <a:pPr algn="ctr" fontAlgn="t"/>
                      <a:r>
                        <a:rPr lang="en-US" sz="3200" dirty="0">
                          <a:effectLst/>
                        </a:rPr>
                        <a:t/>
                      </a:r>
                      <a:br>
                        <a:rPr lang="en-US" sz="3200" dirty="0">
                          <a:effectLst/>
                        </a:rPr>
                      </a:b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 trusted adult’s or case worker’s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9938"/>
                  </a:ext>
                </a:extLst>
              </a:tr>
              <a:tr h="14931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12-14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Written Informed Assent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 trusted adult’s or child’s informed assent. </a:t>
                      </a:r>
                      <a:endParaRPr lang="en-US" sz="32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Sufficient level of maturity (of the child) can take due weight.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22404"/>
                  </a:ext>
                </a:extLst>
              </a:tr>
              <a:tr h="1353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15-18</a:t>
                      </a:r>
                      <a:endParaRPr lang="en-US" sz="3200">
                        <a:effectLst/>
                      </a:endParaRPr>
                    </a:p>
                    <a:p>
                      <a:pPr algn="ctr" fontAlgn="t"/>
                      <a:r>
                        <a:rPr lang="en-US" sz="3200">
                          <a:effectLst/>
                        </a:rPr>
                        <a:t/>
                      </a:r>
                      <a:br>
                        <a:rPr lang="en-US" sz="3200">
                          <a:effectLst/>
                        </a:rPr>
                      </a:b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>
                        <a:effectLst/>
                      </a:endParaRPr>
                    </a:p>
                    <a:p>
                      <a:pPr algn="ctr" fontAlgn="t"/>
                      <a:r>
                        <a:rPr lang="en-US" sz="3200">
                          <a:effectLst/>
                        </a:rPr>
                        <a:t/>
                      </a:r>
                      <a:br>
                        <a:rPr lang="en-US" sz="3200">
                          <a:effectLst/>
                        </a:rPr>
                      </a:b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Obtain informed consent with child’s permission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Child’s informed consent and sufficient level of maturity take due weight.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41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96570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sp>
        <p:nvSpPr>
          <p:cNvPr id="5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SPRING_QUIZ_SHAPE1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7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ISPRING_QUIZ_SHAPE3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9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ULTRA_SCORM_COURCE_TITLE" val="informed_consent"/>
  <p:tag name="ISPRING_PRESENTATION_TITLE" val="informed_consent"/>
  <p:tag name="ISPRING_SCREEN_RECS_UPDATED" val="C:\Users\hp\Desktop\Projects\Nabad\Nabad\safeguarding\en\lessons\informed_consent\"/>
  <p:tag name="ISPRING_RESOURCE_FOLDER" val="C:\Users\hp\Desktop\Projects\Nabad\Nabad\safeguarding\en\lessons\informed_consent\"/>
  <p:tag name="ISPRING_PRESENTATION_PATH" val="C:\Users\hp\Desktop\Projects\Nabad\Nabad\safeguarding\en\lessons\informed_consent.pptx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ORM_RATE_QUIZZES" val="1"/>
  <p:tag name="ISPRING_SCORM_PASSING_SCORE" val="60.0000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hp\Desktop\Projects\Nabad\Nabad\safeguarding\en\lessons\informed_consent\quiz\quiz1.quiz"/>
  <p:tag name="ISPRING_QUIZ_RELATIVE_PATH" val="informed_consent\quiz\quiz1.quiz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D7925828-C021-4BBE-8C03-A9B3F32AC294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DC2995D2-DB41-4D52-8DA3-971C89F80179}:35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28495</TotalTime>
  <Words>181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informed_consent</dc:title>
  <dc:creator>pc</dc:creator>
  <cp:lastModifiedBy>Maher</cp:lastModifiedBy>
  <cp:revision>748</cp:revision>
  <dcterms:created xsi:type="dcterms:W3CDTF">2022-11-16T16:05:09Z</dcterms:created>
  <dcterms:modified xsi:type="dcterms:W3CDTF">2024-09-16T08:45:12Z</dcterms:modified>
</cp:coreProperties>
</file>