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43" r:id="rId2"/>
    <p:sldId id="353" r:id="rId3"/>
    <p:sldId id="352" r:id="rId4"/>
    <p:sldId id="354" r:id="rId5"/>
    <p:sldId id="359" r:id="rId6"/>
    <p:sldId id="355" r:id="rId7"/>
    <p:sldId id="360" r:id="rId8"/>
    <p:sldId id="361" r:id="rId9"/>
    <p:sldId id="357" r:id="rId10"/>
    <p:sldId id="364" r:id="rId11"/>
    <p:sldId id="365" r:id="rId12"/>
    <p:sldId id="366" r:id="rId13"/>
    <p:sldId id="368" r:id="rId14"/>
    <p:sldId id="367" r:id="rId15"/>
    <p:sldId id="351" r:id="rId16"/>
  </p:sldIdLst>
  <p:sldSz cx="12192000" cy="6858000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1259"/>
    <a:srgbClr val="2B2D31"/>
    <a:srgbClr val="8FBDE8"/>
    <a:srgbClr val="F4F9FE"/>
    <a:srgbClr val="EEF6F1"/>
    <a:srgbClr val="E6E6E6"/>
    <a:srgbClr val="E7E9F6"/>
    <a:srgbClr val="8A8E96"/>
    <a:srgbClr val="D4D2D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6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485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71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6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77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4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0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91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98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8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9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85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hyperlink" Target="javascript:window.open('/next_lesson/3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Definitions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7141972" cy="8525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Discuss the different forms of sexual </a:t>
            </a:r>
            <a:r>
              <a:rPr lang="en-US" sz="2400" dirty="0" smtClean="0"/>
              <a:t>misconduct</a:t>
            </a:r>
            <a:endParaRPr lang="ru-RU" sz="2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59" y="339862"/>
            <a:ext cx="3363642" cy="8932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96" y="494934"/>
            <a:ext cx="3687514" cy="10475782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706256" y="23033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052" y="1860141"/>
            <a:ext cx="6213800" cy="27762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dirty="0">
                <a:solidFill>
                  <a:schemeClr val="tx1"/>
                </a:solidFill>
              </a:rPr>
              <a:t>If the perpetrator is an aid worker and the victim is an </a:t>
            </a:r>
            <a:r>
              <a:rPr lang="en-US" sz="2400" dirty="0" smtClean="0">
                <a:solidFill>
                  <a:schemeClr val="tx1"/>
                </a:solidFill>
              </a:rPr>
              <a:t>aid </a:t>
            </a:r>
            <a:r>
              <a:rPr lang="en-US" sz="2400" dirty="0">
                <a:solidFill>
                  <a:schemeClr val="tx1"/>
                </a:solidFill>
              </a:rPr>
              <a:t>worker. This is sexual harassment (SH). Although it </a:t>
            </a:r>
            <a:r>
              <a:rPr lang="en-US" sz="2400" dirty="0" smtClean="0">
                <a:solidFill>
                  <a:schemeClr val="tx1"/>
                </a:solidFill>
              </a:rPr>
              <a:t>might </a:t>
            </a:r>
            <a:r>
              <a:rPr lang="en-US" sz="2400" dirty="0">
                <a:solidFill>
                  <a:schemeClr val="tx1"/>
                </a:solidFill>
              </a:rPr>
              <a:t>sound that there is exploitation of power here, it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12" y="494934"/>
            <a:ext cx="3556631" cy="10103959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096000" y="14265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9314" y="1911926"/>
            <a:ext cx="6497783" cy="3104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true</a:t>
            </a:r>
            <a:r>
              <a:rPr lang="en-US" sz="2400" dirty="0">
                <a:solidFill>
                  <a:schemeClr val="tx1"/>
                </a:solidFill>
              </a:rPr>
              <a:t>, we still call it SH to distinguish the </a:t>
            </a:r>
            <a:r>
              <a:rPr lang="en-US" sz="2400" dirty="0" smtClean="0">
                <a:solidFill>
                  <a:schemeClr val="tx1"/>
                </a:solidFill>
              </a:rPr>
              <a:t>various types</a:t>
            </a:r>
            <a:r>
              <a:rPr lang="en-US" sz="2400" dirty="0">
                <a:solidFill>
                  <a:schemeClr val="tx1"/>
                </a:solidFill>
              </a:rPr>
              <a:t>. If the perpetrator is a beneficiary and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victim is a beneficiary. This is </a:t>
            </a:r>
            <a:r>
              <a:rPr lang="en-US" sz="2400" dirty="0" smtClean="0">
                <a:solidFill>
                  <a:schemeClr val="tx1"/>
                </a:solidFill>
              </a:rPr>
              <a:t>SGBV. This </a:t>
            </a:r>
            <a:r>
              <a:rPr lang="en-US" sz="2400" dirty="0">
                <a:solidFill>
                  <a:schemeClr val="tx1"/>
                </a:solidFill>
              </a:rPr>
              <a:t>will not be our area of </a:t>
            </a:r>
            <a:r>
              <a:rPr lang="en-US" sz="2400" dirty="0" smtClean="0">
                <a:solidFill>
                  <a:schemeClr val="tx1"/>
                </a:solidFill>
              </a:rPr>
              <a:t>intervention in </a:t>
            </a:r>
            <a:r>
              <a:rPr lang="en-US" sz="2400" dirty="0">
                <a:solidFill>
                  <a:schemeClr val="tx1"/>
                </a:solidFill>
              </a:rPr>
              <a:t>this course but we put it here for you </a:t>
            </a:r>
            <a:r>
              <a:rPr lang="en-US" sz="2400" dirty="0" smtClean="0">
                <a:solidFill>
                  <a:schemeClr val="tx1"/>
                </a:solidFill>
              </a:rPr>
              <a:t>to know </a:t>
            </a:r>
            <a:r>
              <a:rPr lang="en-US" sz="2400" dirty="0">
                <a:solidFill>
                  <a:schemeClr val="tx1"/>
                </a:solidFill>
              </a:rPr>
              <a:t>all the differences.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3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38" y="494934"/>
            <a:ext cx="3630263" cy="10313137"/>
          </a:xfrm>
          <a:prstGeom prst="rect">
            <a:avLst/>
          </a:prstGeom>
        </p:spPr>
      </p:pic>
      <p:sp>
        <p:nvSpPr>
          <p:cNvPr id="10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613917" y="142657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23" y="1883558"/>
            <a:ext cx="5910888" cy="31044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true</a:t>
            </a:r>
            <a:r>
              <a:rPr lang="en-US" sz="2400" dirty="0">
                <a:solidFill>
                  <a:schemeClr val="tx1"/>
                </a:solidFill>
              </a:rPr>
              <a:t>, we still call it SH to distinguish the </a:t>
            </a:r>
            <a:r>
              <a:rPr lang="en-US" sz="2400" dirty="0" smtClean="0">
                <a:solidFill>
                  <a:schemeClr val="tx1"/>
                </a:solidFill>
              </a:rPr>
              <a:t>various types</a:t>
            </a:r>
            <a:r>
              <a:rPr lang="en-US" sz="2400" dirty="0">
                <a:solidFill>
                  <a:schemeClr val="tx1"/>
                </a:solidFill>
              </a:rPr>
              <a:t>. If the perpetrator is a beneficiary </a:t>
            </a:r>
            <a:r>
              <a:rPr lang="en-US" sz="2400" dirty="0" smtClean="0">
                <a:solidFill>
                  <a:schemeClr val="tx1"/>
                </a:solidFill>
              </a:rPr>
              <a:t>and the </a:t>
            </a:r>
            <a:r>
              <a:rPr lang="en-US" sz="2400" dirty="0">
                <a:solidFill>
                  <a:schemeClr val="tx1"/>
                </a:solidFill>
              </a:rPr>
              <a:t>victim is a beneficiary. This is </a:t>
            </a:r>
            <a:r>
              <a:rPr lang="en-US" sz="2400" dirty="0" smtClean="0">
                <a:solidFill>
                  <a:schemeClr val="tx1"/>
                </a:solidFill>
              </a:rPr>
              <a:t>SGBV. This </a:t>
            </a:r>
            <a:r>
              <a:rPr lang="en-US" sz="2400" dirty="0">
                <a:solidFill>
                  <a:schemeClr val="tx1"/>
                </a:solidFill>
              </a:rPr>
              <a:t>will not be our area of </a:t>
            </a:r>
            <a:r>
              <a:rPr lang="en-US" sz="2400" dirty="0" smtClean="0">
                <a:solidFill>
                  <a:schemeClr val="tx1"/>
                </a:solidFill>
              </a:rPr>
              <a:t>intervention in </a:t>
            </a:r>
            <a:r>
              <a:rPr lang="en-US" sz="2400" dirty="0">
                <a:solidFill>
                  <a:schemeClr val="tx1"/>
                </a:solidFill>
              </a:rPr>
              <a:t>this course but we put it here for you </a:t>
            </a:r>
            <a:r>
              <a:rPr lang="en-US" sz="2400" dirty="0" smtClean="0">
                <a:solidFill>
                  <a:schemeClr val="tx1"/>
                </a:solidFill>
              </a:rPr>
              <a:t>to know </a:t>
            </a:r>
            <a:r>
              <a:rPr lang="en-US" sz="2400" dirty="0">
                <a:solidFill>
                  <a:schemeClr val="tx1"/>
                </a:solidFill>
              </a:rPr>
              <a:t>all the differences.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0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">
            <a:extLst>
              <a:ext uri="{FF2B5EF4-FFF2-40B4-BE49-F238E27FC236}">
                <a16:creationId xmlns:a16="http://schemas.microsoft.com/office/drawing/2014/main" id="{0CE785C0-C64D-363D-2DED-2311380DB461}"/>
              </a:ext>
            </a:extLst>
          </p:cNvPr>
          <p:cNvSpPr/>
          <p:nvPr/>
        </p:nvSpPr>
        <p:spPr>
          <a:xfrm>
            <a:off x="545298" y="1762557"/>
            <a:ext cx="5720420" cy="2227551"/>
          </a:xfrm>
          <a:prstGeom prst="roundRect">
            <a:avLst>
              <a:gd name="adj" fmla="val 56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Are you ready to do the scenarios we started with again?</a:t>
            </a:r>
            <a:endParaRPr lang="en-US" sz="2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Arrow: Pentagon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1768CC-083B-D5AB-763E-7725D9A5D905}"/>
              </a:ext>
            </a:extLst>
          </p:cNvPr>
          <p:cNvSpPr/>
          <p:nvPr/>
        </p:nvSpPr>
        <p:spPr>
          <a:xfrm>
            <a:off x="590406" y="4752541"/>
            <a:ext cx="4667394" cy="1000124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38" y="494934"/>
            <a:ext cx="3630263" cy="10313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010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ISPRING_QUIZ_SHAPE0">
            <a:extLst>
              <a:ext uri="{FF2B5EF4-FFF2-40B4-BE49-F238E27FC236}">
                <a16:creationId xmlns:a16="http://schemas.microsoft.com/office/drawing/2014/main" id="{9A2B7DD1-E0CF-3420-89D3-133C9260A0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SPRING_QUIZ_SHAPE1">
            <a:extLst>
              <a:ext uri="{FF2B5EF4-FFF2-40B4-BE49-F238E27FC236}">
                <a16:creationId xmlns:a16="http://schemas.microsoft.com/office/drawing/2014/main" id="{7CB649D4-B269-87B6-12C2-089EA49F16E8}"/>
              </a:ext>
            </a:extLst>
          </p:cNvPr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8" name="ISPRING_QUIZ_SHAPE2">
            <a:extLst>
              <a:ext uri="{FF2B5EF4-FFF2-40B4-BE49-F238E27FC236}">
                <a16:creationId xmlns:a16="http://schemas.microsoft.com/office/drawing/2014/main" id="{414B7750-54F7-CE95-B8F1-E4D70320DEB8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1" name="ISPRING_QUIZ_SHAPE3">
            <a:extLst>
              <a:ext uri="{FF2B5EF4-FFF2-40B4-BE49-F238E27FC236}">
                <a16:creationId xmlns:a16="http://schemas.microsoft.com/office/drawing/2014/main" id="{DC22565D-D487-AD2E-BC0B-2FF1AA82F3BD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2" name="ISPRING_QUIZ_SHAPE4">
            <a:extLst>
              <a:ext uri="{FF2B5EF4-FFF2-40B4-BE49-F238E27FC236}">
                <a16:creationId xmlns:a16="http://schemas.microsoft.com/office/drawing/2014/main" id="{3E6B1E62-2ECA-3368-C67A-856BC923E7B2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06" y="1528167"/>
            <a:ext cx="3630263" cy="10313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16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02" y="655080"/>
            <a:ext cx="3019650" cy="102086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392515" y="1191719"/>
            <a:ext cx="7628931" cy="521657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8379" y="1453109"/>
            <a:ext cx="6787774" cy="37531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Define the main terms and clarify the difference </a:t>
            </a:r>
            <a:r>
              <a:rPr lang="en-US" sz="2400" dirty="0" smtClean="0">
                <a:solidFill>
                  <a:schemeClr val="tx1"/>
                </a:solidFill>
              </a:rPr>
              <a:t>between them: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Sexual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Exploitation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Sexual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Abuse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Sexual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Harassment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Sexual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Gender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Based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Violence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240" y="1101778"/>
            <a:ext cx="3264095" cy="9272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18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3052" y="1117635"/>
            <a:ext cx="7898503" cy="43989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When we say sexual misconduct, it </a:t>
            </a:r>
            <a:r>
              <a:rPr lang="en-US" sz="2400" dirty="0" smtClean="0">
                <a:solidFill>
                  <a:schemeClr val="tx1"/>
                </a:solidFill>
              </a:rPr>
              <a:t>can have </a:t>
            </a:r>
            <a:r>
              <a:rPr lang="en-US" sz="2400" dirty="0">
                <a:solidFill>
                  <a:schemeClr val="tx1"/>
                </a:solidFill>
              </a:rPr>
              <a:t>many forms, these include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Verbal (with words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Non-Verbal (with looks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Physical (with touches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Cyber (online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All of these are unacceptable.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15" y="944380"/>
            <a:ext cx="2704855" cy="9144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52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254979" y="64655"/>
            <a:ext cx="7308194" cy="67933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811187" y="283737"/>
            <a:ext cx="2594421" cy="704554"/>
          </a:xfrm>
          <a:prstGeom prst="wedgeRoundRectCallout">
            <a:avLst>
              <a:gd name="adj1" fmla="val -70642"/>
              <a:gd name="adj2" fmla="val 109700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How do you </a:t>
            </a:r>
            <a:r>
              <a:rPr lang="en-US" sz="1400" dirty="0" smtClean="0">
                <a:solidFill>
                  <a:schemeClr val="tx1"/>
                </a:solidFill>
              </a:rPr>
              <a:t>know which </a:t>
            </a:r>
            <a:r>
              <a:rPr lang="en-US" sz="1400" dirty="0">
                <a:solidFill>
                  <a:schemeClr val="tx1"/>
                </a:solidFill>
              </a:rPr>
              <a:t>is which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59" y="339862"/>
            <a:ext cx="3363642" cy="8932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43052" y="1910075"/>
            <a:ext cx="6413349" cy="3037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Although all of these terms have been used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interchangeably sometimes, the latest policies at the humanitarian level have made the distinction between them very clear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254979" y="64655"/>
            <a:ext cx="7308194" cy="67933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5811187" y="283737"/>
            <a:ext cx="2594421" cy="704554"/>
          </a:xfrm>
          <a:prstGeom prst="wedgeRoundRectCallout">
            <a:avLst>
              <a:gd name="adj1" fmla="val -70642"/>
              <a:gd name="adj2" fmla="val 109700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How do you </a:t>
            </a:r>
            <a:r>
              <a:rPr lang="en-US" sz="1400" dirty="0" smtClean="0">
                <a:solidFill>
                  <a:schemeClr val="tx1"/>
                </a:solidFill>
              </a:rPr>
              <a:t>know which </a:t>
            </a:r>
            <a:r>
              <a:rPr lang="en-US" sz="1400" dirty="0">
                <a:solidFill>
                  <a:schemeClr val="tx1"/>
                </a:solidFill>
              </a:rPr>
              <a:t>is which</a:t>
            </a:r>
            <a:r>
              <a:rPr lang="en-US" sz="1400" dirty="0" smtClean="0">
                <a:solidFill>
                  <a:schemeClr val="tx1"/>
                </a:solidFill>
              </a:rPr>
              <a:t>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59" y="339862"/>
            <a:ext cx="3363642" cy="8932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87918" y="1490350"/>
            <a:ext cx="6413349" cy="3037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Sexual Exploitation and Sexual Abuse (SEA) happen from </a:t>
            </a:r>
            <a:r>
              <a:rPr lang="en-US" sz="2400" b="1" dirty="0" smtClean="0">
                <a:solidFill>
                  <a:schemeClr val="tx1"/>
                </a:solidFill>
              </a:rPr>
              <a:t>aid </a:t>
            </a:r>
            <a:r>
              <a:rPr lang="en-US" sz="2400" b="1" dirty="0">
                <a:solidFill>
                  <a:schemeClr val="tx1"/>
                </a:solidFill>
              </a:rPr>
              <a:t>worker to beneficiary. </a:t>
            </a:r>
            <a:r>
              <a:rPr lang="en-US" sz="2400" dirty="0">
                <a:solidFill>
                  <a:schemeClr val="tx1"/>
                </a:solidFill>
              </a:rPr>
              <a:t>The only </a:t>
            </a:r>
            <a:r>
              <a:rPr lang="en-US" sz="2400" dirty="0" smtClean="0">
                <a:solidFill>
                  <a:schemeClr val="tx1"/>
                </a:solidFill>
              </a:rPr>
              <a:t>difference Between </a:t>
            </a:r>
            <a:r>
              <a:rPr lang="en-US" sz="2400" dirty="0">
                <a:solidFill>
                  <a:schemeClr val="tx1"/>
                </a:solidFill>
              </a:rPr>
              <a:t>SE and SA, is that SE includes something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return to the beneficiary.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1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80" y="957837"/>
            <a:ext cx="2848339" cy="8091787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344344" y="603686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683" y="1662377"/>
            <a:ext cx="7698417" cy="31351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Sexual exploitation: Any actual or attempted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abuse </a:t>
            </a:r>
            <a:r>
              <a:rPr lang="en-US" sz="2400" dirty="0">
                <a:solidFill>
                  <a:schemeClr val="tx1"/>
                </a:solidFill>
              </a:rPr>
              <a:t>of a position of vulnerability, differential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power</a:t>
            </a:r>
            <a:r>
              <a:rPr lang="en-US" sz="2400" dirty="0">
                <a:solidFill>
                  <a:schemeClr val="tx1"/>
                </a:solidFill>
              </a:rPr>
              <a:t>, or trust, for sexual purposes, including,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but </a:t>
            </a:r>
            <a:r>
              <a:rPr lang="en-US" sz="2400" dirty="0">
                <a:solidFill>
                  <a:schemeClr val="tx1"/>
                </a:solidFill>
              </a:rPr>
              <a:t>not limited to, profiting monetarily, socially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or </a:t>
            </a:r>
            <a:r>
              <a:rPr lang="en-US" sz="2400" dirty="0">
                <a:solidFill>
                  <a:schemeClr val="tx1"/>
                </a:solidFill>
              </a:rPr>
              <a:t>politically from the sexual exploitation of another.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4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544" y="689548"/>
            <a:ext cx="3536456" cy="10046644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260892" y="382233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141" y="1404640"/>
            <a:ext cx="6413349" cy="3037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Sexual </a:t>
            </a:r>
            <a:r>
              <a:rPr lang="en-US" sz="2400" dirty="0">
                <a:solidFill>
                  <a:schemeClr val="tx1"/>
                </a:solidFill>
              </a:rPr>
              <a:t>Abuse: Any actual or threatened physical </a:t>
            </a:r>
            <a:r>
              <a:rPr lang="en-US" sz="2400" dirty="0" smtClean="0">
                <a:solidFill>
                  <a:schemeClr val="tx1"/>
                </a:solidFill>
              </a:rPr>
              <a:t>intrusion of </a:t>
            </a:r>
            <a:r>
              <a:rPr lang="en-US" sz="2400" dirty="0">
                <a:solidFill>
                  <a:schemeClr val="tx1"/>
                </a:solidFill>
              </a:rPr>
              <a:t>a sexual nature, whether by force or under unequal </a:t>
            </a:r>
            <a:r>
              <a:rPr lang="en-US" sz="2400" dirty="0" smtClean="0">
                <a:solidFill>
                  <a:schemeClr val="tx1"/>
                </a:solidFill>
              </a:rPr>
              <a:t>or coercive </a:t>
            </a:r>
            <a:r>
              <a:rPr lang="en-US" sz="2400" dirty="0">
                <a:solidFill>
                  <a:schemeClr val="tx1"/>
                </a:solidFill>
              </a:rPr>
              <a:t>conditions.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40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1911926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711" y="944429"/>
            <a:ext cx="3139509" cy="8918965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125198" y="592152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How ?</a:t>
            </a:r>
            <a:endParaRPr lang="en-US" sz="1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1637" y="2173574"/>
            <a:ext cx="6243897" cy="27762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So, in both SE and SA, sexual misconduct can </a:t>
            </a:r>
            <a:r>
              <a:rPr lang="en-US" sz="2400" dirty="0" smtClean="0">
                <a:solidFill>
                  <a:schemeClr val="tx1"/>
                </a:solidFill>
              </a:rPr>
              <a:t>be verbal</a:t>
            </a:r>
            <a:r>
              <a:rPr lang="en-US" sz="2400" dirty="0">
                <a:solidFill>
                  <a:schemeClr val="tx1"/>
                </a:solidFill>
              </a:rPr>
              <a:t>, non-verbal, physical, or cyber. </a:t>
            </a:r>
            <a:r>
              <a:rPr lang="en-US" sz="2400" dirty="0" smtClean="0">
                <a:solidFill>
                  <a:schemeClr val="tx1"/>
                </a:solidFill>
              </a:rPr>
              <a:t>Both </a:t>
            </a:r>
            <a:r>
              <a:rPr lang="en-US" sz="2400" dirty="0">
                <a:solidFill>
                  <a:schemeClr val="tx1"/>
                </a:solidFill>
              </a:rPr>
              <a:t>can be a look, a </a:t>
            </a:r>
            <a:r>
              <a:rPr lang="en-US" sz="2400" dirty="0" smtClean="0">
                <a:solidFill>
                  <a:schemeClr val="tx1"/>
                </a:solidFill>
              </a:rPr>
              <a:t>text message</a:t>
            </a:r>
            <a:r>
              <a:rPr lang="en-US" sz="2400" dirty="0">
                <a:solidFill>
                  <a:schemeClr val="tx1"/>
                </a:solidFill>
              </a:rPr>
              <a:t>, a touch, a kiss, or </a:t>
            </a:r>
            <a:r>
              <a:rPr lang="en-US" sz="2400" dirty="0" smtClean="0">
                <a:solidFill>
                  <a:schemeClr val="tx1"/>
                </a:solidFill>
              </a:rPr>
              <a:t>a sexual </a:t>
            </a:r>
            <a:r>
              <a:rPr lang="en-US" sz="2400" dirty="0">
                <a:solidFill>
                  <a:schemeClr val="tx1"/>
                </a:solidFill>
              </a:rPr>
              <a:t>intercourse.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5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576441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114215" y="494934"/>
            <a:ext cx="7308194" cy="5771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ru-RU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799" y="494934"/>
            <a:ext cx="3610267" cy="10256332"/>
          </a:xfrm>
          <a:prstGeom prst="rect">
            <a:avLst/>
          </a:prstGeom>
        </p:spPr>
      </p:pic>
      <p:sp>
        <p:nvSpPr>
          <p:cNvPr id="7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096000" y="197746"/>
            <a:ext cx="2594421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1400" dirty="0"/>
              <a:t> Who are the two parties?</a:t>
            </a:r>
            <a:endParaRPr lang="en-US" sz="1400" b="1" dirty="0">
              <a:solidFill>
                <a:srgbClr val="CB1259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0819" y="2162824"/>
            <a:ext cx="7155805" cy="30556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400" dirty="0">
                <a:solidFill>
                  <a:schemeClr val="tx1"/>
                </a:solidFill>
              </a:rPr>
              <a:t>If the perpetrator is an aid worker and the victim is a 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beneficiary</a:t>
            </a:r>
            <a:r>
              <a:rPr lang="en-US" sz="2400" dirty="0">
                <a:solidFill>
                  <a:schemeClr val="tx1"/>
                </a:solidFill>
              </a:rPr>
              <a:t>. This is either SE or SA. To decide, you ask 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yourself </a:t>
            </a:r>
            <a:r>
              <a:rPr lang="en-US" sz="2400" dirty="0">
                <a:solidFill>
                  <a:schemeClr val="tx1"/>
                </a:solidFill>
              </a:rPr>
              <a:t>another question: is there anything in return? If </a:t>
            </a:r>
            <a:r>
              <a:rPr lang="en-US" sz="2400" dirty="0" smtClean="0">
                <a:solidFill>
                  <a:schemeClr val="tx1"/>
                </a:solidFill>
              </a:rPr>
              <a:t>yes</a:t>
            </a:r>
            <a:r>
              <a:rPr lang="en-US" sz="2400" dirty="0">
                <a:solidFill>
                  <a:schemeClr val="tx1"/>
                </a:solidFill>
              </a:rPr>
              <a:t>, it’s SE, if not it’s SA.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8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ULTRA_SCORM_COURCE_TITLE" val="definition"/>
  <p:tag name="ISPRING_PRESENTATION_TITLE" val="definition"/>
  <p:tag name="ISPRING_RESOURCE_FOLDER" val="C:\Users\hp\Desktop\Projects\Nabad\Nabad\psea\en\lessons\definition\"/>
  <p:tag name="ISPRING_PRESENTATION_PATH" val="C:\Users\hp\Desktop\Projects\Nabad\Nabad\psea\en\lessons\definition.pptx"/>
  <p:tag name="ISPRING_SCREEN_RECS_UPDATED" val="C:\Users\hp\Desktop\Projects\Nabad\Nabad\psea\en\lessons\definition\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RATE_QUIZZES" val="0"/>
  <p:tag name="ISPRING_SCORM_PASSING_SCORE" val="0.000000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F8CA7E5C-B0DA-492C-838D-A9C512510393}:359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2044F370-4890-43A8-93DE-DDA5C2205265}:355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26108F15-541C-4C90-AEDA-FC8535F45505}:36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5F3DC5C0-862E-4261-82B8-4D15C817B12D}:361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5A55B365-F450-4560-8C30-5C91414AAA68}:357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3485B16E-1F68-4995-A5A3-706AF322AD9C}:364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5077FDBF-45C3-4FE9-A1B3-31D78E7BB861}:365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386989B1-45D4-4A8A-87D8-E92DBDB42B00}:366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2A9FBFCF-A8C4-4914-AEDD-9E36155DAA3F}:368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Users\hp\Desktop\Projects\Nabad\Nabad\psea\en\lessons\definition\quiz\quiz1.quiz"/>
  <p:tag name="ISPRING_QUIZ_RELATIVE_PATH" val="definition\quiz\quiz1.quiz"/>
  <p:tag name="GENSWF_SLIDE_UID" val="{31CEBD8D-759D-4DA8-9894-BC5052579BFA}:367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2&lt;/action&gt;&lt;slide&gt;349&lt;/slide&gt;&lt;/nextAction&gt;&lt;prevAction&gt;&lt;action&gt;0&lt;/action&gt;&lt;/prevAction&gt;&lt;lock&gt;1&lt;/lock&gt;&lt;/BranchingProperties&gt;&#10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nUEDybwzAn-tkVlXV9xww&quot;,&quot;gi&quot;:&quot;Ej1iyx-fZSq7S1bR4yCd0w&quot;,&quot;ti&quot;:&quot;characters&quot;,&quot;vs&quot;:{&quot;f&quot;:[4008,708],&quot;i&quot;:{&quot;d&quot;:&quot;unUEDybwzAn-tkVlXV9xww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47D4A6CE-0640-4505-8D43-744F27124B47}:353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80F9000B-2D21-47D0-8A40-ADE2A7A2C4E7}:352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unUEDybwzAn-tkVlXV9xww&quot;,&quot;gi&quot;:&quot;Ej1iyx-fZSq7S1bR4yCd0w&quot;,&quot;ti&quot;:&quot;characters&quot;,&quot;vs&quot;:{&quot;f&quot;:[4008,708],&quot;i&quot;:{&quot;d&quot;:&quot;unUEDybwzAn-tkVlXV9xww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UID" val="{AC3C560B-E696-485D-8FAD-093130ADCC57}:354"/>
  <p:tag name="ISPRING_SLIDE_BRANCHING_PROPERTIES" val="&lt;BranchingProperties&gt;&lt;nextAction&gt;&lt;action&gt;2&lt;/action&gt;&lt;slide&gt;347&lt;/slide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Oqdzof9iFE3yKOR5rv_dg&quot;,&quot;gi&quot;:&quot;KAZSStQ4xhDZa_Y2nmHCNA&quot;,&quot;ti&quot;:&quot;characters&quot;,&quot;vs&quot;:{&quot;f&quot;:[3603,708],&quot;i&quot;:{&quot;d&quot;:&quot;bOqdzof9iFE3yKOR5rv_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2">
              <a:lumMod val="60000"/>
              <a:lumOff val="40000"/>
            </a:schemeClr>
          </a:solidFill>
        </a:ln>
      </a:spPr>
      <a:bodyPr rtlCol="0" anchor="ctr"/>
      <a:lstStyle>
        <a:defPPr algn="ctr">
          <a:defRPr sz="24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30268</TotalTime>
  <Words>493</Words>
  <Application>Microsoft Office PowerPoint</Application>
  <PresentationFormat>Widescreen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Open Sans</vt:lpstr>
      <vt:lpstr>Segoe UI</vt:lpstr>
      <vt:lpstr>Segoe UI Semibold</vt:lpstr>
      <vt:lpstr>Tw Cen MT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</dc:title>
  <dc:creator>pc</dc:creator>
  <cp:lastModifiedBy>Maher</cp:lastModifiedBy>
  <cp:revision>814</cp:revision>
  <dcterms:created xsi:type="dcterms:W3CDTF">2022-11-16T16:05:09Z</dcterms:created>
  <dcterms:modified xsi:type="dcterms:W3CDTF">2024-09-19T06:09:36Z</dcterms:modified>
</cp:coreProperties>
</file>