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43" r:id="rId2"/>
    <p:sldId id="348" r:id="rId3"/>
    <p:sldId id="352" r:id="rId4"/>
    <p:sldId id="354" r:id="rId5"/>
    <p:sldId id="355" r:id="rId6"/>
    <p:sldId id="351" r:id="rId7"/>
  </p:sldIdLst>
  <p:sldSz cx="12192000" cy="6858000"/>
  <p:notesSz cx="6858000" cy="9144000"/>
  <p:custDataLst>
    <p:tags r:id="rId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pos="1050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1822" userDrawn="1">
          <p15:clr>
            <a:srgbClr val="A4A3A4"/>
          </p15:clr>
        </p15:guide>
        <p15:guide id="7" pos="4089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1548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BDE8"/>
    <a:srgbClr val="F4F9FE"/>
    <a:srgbClr val="EEF6F1"/>
    <a:srgbClr val="E6E6E6"/>
    <a:srgbClr val="E7E9F6"/>
    <a:srgbClr val="2B2D31"/>
    <a:srgbClr val="8A8E96"/>
    <a:srgbClr val="D4D2D3"/>
    <a:srgbClr val="1C1C1C"/>
    <a:srgbClr val="CB1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88889" autoAdjust="0"/>
  </p:normalViewPr>
  <p:slideViewPr>
    <p:cSldViewPr snapToGrid="0">
      <p:cViewPr varScale="1">
        <p:scale>
          <a:sx n="64" d="100"/>
          <a:sy n="64" d="100"/>
        </p:scale>
        <p:origin x="816" y="48"/>
      </p:cViewPr>
      <p:guideLst>
        <p:guide pos="551"/>
        <p:guide pos="7242"/>
        <p:guide orient="horz" pos="572"/>
        <p:guide pos="1050"/>
        <p:guide pos="892"/>
        <p:guide pos="1822"/>
        <p:guide pos="4089"/>
        <p:guide orient="horz" pos="935"/>
        <p:guide orient="horz" pos="1548"/>
        <p:guide orient="horz" pos="1865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716A-96FF-444E-85A3-889DB32D1FBA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AF92-FB35-FC4B-A1DD-7C909C20A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3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668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097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323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7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1CEF-5393-49C8-E814-5D0182F6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FBD13A-9645-6D44-4198-1257C7D5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4E263-11EA-F401-7D23-FFF13C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BBA30-AC61-FD5F-A30A-8F7F55C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B8817-89CA-16BA-9C5C-02E9988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7FD6E9-04CF-0ECF-F2D5-B97391F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9D09D-F826-F4A7-2448-ECE2E73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EDE80-1EE4-26C3-70E6-CC44122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1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758A0-C414-C012-F982-939A925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5D5D5-E5E4-75EB-3292-5A07B384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2A78F-8DCC-D664-9E19-C3F8F63A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0C9-DCEA-F448-A25E-CBBFA477327C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6A17C-F606-918A-E18B-C87889502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D7577-B7D2-14C7-3915-B63A5EEEF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hyperlink" Target="javascript:window.open('/next_lesson/5','_parent');" TargetMode="Externa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84D4A853-C046-EFBF-ACF2-23D99B160CCB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7441774" cy="1299323"/>
          </a:xfrm>
          <a:prstGeom prst="rect">
            <a:avLst/>
          </a:prstGeom>
        </p:spPr>
        <p:txBody>
          <a:bodyPr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rgbClr val="1518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Barriers to Reporting</a:t>
            </a:r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FBE55603-CBB1-ABDC-4570-89803679F46B}"/>
              </a:ext>
            </a:extLst>
          </p:cNvPr>
          <p:cNvSpPr txBox="1">
            <a:spLocks/>
          </p:cNvSpPr>
          <p:nvPr/>
        </p:nvSpPr>
        <p:spPr>
          <a:xfrm>
            <a:off x="443051" y="3085640"/>
            <a:ext cx="6979357" cy="56111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0" u="none" strike="noStrike" dirty="0">
                <a:solidFill>
                  <a:srgbClr val="000000"/>
                </a:solidFill>
                <a:effectLst/>
              </a:rPr>
              <a:t>What can stop them from reporting?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887" y="1491751"/>
            <a:ext cx="2896695" cy="88514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6681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19725" y="1064302"/>
            <a:ext cx="7105337" cy="5561350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There are several barriers to reporting, some that to the beneficiaries like: 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Stigma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Shame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Fear of retaliation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Fear of losing assistance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Not knowing how to report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Lack of trust in reporting mechanisms, etc.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501" y="659567"/>
            <a:ext cx="3411567" cy="104247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1965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725227" y="1379095"/>
            <a:ext cx="6185239" cy="2953062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Thus, as aid workers we should always create a safe space for beneficiaries for them to be able to open up when they face any difficulty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524" y="348836"/>
            <a:ext cx="3231476" cy="98744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3486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710237" y="1394085"/>
            <a:ext cx="6709894" cy="4036103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But </a:t>
            </a:r>
            <a:r>
              <a:rPr lang="en-US" sz="2400" dirty="0">
                <a:solidFill>
                  <a:schemeClr val="tx1"/>
                </a:solidFill>
              </a:rPr>
              <a:t>there are some others that apply to aid workers too. When we talk about SEA, we are talking about a misconduct done by a any humanitarian worker.</a:t>
            </a:r>
          </a:p>
          <a:p>
            <a:r>
              <a:rPr lang="en-US" sz="2400" dirty="0">
                <a:solidFill>
                  <a:schemeClr val="tx1"/>
                </a:solidFill>
              </a:rPr>
              <a:t>So if you learn about a misconduct done by a colleague you still need to report to protect the victim and the organization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524" y="348836"/>
            <a:ext cx="3231476" cy="98744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8932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908" y="0"/>
            <a:ext cx="12192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05306" y="2308484"/>
            <a:ext cx="6754865" cy="1729490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Always refrain </a:t>
            </a:r>
            <a:r>
              <a:rPr lang="en-US" sz="2400" dirty="0">
                <a:solidFill>
                  <a:schemeClr val="tx1"/>
                </a:solidFill>
              </a:rPr>
              <a:t>from talking to the perpetrator about it, this might increase the risks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524" y="348836"/>
            <a:ext cx="3231476" cy="98744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00435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Arrow: Pentagon 2">
            <a:hlinkClick r:id="rId6" action="ppaction://program"/>
            <a:extLst>
              <a:ext uri="{FF2B5EF4-FFF2-40B4-BE49-F238E27FC236}">
                <a16:creationId xmlns:a16="http://schemas.microsoft.com/office/drawing/2014/main" id="{3CBEA287-BC0E-5609-BCC3-6148615CA866}"/>
              </a:ext>
            </a:extLst>
          </p:cNvPr>
          <p:cNvSpPr/>
          <p:nvPr/>
        </p:nvSpPr>
        <p:spPr>
          <a:xfrm>
            <a:off x="1011383" y="2992131"/>
            <a:ext cx="5345046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Lesson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056" y="729464"/>
            <a:ext cx="3823134" cy="116823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5939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F3456DDD-EE9B-4E1A-B46F-0213B0102D46}"/>
  <p:tag name="ISPRING_PROJECT_VERSION" val="9.3"/>
  <p:tag name="ISPRING_PROJECT_FOLDER_UPDATED" val="1"/>
  <p:tag name="ISPRING_FIRST_PUBLISH" val="1"/>
  <p:tag name="ISPRING_ULTRA_SCORM_COURSE_ID" val="BD5D66B7-D1C6-4C77-8D89-60C78DEC2BB3"/>
  <p:tag name="ISPRING_CMI5_LAUNCH_METHOD" val="any window"/>
  <p:tag name="ISPRING_SCORM_RATE_SLIDES" val="0"/>
  <p:tag name="ISPRING_PRESENTATION_COURSE_TITLE" val="Getting Started with iSpring Suite"/>
  <p:tag name="ISPRINGCLOUDFOLDERID" val="1"/>
  <p:tag name="ISPRINGONLINEFOLDERID" val="1"/>
  <p:tag name="ISPRING_SCORM_PASSING_SCORE" val="0.000000"/>
  <p:tag name="ISPRING-SUITE_ISPRING_CURRENT_PLAYER_ID" val="universal"/>
  <p:tag name="ISPRING_LMS_API_VERSION" val="SCORM 1.2"/>
  <p:tag name="FLASHSPRING_ZOOM_TAG" val="70"/>
  <p:tag name="ISPRING_PRESENTATION_INFO_2" val="&lt;?xml version=&quot;1.0&quot; encoding=&quot;UTF-8&quot; standalone=&quot;no&quot; ?&gt;&#10;&lt;presentation2&gt;&#10;&#10;  &lt;slides&gt;&#10;    &lt;slide id=&quot;{63B4AA51-2E8C-4BA8-B5A8-C7E7941CC9B4}&quot; pptId=&quot;343&quot;/&gt;&#10;    &lt;slide id=&quot;{B85F80B4-1463-4D99-B4EB-3281B3D4D75C}&quot; pptId=&quot;347&quot;/&gt;&#10;    &lt;slide id=&quot;{42707736-AD57-4B34-8145-5B9D71B23F3E}&quot; pptId=&quot;348&quot;/&gt;&#10;  &lt;/slides&gt;&#10;&#10;  &lt;narration&gt;&#10;    &lt;audioTracks&gt;&#10;      &lt;audioTrack muted=&quot;false&quot; name=&quot;Text-to-speech clip — Audio  1&quot; resource=&quot;d4480986&quot; slideId=&quot;&quot; startTime=&quot;0&quot; volume=&quot;1&quot;&gt;&#10;        &lt;audio channels=&quot;1&quot; format=&quot;fltp&quot; sampleRate=&quot;24000&quot;/&gt;&#10;      &lt;/audioTrack&gt;&#10;    &lt;/audioTracks&gt;&#10;    &lt;videoTracks/&gt;&#10;  &lt;/narration&gt;&#10;&#10;&lt;/presentation2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,&quot;language&quot;:&quot;EN&quot;},&quot;compressionSettings&quot;:{&quot;imageSettings&quot;:{&quot;jpegQuality&quot;:100,&quot;optimizeImageForResolution&quot;:&quot;T_FALSE&quot;},&quot;audioQuality&quot;:70,&quot;videoQuality&quot;:68},&quot;protectionSettings&quot;:{&quot;watermarkEnabled&quot;:&quot;T_FALS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}}"/>
  <p:tag name="ISPRING_WEBLINKS_TARGET" val="_self"/>
  <p:tag name="ISPRING_WEBLINKS_TARGETMJT" val="_self"/>
  <p:tag name="ISPRING_ULTRA_SCORM_COURCE_TITLE" val="barriers_reporting"/>
  <p:tag name="ISPRING_PRESENTATION_TITLE" val="barriers_reporting"/>
  <p:tag name="ISPRING-SUITE_ISPRING_PLAYERS_CUSTOMIZATION_2" val="{&quot;universal&quot;:{&quot;skinSettings&quot;:{&quot;borderRadius&quot;:10,&quot;colors&quot;:{&quot;asideBackground&quot;:{&quot;color&quot;:&quot;#EA7540&quot;,&quot;opacity&quot;:1,&quot;type&quot;:&quot;SOLID&quot;},&quot;asideElementBackgroundActive&quot;:{&quot;color&quot;:&quot;#414141&quot;,&quot;opacity&quot;:1,&quot;type&quot;:&quot;SOLID&quot;},&quot;asideElementBackgroundHover&quot;:{&quot;color&quot;:&quot;#FDAA84&quot;,&quot;opacity&quot;:1,&quot;type&quot;:&quot;SOLID&quot;},&quot;asideElementText&quot;:{&quot;color&quot;:&quot;#261813&quot;,&quot;opacity&quot;:1,&quot;type&quot;:&quot;SOLID&quot;},&quot;asideElementTextActive&quot;:{&quot;color&quot;:&quot;#FFFFFF&quot;,&quot;opacity&quot;:1,&quot;type&quot;:&quot;SOLID&quot;},&quot;asideElementTextHover&quot;:{&quot;color&quot;:&quot;#261813&quot;,&quot;opacity&quot;:1,&quot;type&quot;:&quot;SOLID&quot;},&quot;asideLogoBackground&quot;:{&quot;color&quot;:&quot;#EFF1F2&quot;,&quot;opacity&quot;:1,&quot;type&quot;:&quot;SOLID&quot;},&quot;pageBackground&quot;:{&quot;color&quot;:&quot;#F4E9E5&quot;,&quot;opacity&quot;:1,&quot;type&quot;:&quot;SOLID&quot;},&quot;playerBackground&quot;:{&quot;color&quot;:&quot;#FFFFFF&quot;,&quot;opacity&quot;:1,&quot;type&quot;:&quot;SOLID&quot;},&quot;playerText&quot;:{&quot;color&quot;:&quot;#616870&quot;,&quot;opacity&quot;:1,&quot;type&quot;:&quot;SOLID&quot;},&quot;primaryButtonBackground&quot;:{&quot;color&quot;:&quot;#374B5B&quot;,&quot;opacity&quot;:1,&quot;type&quot;:&quot;SOLID&quot;},&quot;primaryButtonBackgroundHover&quot;:{&quot;color&quot;:&quot;#EA7540&quot;,&quot;opacity&quot;:1,&quot;type&quot;:&quot;SOLID&quot;},&quot;primaryButtonBorder&quot;:{&quot;color&quot;:&quot;#374B5B&quot;,&quot;opacity&quot;:1,&quot;type&quot;:&quot;SOLID&quot;},&quot;primaryButtonBorderHover&quot;:{&quot;color&quot;:&quot;#EA7540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1F2F4&quot;,&quot;opacity&quot;:1,&quot;type&quot;:&quot;SOLID&quot;},&quot;secondaryButtonBackgroundHover&quot;:{&quot;color&quot;:&quot;#E5E5E5&quot;,&quot;opacity&quot;:1,&quot;type&quot;:&quot;SOLID&quot;},&quot;secondaryButtonBorder&quot;:{&quot;color&quot;:&quot;#F1F2F4&quot;,&quot;opacity&quot;:1,&quot;type&quot;:&quot;SOLID&quot;},&quot;secondaryButtonBorderHover&quot;:{&quot;color&quot;:&quot;#E5E5E5&quot;,&quot;opacity&quot;:1,&quot;type&quot;:&quot;SOLID&quot;},&quot;secondaryButtonText&quot;:{&quot;color&quot;:&quot;#616870&quot;,&quot;opacity&quot;:1,&quot;type&quot;:&quot;SOLID&quot;},&quot;secondaryButtonTextHover&quot;:{&quot;color&quot;:&quot;#616870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false},&quot;showCCButton&quot;:false,&quot;showNextButton&quot;:true,&quot;showOutline&quot;:false,&quot;showPlayPause&quot;:false,&quot;showPlaybackRateButton&quot;:false,&quot;showPrevButton&quot;:true,&quot;showRewind&quot;:false,&quot;showSlideNumbers&quot;:true,&quot;showSlideOnlyButton&quot;:true,&quot;showTimer&quot;:true,&quot;showVolumeControl&quot;:false,&quot;visible&quot;:true},&quot;fontFamily&quot;:&quot;Arial&quot;,&quot;miniskinCustomizationEnabled&quot;:fals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],&quot;buttonsAtLeft&quot;:true,&quot;courseTitleVisible&quot;:true,&quot;showLogo&quot;:false,&quot;visible&quot;:false},&quot;version&quot;:&quot;1.1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C_MENU_OFF&quot;:&quot;Off&quot;,&quot;PB_CC_MENU_ON&quot;:&quot;On&quot;,&quot;PB_CC_MENU_TITLE&quot;:&quot;Notes&quot;,&quot;PB_CONTROL_PANEL_CLOSED_CAPTIONS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LIMITED&quot;,&quot;resumeMode&quot;:&quot;PROMPT&quot;,&quot;enableKeyboardNavigation&quot;:true},&quot;keyboardSettings&quot;:&quot;&quot;,&quot;skinVersion&quot;:3,&quot;skinCompatibleVersion&quot;:0,&quot;publishSettings&quot;:{&quot;backgroundColor&quot;:&quot;#F4E9E5&quot;,&quot;playerDimensions&quot;:{&quot;height&quot;:92,&quot;width&quot;:16},&quot;playerModule&quot;:&quot;UniversalHtml&quot;,&quot;presentationContent&quot;:{&quot;metadata&quot;:{&quot;references&quot;:false,&quot;texts&quot;:[&quot;DT_HYPERLINK_TOOLTIP&quot;]},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}}},&quot;ceipData&quot;:{&quot;enableMiniSkinCustomization&quot;:false,&quot;playerLayout&quot;:&quot;custom&quot;,&quot;playerLayoutFooter&quot;:&quot;fullscreen,timer,slideNumber,goToPrev,goToNext&quot;,&quot;playerLayoutHeader&quot;:&quot;&quot;,&quot;playerLayoutHeaderButtonsPosition&quot;:&quot;&quot;,&quot;playerLayoutOutline&quot;:&quot;&quot;,&quot;playerLayoutProgress&quot;:&quot;&quot;,&quot;playerLayoutProgressMode&quot;:&quot;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restricted&quot;,&quot;playerTheme&quot;:&quot;custom&quot;,&quot;playerThemeBorderRadius&quot;:10,&quot;playerThemeColorScheme&quot;:&quot;builtin.lightOrange&quot;,&quot;playerThemeFont&quot;:&quot;Arial&quot;}},&quot;none&quot;:{&quot;skinSettings&quot;:{&quot;borderRadius&quot;:10,&quot;colors&quot;:{&quot;asideBackground&quot;:{&quot;color&quot;:&quot;#FFFFFF&quot;,&quot;opacity&quot;:1,&quot;type&quot;:&quot;SOLID&quot;},&quot;pageBackground&quot;:{&quot;color&quot;:&quot;#DCDEE0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true,&quot;fontFamily&quot;:&quot;Arial&quot;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true,&quot;playerNavigationAutoStart&quot;:true,&quot;playerNavigationEnableKeyboardNavigation&quot;:true,&quot;playerNavigationOnRestart&quot;:&quot;prompt&quot;,&quot;playerNavigationSaveAnimationStates&quot;:true,&quot;playerNavigationType&quot;:&quot;free&quot;,&quot;playerTheme&quot;:&quot;builtin.lightBlue&quot;,&quot;playerThemeBorderRadius&quot;:10,&quot;playerThemeColorScheme&quot;:&quot;builtin.lightBlue&quot;,&quot;playerThemeFont&quot;:&quot;Arial&quot;}}}"/>
  <p:tag name="ISPRING_OUTPUT_FOLDER" val="[[&quot;\uFFFD\uFFFDzV{57C549E0-46E2-4BE2-A8C6-FFFABDEA4AE1}&quot;,&quot;C:\\Users\\hp\\Desktop\\Projects\\Nabad\\Nabad\\psea\\en\\lessons&quot;],[&quot;N\uFFFD\u0018\u0012{FE710B7D-E998-49F5-8687-981FF794AE92}&quot;,&quot;C:\\Users\\pc\\Desktop\\Nabad\\safeguarding\\en\\lessons&quot;]]"/>
  <p:tag name="ISPRING_SCREEN_RECS_UPDATED" val="C:\Users\hp\Desktop\Projects\Nabad\Nabad\safeguarding\en\lessons\barriers_reporting"/>
  <p:tag name="ISPRING_RESOURCE_FOLDER" val="C:\Users\hp\Desktop\Projects\Nabad\Nabad\safeguarding\en\lessons\barriers_reporting"/>
  <p:tag name="ISPRING_PRESENTATION_PATH" val="C:\Users\hp\Desktop\Projects\Nabad\Nabad\safeguarding\en\lessons\barriers_reporting.pptx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_SCORM_RATE_QUIZZE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  <p:tag name="GENSWF_SLIDE_UID" val="{655038A6-A3CD-4214-A16F-75D2DE3BAC5E}:35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440B199F-0EF8-4677-B321-7E6C6A95C1B3}:351"/>
  <p:tag name="ISPRING_PLAYER_LAYOUT_TYPE" val="Full"/>
  <p:tag name="ISPRING_SLIDE_BRANCHING_PROPERTIES" val="&lt;BranchingProperties&gt;&lt;nextAction&gt;&lt;action&gt;1&lt;/action&gt;&lt;/nextAction&gt;&lt;prevAction&gt;&lt;action&gt;0&lt;/action&gt;&lt;/prevAction&gt;&lt;lock&gt;0&lt;/lock&gt;&lt;/BranchingProperties&gt;&#10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DB89C91-5B84-49A7-B1F9-CDB2C26A9427}:343"/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0&lt;/action&gt;&lt;/nextAction&gt;&lt;prevAction&gt;&lt;action&gt;1&lt;/action&gt;&lt;/prevAction&gt;&lt;lock&gt;0&lt;/lock&gt;&lt;/BranchingProperties&gt;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GENSWF_SLIDE_UID" val="{AA64E7B7-BDC1-498F-BCBE-0E77E1576231}:348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  <p:tag name="GENSWF_SLIDE_UID" val="{BE349A08-CF9B-45FE-921C-26EEFC844E35}:35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  <p:tag name="GENSWF_SLIDE_UID" val="{6CAABCA2-9629-450B-9001-6AB2913B662B}:35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93AA61-CC06-D54D-9BF9-337B3C7C5CF0}">
  <we:reference id="wa104381063" version="1.0.0.1" store="ru-RU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28497</TotalTime>
  <Words>131</Words>
  <Application>Microsoft Office PowerPoint</Application>
  <PresentationFormat>Widescreen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Open Sans</vt:lpstr>
      <vt:lpstr>Tw Cen MT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barriers_reporting</dc:title>
  <dc:creator>pc</dc:creator>
  <cp:lastModifiedBy>Maher</cp:lastModifiedBy>
  <cp:revision>760</cp:revision>
  <dcterms:created xsi:type="dcterms:W3CDTF">2022-11-16T16:05:09Z</dcterms:created>
  <dcterms:modified xsi:type="dcterms:W3CDTF">2024-09-19T05:32:23Z</dcterms:modified>
</cp:coreProperties>
</file>