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43" r:id="rId2"/>
    <p:sldId id="348" r:id="rId3"/>
    <p:sldId id="349" r:id="rId4"/>
    <p:sldId id="350" r:id="rId5"/>
    <p:sldId id="352" r:id="rId6"/>
    <p:sldId id="353" r:id="rId7"/>
    <p:sldId id="354" r:id="rId8"/>
    <p:sldId id="355" r:id="rId9"/>
    <p:sldId id="351" r:id="rId10"/>
  </p:sldIdLst>
  <p:sldSz cx="12192000" cy="6858000"/>
  <p:notesSz cx="6858000" cy="9144000"/>
  <p:custDataLst>
    <p:tags r:id="rId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19.09.2024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85806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74285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83751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42358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42304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38191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41587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8','_parent');"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887199"/>
            <a:ext cx="7906470" cy="2086987"/>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151824"/>
                </a:solidFill>
                <a:ea typeface="Open Sans" panose="020B0606030504020204" pitchFamily="34" charset="0"/>
                <a:cs typeface="Open Sans" panose="020B0606030504020204" pitchFamily="34" charset="0"/>
              </a:rPr>
              <a:t>Dealing with </a:t>
            </a:r>
            <a:r>
              <a:rPr lang="en-US" sz="6600" b="1" dirty="0" smtClean="0">
                <a:solidFill>
                  <a:srgbClr val="151824"/>
                </a:solidFill>
                <a:ea typeface="Open Sans" panose="020B0606030504020204" pitchFamily="34" charset="0"/>
                <a:cs typeface="Open Sans" panose="020B0606030504020204" pitchFamily="34" charset="0"/>
              </a:rPr>
              <a:t>Disclosure</a:t>
            </a:r>
          </a:p>
          <a:p>
            <a:endParaRPr lang="ru-RU" sz="66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2" y="2930693"/>
            <a:ext cx="6979357" cy="561112"/>
          </a:xfrm>
          <a:prstGeom prst="rect">
            <a:avLst/>
          </a:prstGeom>
        </p:spPr>
        <p:txBody>
          <a:bodyPr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rPr>
              <a:t>The dos and don’ts of dealing with disclosure</a:t>
            </a:r>
          </a:p>
        </p:txBody>
      </p:sp>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690342"/>
            <a:ext cx="7768867" cy="603257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Here are some major information you should know if someone approached you to complaint about a misconduct:</a:t>
            </a:r>
          </a:p>
          <a:p>
            <a:pPr algn="ct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Treat the survivor, or complainant, if different, with dignity and respect </a:t>
            </a:r>
          </a:p>
          <a:p>
            <a:pPr marL="457200" indent="-457200">
              <a:buFont typeface="Arial" panose="020B0604020202020204" pitchFamily="34" charset="0"/>
              <a:buChar char="•"/>
            </a:pPr>
            <a:r>
              <a:rPr lang="en-US" sz="2800" dirty="0">
                <a:solidFill>
                  <a:schemeClr val="tx1"/>
                </a:solidFill>
              </a:rPr>
              <a:t>Make him/her as comfortable as possible; always believe the survivor</a:t>
            </a:r>
          </a:p>
          <a:p>
            <a:pPr marL="457200" indent="-457200">
              <a:buFont typeface="Arial" panose="020B0604020202020204" pitchFamily="34" charset="0"/>
              <a:buChar char="•"/>
            </a:pPr>
            <a:r>
              <a:rPr lang="en-US" sz="2800" dirty="0">
                <a:solidFill>
                  <a:schemeClr val="tx1"/>
                </a:solidFill>
              </a:rPr>
              <a:t>If the survivor has not given consent to report the incident, inform him/her that there is nevertheless the obligation to report because the incident involves an aid worker.</a:t>
            </a:r>
          </a:p>
        </p:txBody>
      </p:sp>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758537"/>
            <a:ext cx="7768867" cy="5198066"/>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How to collect the information:</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Start by listening to the complainant</a:t>
            </a:r>
          </a:p>
          <a:p>
            <a:pPr marL="457200" indent="-457200">
              <a:buFont typeface="Arial" panose="020B0604020202020204" pitchFamily="34" charset="0"/>
              <a:buChar char="•"/>
            </a:pPr>
            <a:r>
              <a:rPr lang="en-US" sz="2800" dirty="0">
                <a:solidFill>
                  <a:schemeClr val="tx1"/>
                </a:solidFill>
              </a:rPr>
              <a:t>What you need are answers on: What, Where, When, and Who.</a:t>
            </a:r>
          </a:p>
          <a:p>
            <a:pPr marL="457200" indent="-457200">
              <a:buFont typeface="Arial" panose="020B0604020202020204" pitchFamily="34" charset="0"/>
              <a:buChar char="•"/>
            </a:pPr>
            <a:r>
              <a:rPr lang="en-US" sz="2800" dirty="0">
                <a:solidFill>
                  <a:schemeClr val="tx1"/>
                </a:solidFill>
              </a:rPr>
              <a:t>Do not ask why, this  puts blame on the victim.</a:t>
            </a:r>
          </a:p>
          <a:p>
            <a:pPr marL="457200" indent="-457200">
              <a:buFont typeface="Arial" panose="020B0604020202020204" pitchFamily="34" charset="0"/>
              <a:buChar char="•"/>
            </a:pPr>
            <a:r>
              <a:rPr lang="en-US" sz="2800" dirty="0">
                <a:solidFill>
                  <a:schemeClr val="tx1"/>
                </a:solidFill>
              </a:rPr>
              <a:t>Do not investigate to see if the complaint is correct.</a:t>
            </a:r>
          </a:p>
        </p:txBody>
      </p:sp>
    </p:spTree>
    <p:custDataLst>
      <p:tags r:id="rId1"/>
    </p:custDataLst>
    <p:extLst>
      <p:ext uri="{BB962C8B-B14F-4D97-AF65-F5344CB8AC3E}">
        <p14:creationId xmlns:p14="http://schemas.microsoft.com/office/powerpoint/2010/main" val="1324303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374073"/>
            <a:ext cx="7768867" cy="6089071"/>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If the complainant is a child:</a:t>
            </a:r>
          </a:p>
          <a:p>
            <a:pPr marL="457200" indent="-457200">
              <a:buFont typeface="Arial" panose="020B0604020202020204" pitchFamily="34" charset="0"/>
              <a:buChar char="•"/>
            </a:pPr>
            <a:r>
              <a:rPr lang="en-US" sz="2800" dirty="0">
                <a:solidFill>
                  <a:schemeClr val="tx1"/>
                </a:solidFill>
              </a:rPr>
              <a:t>Talk with the child in the company of a trusted adult</a:t>
            </a:r>
          </a:p>
          <a:p>
            <a:pPr marL="457200" indent="-457200">
              <a:buFont typeface="Arial" panose="020B0604020202020204" pitchFamily="34" charset="0"/>
              <a:buChar char="•"/>
            </a:pPr>
            <a:r>
              <a:rPr lang="en-US" sz="2800" dirty="0">
                <a:solidFill>
                  <a:schemeClr val="tx1"/>
                </a:solidFill>
              </a:rPr>
              <a:t>Be comforting and supportive</a:t>
            </a:r>
          </a:p>
          <a:p>
            <a:pPr marL="457200" indent="-457200">
              <a:buFont typeface="Arial" panose="020B0604020202020204" pitchFamily="34" charset="0"/>
              <a:buChar char="•"/>
            </a:pPr>
            <a:r>
              <a:rPr lang="en-US" sz="2800" dirty="0">
                <a:solidFill>
                  <a:schemeClr val="tx1"/>
                </a:solidFill>
              </a:rPr>
              <a:t>Reassure the child that it is not their fault;</a:t>
            </a:r>
          </a:p>
          <a:p>
            <a:pPr marL="457200" indent="-457200">
              <a:buFont typeface="Arial" panose="020B0604020202020204" pitchFamily="34" charset="0"/>
              <a:buChar char="•"/>
            </a:pPr>
            <a:r>
              <a:rPr lang="en-US" sz="2800" dirty="0">
                <a:solidFill>
                  <a:schemeClr val="tx1"/>
                </a:solidFill>
              </a:rPr>
              <a:t>Do no harm: be careful not to traumatize the child further</a:t>
            </a:r>
          </a:p>
          <a:p>
            <a:pPr marL="457200" indent="-457200">
              <a:buFont typeface="Arial" panose="020B0604020202020204" pitchFamily="34" charset="0"/>
              <a:buChar char="•"/>
            </a:pPr>
            <a:r>
              <a:rPr lang="en-US" sz="2800" dirty="0">
                <a:solidFill>
                  <a:schemeClr val="tx1"/>
                </a:solidFill>
              </a:rPr>
              <a:t>Help them feel safe;</a:t>
            </a:r>
          </a:p>
          <a:p>
            <a:pPr marL="457200" indent="-457200">
              <a:buFont typeface="Arial" panose="020B0604020202020204" pitchFamily="34" charset="0"/>
              <a:buChar char="•"/>
            </a:pPr>
            <a:r>
              <a:rPr lang="en-US" sz="2800" dirty="0">
                <a:solidFill>
                  <a:schemeClr val="tx1"/>
                </a:solidFill>
              </a:rPr>
              <a:t>Information must be presented to them in ways and language that they understand and respect children’s opinions, beliefs and thoughts.</a:t>
            </a:r>
          </a:p>
        </p:txBody>
      </p:sp>
    </p:spTree>
    <p:custDataLst>
      <p:tags r:id="rId1"/>
    </p:custDataLst>
    <p:extLst>
      <p:ext uri="{BB962C8B-B14F-4D97-AF65-F5344CB8AC3E}">
        <p14:creationId xmlns:p14="http://schemas.microsoft.com/office/powerpoint/2010/main" val="69657070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7768867"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These mainly include but are not limited to: Basic assistance, safety and protection, health care, psychological support, and legal assistance. These are provided based on the need. You should not wait for the investigation to refer. You refer immediately. </a:t>
            </a:r>
          </a:p>
        </p:txBody>
      </p:sp>
    </p:spTree>
    <p:custDataLst>
      <p:tags r:id="rId1"/>
    </p:custDataLst>
    <p:extLst>
      <p:ext uri="{BB962C8B-B14F-4D97-AF65-F5344CB8AC3E}">
        <p14:creationId xmlns:p14="http://schemas.microsoft.com/office/powerpoint/2010/main" val="339888820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7768867"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These mainly include but are not limited to: Basic assistance, safety and protection, health care, psychological support, and legal assistance. These are provided based on the need. You should not wait for the investigation to refer. You refer immediately. </a:t>
            </a:r>
          </a:p>
        </p:txBody>
      </p:sp>
    </p:spTree>
    <p:custDataLst>
      <p:tags r:id="rId1"/>
    </p:custDataLst>
    <p:extLst>
      <p:ext uri="{BB962C8B-B14F-4D97-AF65-F5344CB8AC3E}">
        <p14:creationId xmlns:p14="http://schemas.microsoft.com/office/powerpoint/2010/main" val="363259102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6" name="TextBox 5">
            <a:extLst>
              <a:ext uri="{FF2B5EF4-FFF2-40B4-BE49-F238E27FC236}">
                <a16:creationId xmlns:a16="http://schemas.microsoft.com/office/drawing/2014/main" id="{377C05FF-E66B-D595-D4F5-89FF85E7E513}"/>
              </a:ext>
            </a:extLst>
          </p:cNvPr>
          <p:cNvSpPr txBox="1"/>
          <p:nvPr/>
        </p:nvSpPr>
        <p:spPr>
          <a:xfrm>
            <a:off x="584489" y="1768824"/>
            <a:ext cx="6094268" cy="1446550"/>
          </a:xfrm>
          <a:prstGeom prst="rect">
            <a:avLst/>
          </a:prstGeom>
          <a:noFill/>
        </p:spPr>
        <p:txBody>
          <a:bodyPr wrap="square">
            <a:spAutoFit/>
          </a:bodyPr>
          <a:lstStyle/>
          <a:p>
            <a:r>
              <a:rPr lang="en-US" sz="4400" dirty="0"/>
              <a:t>Select Correct sentence</a:t>
            </a:r>
          </a:p>
        </p:txBody>
      </p:sp>
      <p:sp>
        <p:nvSpPr>
          <p:cNvPr id="7" name="Arrow: Pentagon 6">
            <a:hlinkClick r:id="" action="ppaction://hlinkshowjump?jump=nextslide"/>
            <a:extLst>
              <a:ext uri="{FF2B5EF4-FFF2-40B4-BE49-F238E27FC236}">
                <a16:creationId xmlns:a16="http://schemas.microsoft.com/office/drawing/2014/main" id="{C1258CEE-F380-314D-0DDE-9B913E52E82B}"/>
              </a:ext>
            </a:extLst>
          </p:cNvPr>
          <p:cNvSpPr/>
          <p:nvPr/>
        </p:nvSpPr>
        <p:spPr>
          <a:xfrm>
            <a:off x="584489" y="3121623"/>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Play</a:t>
            </a:r>
          </a:p>
        </p:txBody>
      </p:sp>
    </p:spTree>
    <p:custDataLst>
      <p:tags r:id="rId1"/>
    </p:custDataLst>
    <p:extLst>
      <p:ext uri="{BB962C8B-B14F-4D97-AF65-F5344CB8AC3E}">
        <p14:creationId xmlns:p14="http://schemas.microsoft.com/office/powerpoint/2010/main" val="1557795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SPRING_QUIZ_SHAPE1"/>
          <p:cNvPicPr>
            <a:picLocks/>
          </p:cNvPicPr>
          <p:nvPr/>
        </p:nvPicPr>
        <p:blipFill>
          <a:blip r:embed="rId7">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7"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8" name="ISPRING_QUIZ_SHAPE3"/>
          <p:cNvPicPr>
            <a:picLocks/>
          </p:cNvPicPr>
          <p:nvPr/>
        </p:nvPicPr>
        <p:blipFill>
          <a:blip r:embed="rId8">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9"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14056160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dealing_disclosure"/>
  <p:tag name="ISPRING_PRESENTATION_TITLE" val="dealing_disclosure"/>
  <p:tag name="ISPRING_SCORM_RATE_QUIZZES" val="1"/>
  <p:tag name="ISPRING_SCORM_PASSING_SCORE" val="80.000000"/>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OUTPUT_FOLDER" val="[[&quot;\uFFFD\uFFFDzV{57C549E0-46E2-4BE2-A8C6-FFFABDEA4AE1}&quot;,&quot;C:\\Users\\hp\\Desktop\\Projects\\Nabad\\Nabad\\safeguarding\\en\\lessons&quot;],[&quot;N\uFFFD\u0018\u0012{FE710B7D-E998-49F5-8687-981FF794AE92}&quot;,&quot;C:\\Users\\pc\\Desktop\\Nabad\\safeguarding\\en\\lessons&quot;]]"/>
  <p:tag name="ISPRING_RESOURCE_FOLDER" val="C:\Users\hp\Desktop\Projects\Nabad\Nabad\safeguarding\en\lessons\dealing_disclosure"/>
  <p:tag name="ISPRING_PRESENTATION_PATH" val="C:\Users\hp\Desktop\Projects\Nabad\Nabad\safeguarding\en\lessons\dealing_disclosure.pptx"/>
  <p:tag name="ISPRING_SCREEN_RECS_UPDATED" val="C:\Users\hp\Desktop\Projects\Nabad\Nabad\safeguarding\en\lessons\dealing_disclosure"/>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E38F953-01A0-448D-B06A-B6E66F8250EF}:352"/>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FFE44DAD-B921-4E01-AC2D-8FCDE3223483}:353"/>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GENSWF_SLIDE_UID" val="{C0D603D9-EBD7-461A-A843-D50F0170E216}:354"/>
  <p:tag name="ISPRING_SLIDE_BRANCHING_PROPERTIES" val="&lt;BranchingProperties&gt;&lt;nextAction&gt;&lt;action&gt;0&lt;/action&gt;&lt;/nextAction&gt;&lt;prevAction&gt;&lt;action&gt;0&lt;/action&gt;&lt;/prevAction&gt;&lt;lock&gt;1&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dealing_disclosure\quiz\quiz1.quiz"/>
  <p:tag name="GENSWF_SLIDE_UID" val="{8AC772EA-B9D2-4952-BD25-1A69085FCE8E}:355"/>
  <p:tag name="ISPRING_QUIZ_FULL_PATH" val="C:\Users\hp\Desktop\Projects\Nabad\Nabad\safeguarding\en\lessons\dealing_disclosure\quiz\quiz1.quiz"/>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5A1C97C3-B39F-4AC1-979F-0ABBC504667B}:349"/>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DC2995D2-DB41-4D52-8DA3-971C89F80179}:35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29667</TotalTime>
  <Words>359</Words>
  <Application>Microsoft Office PowerPoint</Application>
  <PresentationFormat>Widescreen</PresentationFormat>
  <Paragraphs>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dealing_disclosure</dc:title>
  <dc:creator>pc</dc:creator>
  <cp:lastModifiedBy>Maher</cp:lastModifiedBy>
  <cp:revision>769</cp:revision>
  <dcterms:created xsi:type="dcterms:W3CDTF">2022-11-16T16:05:09Z</dcterms:created>
  <dcterms:modified xsi:type="dcterms:W3CDTF">2024-09-19T05:44:25Z</dcterms:modified>
</cp:coreProperties>
</file>