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43" r:id="rId2"/>
    <p:sldId id="348" r:id="rId3"/>
    <p:sldId id="352" r:id="rId4"/>
    <p:sldId id="350" r:id="rId5"/>
    <p:sldId id="353" r:id="rId6"/>
  </p:sldIdLst>
  <p:sldSz cx="12192000" cy="6858000"/>
  <p:notesSz cx="6858000" cy="9144000"/>
  <p:custDataLst>
    <p:tags r:id="rId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88889" autoAdjust="0"/>
  </p:normalViewPr>
  <p:slideViewPr>
    <p:cSldViewPr snapToGrid="0">
      <p:cViewPr varScale="1">
        <p:scale>
          <a:sx n="62" d="100"/>
          <a:sy n="62" d="100"/>
        </p:scale>
        <p:origin x="894" y="42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525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851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461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javascript:window.open('/next_lesson/7','_parent');" TargetMode="Externa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9249F1-71AA-A8FE-2FDD-8F7AE33F59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82926" y="259772"/>
            <a:ext cx="3609074" cy="10980378"/>
          </a:xfrm>
          <a:prstGeom prst="rect">
            <a:avLst/>
          </a:prstGeom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84D4A853-C046-EFBF-ACF2-23D99B160CCB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7059184" cy="1299323"/>
          </a:xfrm>
          <a:prstGeom prst="rect">
            <a:avLst/>
          </a:prstGeom>
        </p:spPr>
        <p:txBody>
          <a:bodyPr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Informed Consent</a:t>
            </a:r>
            <a:endParaRPr lang="ru-RU" sz="5400" dirty="0">
              <a:solidFill>
                <a:srgbClr val="15182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BE55603-CBB1-ABDC-4570-89803679F46B}"/>
              </a:ext>
            </a:extLst>
          </p:cNvPr>
          <p:cNvSpPr txBox="1">
            <a:spLocks/>
          </p:cNvSpPr>
          <p:nvPr/>
        </p:nvSpPr>
        <p:spPr>
          <a:xfrm>
            <a:off x="443051" y="3085640"/>
            <a:ext cx="6979357" cy="5611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informed consent?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411079" y="1933731"/>
            <a:ext cx="7662656" cy="3317254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informed consent is the voluntary agreement of an individual that is aged 18 years and older based upon a clear appreciation and understanding of the facts and implications of an action, with no threat, coercion or false promises.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300184" y="2055186"/>
            <a:ext cx="7773551" cy="2747628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Whereas, the informed assent is the agreement used with children. The assent alone is not enough to take actions related to children. It should be obtained with the permission of a trusted adult.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486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DC30525-99D7-7F8C-7744-D4DD321C6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3" y="1784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134B8D-70A4-B30B-22DE-0D8235DE1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183774"/>
              </p:ext>
            </p:extLst>
          </p:nvPr>
        </p:nvGraphicFramePr>
        <p:xfrm>
          <a:off x="356393" y="514289"/>
          <a:ext cx="7921195" cy="6334274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148256">
                  <a:extLst>
                    <a:ext uri="{9D8B030D-6E8A-4147-A177-3AD203B41FA5}">
                      <a16:colId xmlns:a16="http://schemas.microsoft.com/office/drawing/2014/main" val="4269925770"/>
                    </a:ext>
                  </a:extLst>
                </a:gridCol>
                <a:gridCol w="1556603">
                  <a:extLst>
                    <a:ext uri="{9D8B030D-6E8A-4147-A177-3AD203B41FA5}">
                      <a16:colId xmlns:a16="http://schemas.microsoft.com/office/drawing/2014/main" val="1564092377"/>
                    </a:ext>
                  </a:extLst>
                </a:gridCol>
                <a:gridCol w="2381090">
                  <a:extLst>
                    <a:ext uri="{9D8B030D-6E8A-4147-A177-3AD203B41FA5}">
                      <a16:colId xmlns:a16="http://schemas.microsoft.com/office/drawing/2014/main" val="1992202926"/>
                    </a:ext>
                  </a:extLst>
                </a:gridCol>
                <a:gridCol w="2835246">
                  <a:extLst>
                    <a:ext uri="{9D8B030D-6E8A-4147-A177-3AD203B41FA5}">
                      <a16:colId xmlns:a16="http://schemas.microsoft.com/office/drawing/2014/main" val="827270213"/>
                    </a:ext>
                  </a:extLst>
                </a:gridCol>
              </a:tblGrid>
              <a:tr h="72323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Age Group</a:t>
                      </a:r>
                      <a:endParaRPr lang="en-US" sz="3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Child</a:t>
                      </a:r>
                      <a:endParaRPr lang="en-US" sz="3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Caregiver</a:t>
                      </a:r>
                      <a:endParaRPr lang="en-US" sz="3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If no caregiver or not in child’s best interest</a:t>
                      </a:r>
                      <a:endParaRPr lang="en-US" sz="3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786703"/>
                  </a:ext>
                </a:extLst>
              </a:tr>
              <a:tr h="72323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0-5</a:t>
                      </a:r>
                      <a:endParaRPr lang="en-US" sz="3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 </a:t>
                      </a:r>
                      <a:endParaRPr lang="en-US" sz="32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Written Informed Consent</a:t>
                      </a:r>
                      <a:endParaRPr lang="en-US" sz="3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Other trusted adult’s or case worker’s informed consent</a:t>
                      </a:r>
                      <a:endParaRPr lang="en-US" sz="32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893710"/>
                  </a:ext>
                </a:extLst>
              </a:tr>
              <a:tr h="13531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6-11</a:t>
                      </a:r>
                      <a:endParaRPr lang="en-US" sz="32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Oral Informed Assent</a:t>
                      </a:r>
                      <a:endParaRPr lang="en-US" sz="3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 fontAlgn="t"/>
                      <a:r>
                        <a:rPr lang="en-US" sz="3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/>
                      </a:r>
                      <a:br>
                        <a:rPr lang="en-US" sz="3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endParaRPr lang="en-US" sz="3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Written Informed Consent</a:t>
                      </a:r>
                      <a:endParaRPr lang="en-US" sz="3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Other trusted adult’s or case worker’s informed consent</a:t>
                      </a:r>
                      <a:endParaRPr lang="en-US" sz="3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449938"/>
                  </a:ext>
                </a:extLst>
              </a:tr>
              <a:tr h="149312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12-14</a:t>
                      </a:r>
                      <a:endParaRPr lang="en-US" sz="32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Written Informed Assent</a:t>
                      </a:r>
                      <a:endParaRPr lang="en-US" sz="32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Written Informed Consent</a:t>
                      </a:r>
                      <a:endParaRPr lang="en-US" sz="3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Other trusted adult’s or child’s informed assent. </a:t>
                      </a:r>
                      <a:endParaRPr lang="en-US" sz="3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Sufficient level of maturity (of the child) can take due weight.</a:t>
                      </a:r>
                      <a:endParaRPr lang="en-US" sz="3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322404"/>
                  </a:ext>
                </a:extLst>
              </a:tr>
              <a:tr h="13531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15-18</a:t>
                      </a:r>
                      <a:endParaRPr lang="en-US" sz="32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 fontAlgn="t"/>
                      <a:r>
                        <a:rPr lang="en-US" sz="3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/>
                      </a:r>
                      <a:br>
                        <a:rPr lang="en-US" sz="3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endParaRPr lang="en-US" sz="32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Written Informed Consent</a:t>
                      </a:r>
                      <a:endParaRPr lang="en-US" sz="32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 fontAlgn="t"/>
                      <a:r>
                        <a:rPr lang="en-US" sz="3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/>
                      </a:r>
                      <a:br>
                        <a:rPr lang="en-US" sz="3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endParaRPr lang="en-US" sz="32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Obtain informed consent with child’s permission</a:t>
                      </a:r>
                      <a:endParaRPr lang="en-US" sz="32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Child’s informed consent and sufficient level of maturity take due weight.</a:t>
                      </a:r>
                      <a:endParaRPr lang="en-US" sz="3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9241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9657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3" name="Arrow: Pentagon 2">
            <a:hlinkClick r:id="rId7" action="ppaction://program"/>
            <a:extLst>
              <a:ext uri="{FF2B5EF4-FFF2-40B4-BE49-F238E27FC236}">
                <a16:creationId xmlns:a16="http://schemas.microsoft.com/office/drawing/2014/main" id="{3CBEA287-BC0E-5609-BCC3-6148615CA866}"/>
              </a:ext>
            </a:extLst>
          </p:cNvPr>
          <p:cNvSpPr/>
          <p:nvPr/>
        </p:nvSpPr>
        <p:spPr>
          <a:xfrm>
            <a:off x="1011383" y="2992131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 Lesson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642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F3456DDD-EE9B-4E1A-B46F-0213B0102D46}"/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ULTRA_SCORM_COURCE_TITLE" val="informed_consent"/>
  <p:tag name="ISPRING_PRESENTATION_TITLE" val="informed_consent"/>
  <p:tag name="ISPRING_OUTPUT_FOLDER" val="[[&quot;\uFFFD\uFFFDzV{57C549E0-46E2-4BE2-A8C6-FFFABDEA4AE1}&quot;,&quot;C:\\Users\\hp\\Desktop\\Projects\\Nabad\\Nabad\\safeguarding\\en\\lessons&quot;],[&quot;N\uFFFD\u0018\u0012{FE710B7D-E998-49F5-8687-981FF794AE92}&quot;,&quot;C:\\Users\\pc\\Desktop\\Nabad\\safeguarding\\en\\lessons&quot;]]"/>
  <p:tag name="ISPRING_SCORM_PASSING_SCORE" val="0.000000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false,&quot;showSlideOnlyButton&quot;:true,&quot;showSubtitlesButton&quot;:false,&quot;showTimer&quot;:fals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2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AUDIO_SUBTITLES_LABEL&quot;:&quot;Closed Captions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SUBTITLES&quot;:&quot;Closed Captions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SCREEN_RECS_UPDATED" val="C:\Users\hp\Desktop\Projects\remove large files\Nabad\safeguarding\en\lessons\informed_consent_1\"/>
  <p:tag name="ISPRING_RESOURCE_FOLDER" val="C:\Users\hp\Desktop\Projects\remove large files\Nabad\safeguarding\en\lessons\informed_consent_1\"/>
  <p:tag name="ISPRING_RESOURCE_FOLDER_STATIC" val="C:\Users\hp\Desktop\Projects\remove large files\Nabad\safeguarding\en\lessons\informed_consent_1\"/>
  <p:tag name="ISPRING_PRESENTATION_PATH" val="C:\Users\hp\Desktop\Projects\remove large files\Nabad\safeguarding\en\lessons\informed_consent.pptx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SCORM_RATE_QUIZZE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1&lt;/action&gt;&lt;/nextAction&gt;&lt;prevAction&gt;&lt;action&gt;0&lt;/action&gt;&lt;/prevAction&gt;&lt;lock&gt;0&lt;/lock&gt;&lt;/BranchingProperties&gt;&#10;"/>
  <p:tag name="GENSWF_SLIDE_UID" val="{A09A7BB1-6E17-44F4-9F2B-BFEA0E76A67B}:35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0&lt;/action&gt;&lt;/nextAction&gt;&lt;prevAction&gt;&lt;action&gt;1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GENSWF_SLIDE_UID" val="{D7925828-C021-4BBE-8C03-A9B3F32AC294}:35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DC2995D2-DB41-4D52-8DA3-971C89F80179}:35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28499</TotalTime>
  <Words>171</Words>
  <Application>Microsoft Office PowerPoint</Application>
  <PresentationFormat>Widescreen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Open Sans</vt:lpstr>
      <vt:lpstr>Tw Cen MT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informed_consent</dc:title>
  <dc:creator>pc</dc:creator>
  <cp:lastModifiedBy>Maher</cp:lastModifiedBy>
  <cp:revision>754</cp:revision>
  <dcterms:created xsi:type="dcterms:W3CDTF">2022-11-16T16:05:09Z</dcterms:created>
  <dcterms:modified xsi:type="dcterms:W3CDTF">2024-09-22T08:14:32Z</dcterms:modified>
</cp:coreProperties>
</file>