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410" r:id="rId2"/>
    <p:sldId id="409" r:id="rId3"/>
    <p:sldId id="412" r:id="rId4"/>
    <p:sldId id="414" r:id="rId5"/>
    <p:sldId id="413" r:id="rId6"/>
    <p:sldId id="416" r:id="rId7"/>
    <p:sldId id="415" r:id="rId8"/>
    <p:sldId id="417" r:id="rId9"/>
    <p:sldId id="418" r:id="rId10"/>
    <p:sldId id="419" r:id="rId11"/>
    <p:sldId id="411" r:id="rId12"/>
    <p:sldId id="40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4546A"/>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6314" autoAdjust="0"/>
  </p:normalViewPr>
  <p:slideViewPr>
    <p:cSldViewPr snapToGrid="0" showGuides="1">
      <p:cViewPr>
        <p:scale>
          <a:sx n="96" d="100"/>
          <a:sy n="96" d="100"/>
        </p:scale>
        <p:origin x="51" y="159"/>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t>2021/10/26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t>‹#›</a:t>
            </a:fld>
            <a:endParaRPr lang="zh-CN" altLang="en-US"/>
          </a:p>
        </p:txBody>
      </p:sp>
    </p:spTree>
    <p:extLst>
      <p:ext uri="{BB962C8B-B14F-4D97-AF65-F5344CB8AC3E}">
        <p14:creationId xmlns:p14="http://schemas.microsoft.com/office/powerpoint/2010/main" val="175383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91814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642176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666396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6609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88077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380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24446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860275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042546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686218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84978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533526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B2F64C6-7D5C-BC48-A962-E23F0BFEC084}"/>
              </a:ext>
            </a:extLst>
          </p:cNvPr>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40D463A3-7033-D449-AC8B-08C0EFBF331C}"/>
              </a:ext>
            </a:extLst>
          </p:cNvPr>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a:extLst>
              <a:ext uri="{FF2B5EF4-FFF2-40B4-BE49-F238E27FC236}">
                <a16:creationId xmlns:a16="http://schemas.microsoft.com/office/drawing/2014/main" id="{CEAD8200-B031-6E4A-87C5-FC095E3A9684}"/>
              </a:ext>
            </a:extLst>
          </p:cNvPr>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56068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6859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59405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5818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71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cxnSp>
        <p:nvCxnSpPr>
          <p:cNvPr id="9" name="直线连接符 8">
            <a:extLst>
              <a:ext uri="{FF2B5EF4-FFF2-40B4-BE49-F238E27FC236}">
                <a16:creationId xmlns:a16="http://schemas.microsoft.com/office/drawing/2014/main" id="{03F90DB6-EF95-A94E-B950-15C2FFD695E1}"/>
              </a:ext>
            </a:extLst>
          </p:cNvPr>
          <p:cNvCxnSpPr>
            <a:cxnSpLocks/>
          </p:cNvCxnSpPr>
          <p:nvPr/>
        </p:nvCxnSpPr>
        <p:spPr>
          <a:xfrm>
            <a:off x="2401037" y="3428999"/>
            <a:ext cx="735704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5" name="文本框 14">
            <a:extLst>
              <a:ext uri="{FF2B5EF4-FFF2-40B4-BE49-F238E27FC236}">
                <a16:creationId xmlns:a16="http://schemas.microsoft.com/office/drawing/2014/main" id="{8C2E2C5B-FFC3-454B-BC44-DC86A645DCC5}"/>
              </a:ext>
            </a:extLst>
          </p:cNvPr>
          <p:cNvSpPr txBox="1"/>
          <p:nvPr/>
        </p:nvSpPr>
        <p:spPr>
          <a:xfrm>
            <a:off x="-352839" y="2903410"/>
            <a:ext cx="12251635"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ImageNet Classification with Deep Convolutional Neural Networks</a:t>
            </a:r>
            <a:endPar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20" name="文本框 19">
            <a:extLst>
              <a:ext uri="{FF2B5EF4-FFF2-40B4-BE49-F238E27FC236}">
                <a16:creationId xmlns:a16="http://schemas.microsoft.com/office/drawing/2014/main" id="{1D2F8C82-91F0-5946-84A6-E0C5D277D461}"/>
              </a:ext>
            </a:extLst>
          </p:cNvPr>
          <p:cNvSpPr txBox="1"/>
          <p:nvPr/>
        </p:nvSpPr>
        <p:spPr>
          <a:xfrm>
            <a:off x="2236450" y="3537651"/>
            <a:ext cx="7420794"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4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论文归纳汇报</a:t>
            </a: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2" name="文本框 11">
            <a:extLst>
              <a:ext uri="{FF2B5EF4-FFF2-40B4-BE49-F238E27FC236}">
                <a16:creationId xmlns:a16="http://schemas.microsoft.com/office/drawing/2014/main" id="{6D87E1FB-1C2D-4C92-A6B4-23313BF6702D}"/>
              </a:ext>
            </a:extLst>
          </p:cNvPr>
          <p:cNvSpPr txBox="1"/>
          <p:nvPr/>
        </p:nvSpPr>
        <p:spPr>
          <a:xfrm>
            <a:off x="2236450" y="3537651"/>
            <a:ext cx="324970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汇报</a:t>
            </a:r>
            <a:r>
              <a:rPr kumimoji="1" lang="zh-CN" altLang="en-US" sz="2000" noProof="0" dirty="0">
                <a:solidFill>
                  <a:srgbClr val="44546A"/>
                </a:solidFill>
                <a:latin typeface="思源黑体 Medium" panose="020B0600000000000000" pitchFamily="34" charset="-122"/>
                <a:ea typeface="思源黑体 Medium" panose="020B0600000000000000" pitchFamily="34" charset="-122"/>
              </a:rPr>
              <a:t>人</a:t>
            </a:r>
            <a:r>
              <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a:t>
            </a:r>
            <a:r>
              <a:rPr kumimoji="1" lang="zh-CN" altLang="en-US" sz="2000" noProof="0" dirty="0">
                <a:solidFill>
                  <a:srgbClr val="44546A"/>
                </a:solidFill>
                <a:latin typeface="思源黑体 Medium" panose="020B0600000000000000" pitchFamily="34" charset="-122"/>
                <a:ea typeface="思源黑体 Medium" panose="020B0600000000000000" pitchFamily="34" charset="-122"/>
              </a:rPr>
              <a:t>王世泽、杨悦</a:t>
            </a:r>
            <a:endPar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Tree>
    <p:extLst>
      <p:ext uri="{BB962C8B-B14F-4D97-AF65-F5344CB8AC3E}">
        <p14:creationId xmlns:p14="http://schemas.microsoft.com/office/powerpoint/2010/main" val="48952850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 name="矩形 2">
            <a:extLst>
              <a:ext uri="{FF2B5EF4-FFF2-40B4-BE49-F238E27FC236}">
                <a16:creationId xmlns:a16="http://schemas.microsoft.com/office/drawing/2014/main" id="{0A642A8C-F682-C341-88E3-CC708D7BDCE7}"/>
              </a:ext>
            </a:extLst>
          </p:cNvPr>
          <p:cNvSpPr/>
          <p:nvPr/>
        </p:nvSpPr>
        <p:spPr>
          <a:xfrm>
            <a:off x="1051845" y="3716578"/>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8499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rPr>
              <a:t>PART D</a:t>
            </a:r>
            <a:endParaRPr kumimoji="1" lang="zh-CN" altLang="en-US"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65000"/>
                    <a:lumOff val="35000"/>
                  </a:schemeClr>
                </a:solidFill>
                <a:latin typeface="思源黑体 CN Bold"/>
                <a:ea typeface="+mj-ea"/>
                <a:cs typeface="+mn-ea"/>
                <a:sym typeface="Arial" panose="020B0604020202020204" pitchFamily="34" charset="0"/>
              </a:rPr>
              <a:t>模型成果</a:t>
            </a:r>
            <a:endPar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Bold"/>
              <a:ea typeface="+mj-ea"/>
              <a:cs typeface="+mn-ea"/>
              <a:sym typeface="Arial" panose="020B0604020202020204" pitchFamily="34" charset="0"/>
            </a:endParaRP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在本部分中，会对</a:t>
            </a:r>
            <a:r>
              <a:rPr lang="en-US" altLang="zh-CN" sz="1200" dirty="0" err="1">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AlexNet</a:t>
            </a:r>
            <a:r>
              <a:rPr lang="en-US" altLang="zh-CN"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在各个数据集竞赛中的成绩进行介绍。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文本框 8">
            <a:extLst>
              <a:ext uri="{FF2B5EF4-FFF2-40B4-BE49-F238E27FC236}">
                <a16:creationId xmlns:a16="http://schemas.microsoft.com/office/drawing/2014/main" id="{F8B1E2C3-8A9C-FB48-89DD-395FCABD279A}"/>
              </a:ext>
            </a:extLst>
          </p:cNvPr>
          <p:cNvSpPr txBox="1"/>
          <p:nvPr/>
        </p:nvSpPr>
        <p:spPr>
          <a:xfrm>
            <a:off x="1151904" y="4102452"/>
            <a:ext cx="8306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bg1"/>
                </a:solidFill>
                <a:latin typeface="思源黑体 CN Bold"/>
                <a:ea typeface="+mj-ea"/>
                <a:cs typeface="+mn-ea"/>
                <a:sym typeface="Arial" panose="020B0604020202020204" pitchFamily="34" charset="0"/>
              </a:rPr>
              <a:t>模型架构</a:t>
            </a:r>
            <a:endPar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endParaRPr>
          </a:p>
        </p:txBody>
      </p:sp>
      <p:sp>
        <p:nvSpPr>
          <p:cNvPr id="11" name="文本框 10">
            <a:extLst>
              <a:ext uri="{FF2B5EF4-FFF2-40B4-BE49-F238E27FC236}">
                <a16:creationId xmlns:a16="http://schemas.microsoft.com/office/drawing/2014/main" id="{11B29A02-CD1A-C84D-ABC1-B5C7724302F5}"/>
              </a:ext>
            </a:extLst>
          </p:cNvPr>
          <p:cNvSpPr txBox="1"/>
          <p:nvPr/>
        </p:nvSpPr>
        <p:spPr>
          <a:xfrm>
            <a:off x="1151904" y="4902223"/>
            <a:ext cx="1886941" cy="738023"/>
          </a:xfrm>
          <a:prstGeom prst="rect">
            <a:avLst/>
          </a:prstGeom>
          <a:noFill/>
        </p:spPr>
        <p:txBody>
          <a:bodyPr wrap="square" rtlCol="0">
            <a:spAutoFit/>
          </a:bodyPr>
          <a:lstStyle/>
          <a:p>
            <a:pPr lvl="0">
              <a:lnSpc>
                <a:spcPct val="120000"/>
              </a:lnSpc>
              <a:defRPr/>
            </a:pPr>
            <a:r>
              <a:rPr lang="zh-CN" altLang="en-US" sz="1200" dirty="0">
                <a:solidFill>
                  <a:schemeClr val="bg1"/>
                </a:solidFill>
                <a:latin typeface="思源黑体 Light" panose="020B0300000000000000" pitchFamily="34" charset="-122"/>
                <a:ea typeface="思源黑体 Light" panose="020B0300000000000000" pitchFamily="34" charset="-122"/>
                <a:sym typeface="字魂35号-经典雅黑" panose="00000500000000000000" pitchFamily="2" charset="-122"/>
              </a:rPr>
              <a:t>在本部分中，会对于</a:t>
            </a:r>
            <a:r>
              <a:rPr lang="en-US" altLang="zh-CN" sz="1200" dirty="0" err="1">
                <a:solidFill>
                  <a:schemeClr val="bg1"/>
                </a:solidFill>
                <a:latin typeface="思源黑体 Light" panose="020B0300000000000000" pitchFamily="34" charset="-122"/>
                <a:ea typeface="思源黑体 Light" panose="020B0300000000000000" pitchFamily="34" charset="-122"/>
                <a:sym typeface="字魂35号-经典雅黑" panose="00000500000000000000" pitchFamily="2" charset="-122"/>
              </a:rPr>
              <a:t>AlexNet</a:t>
            </a:r>
            <a:r>
              <a:rPr lang="en-US" altLang="zh-CN" sz="1200" dirty="0">
                <a:solidFill>
                  <a:schemeClr val="bg1"/>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200" dirty="0">
                <a:solidFill>
                  <a:schemeClr val="bg1"/>
                </a:solidFill>
                <a:latin typeface="思源黑体 Light" panose="020B0300000000000000" pitchFamily="34" charset="-122"/>
                <a:ea typeface="思源黑体 Light" panose="020B0300000000000000" pitchFamily="34" charset="-122"/>
                <a:sym typeface="字魂35号-经典雅黑" panose="00000500000000000000" pitchFamily="2" charset="-122"/>
              </a:rPr>
              <a:t>的整体架构进行介绍。</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chemeClr val="bg1"/>
                </a:solidFill>
                <a:latin typeface="思源黑体 CN Bold"/>
                <a:ea typeface="+mj-ea"/>
              </a:rPr>
              <a:t>PART</a:t>
            </a: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schemeClr val="bg1"/>
                </a:solidFill>
                <a:latin typeface="思源黑体 CN Bold"/>
                <a:ea typeface="+mj-ea"/>
                <a:cs typeface="+mn-ea"/>
                <a:sym typeface="Arial" panose="020B0604020202020204" pitchFamily="34" charset="0"/>
              </a:rPr>
              <a:t>论文背景</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7474" y="1190074"/>
            <a:ext cx="371436" cy="222862"/>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5085962" y="1513643"/>
            <a:ext cx="6538672" cy="338554"/>
          </a:xfrm>
          <a:prstGeom prst="rect">
            <a:avLst/>
          </a:prstGeom>
          <a:noFill/>
        </p:spPr>
        <p:txBody>
          <a:bodyPr wrap="square" rtlCol="0">
            <a:spAutoFit/>
          </a:bodyPr>
          <a:lstStyle/>
          <a:p>
            <a:r>
              <a:rPr kumimoji="1" lang="zh-CN" altLang="en-US" sz="1600" dirty="0">
                <a:solidFill>
                  <a:prstClr val="black">
                    <a:lumMod val="50000"/>
                    <a:lumOff val="50000"/>
                  </a:prstClr>
                </a:solidFill>
                <a:latin typeface="+mn-ea"/>
                <a:cs typeface="+mn-ea"/>
                <a:sym typeface="+mn-lt"/>
              </a:rPr>
              <a:t>      我们使用 </a:t>
            </a:r>
            <a:r>
              <a:rPr kumimoji="1" lang="en-US" altLang="zh-CN" sz="1600" dirty="0" err="1">
                <a:solidFill>
                  <a:prstClr val="black">
                    <a:lumMod val="50000"/>
                    <a:lumOff val="50000"/>
                  </a:prstClr>
                </a:solidFill>
                <a:latin typeface="+mn-ea"/>
                <a:cs typeface="+mn-ea"/>
                <a:sym typeface="+mn-lt"/>
              </a:rPr>
              <a:t>Pytorch</a:t>
            </a:r>
            <a:r>
              <a:rPr kumimoji="1" lang="en-US" altLang="zh-CN" sz="1600" dirty="0">
                <a:solidFill>
                  <a:prstClr val="black">
                    <a:lumMod val="50000"/>
                    <a:lumOff val="50000"/>
                  </a:prstClr>
                </a:solidFill>
                <a:latin typeface="+mn-ea"/>
                <a:cs typeface="+mn-ea"/>
                <a:sym typeface="+mn-lt"/>
              </a:rPr>
              <a:t> </a:t>
            </a:r>
            <a:r>
              <a:rPr kumimoji="1" lang="zh-CN" altLang="en-US" sz="1600" dirty="0">
                <a:solidFill>
                  <a:prstClr val="black">
                    <a:lumMod val="50000"/>
                    <a:lumOff val="50000"/>
                  </a:prstClr>
                </a:solidFill>
                <a:latin typeface="+mn-ea"/>
                <a:cs typeface="+mn-ea"/>
                <a:sym typeface="+mn-lt"/>
              </a:rPr>
              <a:t>框架对论文中的 </a:t>
            </a:r>
            <a:r>
              <a:rPr kumimoji="1" lang="en-US" altLang="zh-CN" sz="1600" dirty="0" err="1">
                <a:solidFill>
                  <a:prstClr val="black">
                    <a:lumMod val="50000"/>
                    <a:lumOff val="50000"/>
                  </a:prstClr>
                </a:solidFill>
                <a:latin typeface="+mn-ea"/>
                <a:cs typeface="+mn-ea"/>
                <a:sym typeface="+mn-lt"/>
              </a:rPr>
              <a:t>AlexNet</a:t>
            </a:r>
            <a:r>
              <a:rPr kumimoji="1" lang="en-US" altLang="zh-CN" sz="1600" dirty="0">
                <a:solidFill>
                  <a:prstClr val="black">
                    <a:lumMod val="50000"/>
                    <a:lumOff val="50000"/>
                  </a:prstClr>
                </a:solidFill>
                <a:latin typeface="+mn-ea"/>
                <a:cs typeface="+mn-ea"/>
                <a:sym typeface="+mn-lt"/>
              </a:rPr>
              <a:t> </a:t>
            </a:r>
            <a:r>
              <a:rPr kumimoji="1" lang="zh-CN" altLang="en-US" sz="1600" dirty="0">
                <a:solidFill>
                  <a:prstClr val="black">
                    <a:lumMod val="50000"/>
                    <a:lumOff val="50000"/>
                  </a:prstClr>
                </a:solidFill>
                <a:latin typeface="+mn-ea"/>
                <a:cs typeface="+mn-ea"/>
                <a:sym typeface="+mn-lt"/>
              </a:rPr>
              <a:t>模型进行了复现。</a:t>
            </a:r>
          </a:p>
        </p:txBody>
      </p:sp>
      <p:sp>
        <p:nvSpPr>
          <p:cNvPr id="44" name="文本框 43">
            <a:extLst>
              <a:ext uri="{FF2B5EF4-FFF2-40B4-BE49-F238E27FC236}">
                <a16:creationId xmlns:a16="http://schemas.microsoft.com/office/drawing/2014/main" id="{78C7E719-A124-FA4E-8812-DA0140BA9A62}"/>
              </a:ext>
            </a:extLst>
          </p:cNvPr>
          <p:cNvSpPr txBox="1"/>
          <p:nvPr/>
        </p:nvSpPr>
        <p:spPr>
          <a:xfrm>
            <a:off x="5085962" y="1057123"/>
            <a:ext cx="17540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prstClr val="black">
                    <a:lumMod val="75000"/>
                    <a:lumOff val="25000"/>
                  </a:prstClr>
                </a:solidFill>
                <a:latin typeface="+mn-ea"/>
                <a:ea typeface="思源黑体 CN Regular"/>
              </a:rPr>
              <a:t>模型架构</a:t>
            </a:r>
            <a:endParaRPr kumimoji="1" lang="zh-CN" altLang="en-US" sz="24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sp>
        <p:nvSpPr>
          <p:cNvPr id="21" name="文本框 20">
            <a:extLst>
              <a:ext uri="{FF2B5EF4-FFF2-40B4-BE49-F238E27FC236}">
                <a16:creationId xmlns:a16="http://schemas.microsoft.com/office/drawing/2014/main" id="{A7BFDE2D-0F41-42C3-85CD-06A2FD830BF7}"/>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44546A"/>
                </a:solidFill>
                <a:latin typeface="思源黑体 CN Bold"/>
                <a:ea typeface="+mj-ea"/>
              </a:rPr>
              <a:t>PART</a:t>
            </a: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22" name="文本框 21">
            <a:extLst>
              <a:ext uri="{FF2B5EF4-FFF2-40B4-BE49-F238E27FC236}">
                <a16:creationId xmlns:a16="http://schemas.microsoft.com/office/drawing/2014/main" id="{C81B2C1D-04B3-435F-AB7D-7BA0B9307407}"/>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论文背景</a:t>
            </a:r>
          </a:p>
        </p:txBody>
      </p:sp>
      <p:sp>
        <p:nvSpPr>
          <p:cNvPr id="23" name="文本框 22">
            <a:extLst>
              <a:ext uri="{FF2B5EF4-FFF2-40B4-BE49-F238E27FC236}">
                <a16:creationId xmlns:a16="http://schemas.microsoft.com/office/drawing/2014/main" id="{FAAB54EB-6E61-4812-9399-8D7748814A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5" name="文本框 24">
            <a:extLst>
              <a:ext uri="{FF2B5EF4-FFF2-40B4-BE49-F238E27FC236}">
                <a16:creationId xmlns:a16="http://schemas.microsoft.com/office/drawing/2014/main" id="{211B9670-DDD9-442B-9DF4-DD072893F210}"/>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26" name="文本框 25">
            <a:extLst>
              <a:ext uri="{FF2B5EF4-FFF2-40B4-BE49-F238E27FC236}">
                <a16:creationId xmlns:a16="http://schemas.microsoft.com/office/drawing/2014/main" id="{CFCF834E-3CB9-431B-BCA5-8084B743442C}"/>
              </a:ext>
            </a:extLst>
          </p:cNvPr>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技术细节</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endParaRPr>
          </a:p>
        </p:txBody>
      </p:sp>
      <p:sp>
        <p:nvSpPr>
          <p:cNvPr id="27" name="文本框 26">
            <a:extLst>
              <a:ext uri="{FF2B5EF4-FFF2-40B4-BE49-F238E27FC236}">
                <a16:creationId xmlns:a16="http://schemas.microsoft.com/office/drawing/2014/main" id="{004B4B0D-86B6-4433-937A-CA4418B3E9A0}"/>
              </a:ext>
            </a:extLst>
          </p:cNvPr>
          <p:cNvSpPr txBox="1"/>
          <p:nvPr/>
        </p:nvSpPr>
        <p:spPr>
          <a:xfrm>
            <a:off x="3303563" y="2651968"/>
            <a:ext cx="1954236" cy="959622"/>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在本部分中，我们会对于论文中的技术细节进行介绍，包括 </a:t>
            </a:r>
            <a:r>
              <a:rPr lang="en-US" altLang="zh-CN" sz="1200" dirty="0" err="1">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Relu</a:t>
            </a: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a:t>
            </a:r>
            <a:r>
              <a:rPr lang="en-US" altLang="zh-CN"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Dropout </a:t>
            </a: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和 分布式</a:t>
            </a:r>
            <a:r>
              <a:rPr lang="en-US" altLang="zh-CN"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GPU </a:t>
            </a: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训练。</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24" name="图片 23">
            <a:extLst>
              <a:ext uri="{FF2B5EF4-FFF2-40B4-BE49-F238E27FC236}">
                <a16:creationId xmlns:a16="http://schemas.microsoft.com/office/drawing/2014/main" id="{8ADD2324-96FF-4B55-B0EC-210B1D20327B}"/>
              </a:ext>
            </a:extLst>
          </p:cNvPr>
          <p:cNvPicPr>
            <a:picLocks noChangeAspect="1"/>
          </p:cNvPicPr>
          <p:nvPr/>
        </p:nvPicPr>
        <p:blipFill>
          <a:blip r:embed="rId5"/>
          <a:stretch>
            <a:fillRect/>
          </a:stretch>
        </p:blipFill>
        <p:spPr>
          <a:xfrm>
            <a:off x="5441658" y="2102422"/>
            <a:ext cx="6524673" cy="3786215"/>
          </a:xfrm>
          <a:prstGeom prst="rect">
            <a:avLst/>
          </a:prstGeom>
        </p:spPr>
      </p:pic>
    </p:spTree>
    <p:extLst>
      <p:ext uri="{BB962C8B-B14F-4D97-AF65-F5344CB8AC3E}">
        <p14:creationId xmlns:p14="http://schemas.microsoft.com/office/powerpoint/2010/main" val="137791466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dissolve">
                                      <p:cBhvr>
                                        <p:cTn id="48" dur="500"/>
                                        <p:tgtEl>
                                          <p:spTgt spid="4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dissolve">
                                      <p:cBhvr>
                                        <p:cTn id="51" dur="500"/>
                                        <p:tgtEl>
                                          <p:spTgt spid="4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dissolve">
                                      <p:cBhvr>
                                        <p:cTn id="54" dur="500"/>
                                        <p:tgtEl>
                                          <p:spTgt spid="2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ssolve">
                                      <p:cBhvr>
                                        <p:cTn id="57" dur="500"/>
                                        <p:tgtEl>
                                          <p:spTgt spid="2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dissolve">
                                      <p:cBhvr>
                                        <p:cTn id="6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43" grpId="0"/>
      <p:bldP spid="44" grpId="0"/>
      <p:bldP spid="21" grpId="0"/>
      <p:bldP spid="22" grpId="0"/>
      <p:bldP spid="23" grpId="0"/>
      <p:bldP spid="25"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 name="矩形 2">
            <a:extLst>
              <a:ext uri="{FF2B5EF4-FFF2-40B4-BE49-F238E27FC236}">
                <a16:creationId xmlns:a16="http://schemas.microsoft.com/office/drawing/2014/main" id="{0A642A8C-F682-C341-88E3-CC708D7BDCE7}"/>
              </a:ext>
            </a:extLst>
          </p:cNvPr>
          <p:cNvSpPr/>
          <p:nvPr/>
        </p:nvSpPr>
        <p:spPr>
          <a:xfrm>
            <a:off x="3202641" y="3725882"/>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8499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solidFill>
                <a:effectLst/>
                <a:uLnTx/>
                <a:uFillTx/>
                <a:latin typeface="思源黑体 CN Bold"/>
                <a:ea typeface="+mj-ea"/>
                <a:cs typeface="+mn-cs"/>
              </a:rPr>
              <a:t>PART D</a:t>
            </a:r>
            <a:endParaRPr kumimoji="1" lang="zh-CN" altLang="en-US" sz="1800" b="0" i="0" u="none" strike="noStrike" kern="1200" cap="none" spc="0" normalizeH="0" baseline="0" noProof="0" dirty="0">
              <a:ln>
                <a:noFill/>
              </a:ln>
              <a:solidFill>
                <a:prstClr val="white"/>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white"/>
                </a:solidFill>
                <a:latin typeface="思源黑体 CN Bold"/>
                <a:ea typeface="+mj-ea"/>
                <a:cs typeface="+mn-ea"/>
                <a:sym typeface="Arial" panose="020B0604020202020204" pitchFamily="34" charset="0"/>
              </a:rPr>
              <a:t>模型成果</a:t>
            </a:r>
            <a:endParaRPr kumimoji="0" lang="zh-CN" altLang="en-US" sz="1400" b="0" i="0" u="none" strike="noStrike" kern="1200" cap="none" spc="0" normalizeH="0" baseline="0" noProof="0" dirty="0">
              <a:ln>
                <a:noFill/>
              </a:ln>
              <a:solidFill>
                <a:prstClr val="white"/>
              </a:solidFill>
              <a:effectLst/>
              <a:uLnTx/>
              <a:uFillTx/>
              <a:latin typeface="思源黑体 CN Bold"/>
              <a:ea typeface="+mj-ea"/>
              <a:cs typeface="+mn-ea"/>
              <a:sym typeface="Arial" panose="020B0604020202020204" pitchFamily="34" charset="0"/>
            </a:endParaRP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lvl="0">
              <a:lnSpc>
                <a:spcPct val="120000"/>
              </a:lnSpc>
              <a:defRPr/>
            </a:pPr>
            <a:r>
              <a:rPr lang="zh-CN" altLang="en-US" sz="1200" dirty="0">
                <a:solidFill>
                  <a:prstClr val="white"/>
                </a:solidFill>
                <a:latin typeface="Arial" panose="020B0604020202020204" pitchFamily="34" charset="0"/>
                <a:ea typeface="思源黑体 CN Regular" panose="020B0500000000000000" pitchFamily="34" charset="-122"/>
                <a:cs typeface="+mn-ea"/>
                <a:sym typeface="Arial" panose="020B0604020202020204" pitchFamily="34" charset="0"/>
              </a:rPr>
              <a:t>在本部分中，会对</a:t>
            </a:r>
            <a:r>
              <a:rPr lang="en-US" altLang="zh-CN" sz="1200" dirty="0" err="1">
                <a:solidFill>
                  <a:prstClr val="white"/>
                </a:solidFill>
                <a:latin typeface="Arial" panose="020B0604020202020204" pitchFamily="34" charset="0"/>
                <a:ea typeface="思源黑体 CN Regular" panose="020B0500000000000000" pitchFamily="34" charset="-122"/>
                <a:cs typeface="+mn-ea"/>
                <a:sym typeface="Arial" panose="020B0604020202020204" pitchFamily="34" charset="0"/>
              </a:rPr>
              <a:t>AlexNet</a:t>
            </a:r>
            <a:r>
              <a:rPr lang="en-US" altLang="zh-CN" sz="1200" dirty="0">
                <a:solidFill>
                  <a:prstClr val="white"/>
                </a:solidFill>
                <a:latin typeface="Arial" panose="020B0604020202020204" pitchFamily="34" charset="0"/>
                <a:ea typeface="思源黑体 CN Regular" panose="020B0500000000000000" pitchFamily="34" charset="-122"/>
                <a:cs typeface="+mn-ea"/>
                <a:sym typeface="Arial" panose="020B0604020202020204" pitchFamily="34" charset="0"/>
              </a:rPr>
              <a:t> </a:t>
            </a:r>
            <a:r>
              <a:rPr lang="zh-CN" altLang="en-US" sz="1200" dirty="0">
                <a:solidFill>
                  <a:prstClr val="white"/>
                </a:solidFill>
                <a:latin typeface="Arial" panose="020B0604020202020204" pitchFamily="34" charset="0"/>
                <a:ea typeface="思源黑体 CN Regular" panose="020B0500000000000000" pitchFamily="34" charset="-122"/>
                <a:cs typeface="+mn-ea"/>
                <a:sym typeface="Arial" panose="020B0604020202020204" pitchFamily="34" charset="0"/>
              </a:rPr>
              <a:t>在各个数据集竞赛中的成绩进行介绍。</a:t>
            </a:r>
            <a:endParaRPr kumimoji="0" lang="zh-CN" altLang="en-US" sz="12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文本框 8">
            <a:extLst>
              <a:ext uri="{FF2B5EF4-FFF2-40B4-BE49-F238E27FC236}">
                <a16:creationId xmlns:a16="http://schemas.microsoft.com/office/drawing/2014/main" id="{F8B1E2C3-8A9C-FB48-89DD-395FCABD279A}"/>
              </a:ext>
            </a:extLst>
          </p:cNvPr>
          <p:cNvSpPr txBox="1"/>
          <p:nvPr/>
        </p:nvSpPr>
        <p:spPr>
          <a:xfrm>
            <a:off x="1151904" y="4102452"/>
            <a:ext cx="8306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模型架构</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endParaRPr>
          </a:p>
        </p:txBody>
      </p:sp>
      <p:sp>
        <p:nvSpPr>
          <p:cNvPr id="11" name="文本框 10">
            <a:extLst>
              <a:ext uri="{FF2B5EF4-FFF2-40B4-BE49-F238E27FC236}">
                <a16:creationId xmlns:a16="http://schemas.microsoft.com/office/drawing/2014/main" id="{11B29A02-CD1A-C84D-ABC1-B5C7724302F5}"/>
              </a:ext>
            </a:extLst>
          </p:cNvPr>
          <p:cNvSpPr txBox="1"/>
          <p:nvPr/>
        </p:nvSpPr>
        <p:spPr>
          <a:xfrm>
            <a:off x="1151904" y="4902223"/>
            <a:ext cx="1886941" cy="738023"/>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在本部分中，会对于</a:t>
            </a:r>
            <a:r>
              <a:rPr lang="en-US" altLang="zh-CN" sz="1200" dirty="0" err="1">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AlexNet</a:t>
            </a:r>
            <a:r>
              <a:rPr lang="en-US" altLang="zh-CN"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的整体架构进行介绍。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44546A"/>
                </a:solidFill>
                <a:latin typeface="思源黑体 CN Bold"/>
                <a:ea typeface="+mj-ea"/>
              </a:rPr>
              <a:t>PART</a:t>
            </a: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论文背景</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技术细节</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endParaRP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954236" cy="959622"/>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在本部分中，我们会对于论文中的技术细节进行介绍，包括 </a:t>
            </a:r>
            <a:r>
              <a:rPr lang="en-US" altLang="zh-CN" sz="1200" dirty="0" err="1">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Relu</a:t>
            </a: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a:t>
            </a:r>
            <a:r>
              <a:rPr lang="en-US" altLang="zh-CN"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Dropout </a:t>
            </a: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和 分布式</a:t>
            </a:r>
            <a:r>
              <a:rPr lang="en-US" altLang="zh-CN"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GPU </a:t>
            </a: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训练。</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27" name="그래픽 21">
            <a:extLst>
              <a:ext uri="{FF2B5EF4-FFF2-40B4-BE49-F238E27FC236}">
                <a16:creationId xmlns:a16="http://schemas.microsoft.com/office/drawing/2014/main" id="{FBA2BB56-FFF6-48EF-B9B8-B0A46B49A0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6049" y="1225552"/>
            <a:ext cx="371436" cy="222862"/>
          </a:xfrm>
          <a:prstGeom prst="rect">
            <a:avLst/>
          </a:prstGeom>
        </p:spPr>
      </p:pic>
      <p:sp>
        <p:nvSpPr>
          <p:cNvPr id="28" name="文本框 27">
            <a:extLst>
              <a:ext uri="{FF2B5EF4-FFF2-40B4-BE49-F238E27FC236}">
                <a16:creationId xmlns:a16="http://schemas.microsoft.com/office/drawing/2014/main" id="{074711CC-414C-4FA1-A445-310C10ACD2E9}"/>
              </a:ext>
            </a:extLst>
          </p:cNvPr>
          <p:cNvSpPr txBox="1"/>
          <p:nvPr/>
        </p:nvSpPr>
        <p:spPr>
          <a:xfrm>
            <a:off x="5761823" y="1795708"/>
            <a:ext cx="5597327" cy="1569660"/>
          </a:xfrm>
          <a:prstGeom prst="rect">
            <a:avLst/>
          </a:prstGeom>
          <a:noFill/>
        </p:spPr>
        <p:txBody>
          <a:bodyPr wrap="square" rtlCol="0">
            <a:spAutoFit/>
          </a:bodyPr>
          <a:lstStyle/>
          <a:p>
            <a:r>
              <a:rPr kumimoji="1" lang="zh-CN" altLang="en-US" sz="1600" dirty="0">
                <a:solidFill>
                  <a:prstClr val="black">
                    <a:lumMod val="50000"/>
                    <a:lumOff val="50000"/>
                  </a:prstClr>
                </a:solidFill>
                <a:latin typeface="+mn-ea"/>
                <a:cs typeface="+mn-ea"/>
                <a:sym typeface="+mn-lt"/>
              </a:rPr>
              <a:t>      在</a:t>
            </a:r>
            <a:r>
              <a:rPr kumimoji="1" lang="en-US" altLang="zh-CN" sz="1600" dirty="0">
                <a:solidFill>
                  <a:prstClr val="black">
                    <a:lumMod val="50000"/>
                    <a:lumOff val="50000"/>
                  </a:prstClr>
                </a:solidFill>
                <a:latin typeface="+mn-ea"/>
                <a:cs typeface="+mn-ea"/>
                <a:sym typeface="+mn-lt"/>
              </a:rPr>
              <a:t>2010</a:t>
            </a:r>
            <a:r>
              <a:rPr kumimoji="1" lang="zh-CN" altLang="en-US" sz="1600" dirty="0">
                <a:solidFill>
                  <a:prstClr val="black">
                    <a:lumMod val="50000"/>
                    <a:lumOff val="50000"/>
                  </a:prstClr>
                </a:solidFill>
                <a:latin typeface="+mn-ea"/>
                <a:cs typeface="+mn-ea"/>
                <a:sym typeface="+mn-lt"/>
              </a:rPr>
              <a:t>年的</a:t>
            </a:r>
            <a:r>
              <a:rPr kumimoji="1" lang="en-US" altLang="zh-CN" sz="1600" dirty="0">
                <a:solidFill>
                  <a:prstClr val="black">
                    <a:lumMod val="50000"/>
                    <a:lumOff val="50000"/>
                  </a:prstClr>
                </a:solidFill>
                <a:latin typeface="+mn-ea"/>
                <a:cs typeface="+mn-ea"/>
                <a:sym typeface="+mn-lt"/>
              </a:rPr>
              <a:t>ImageNet LSVRC-2010</a:t>
            </a:r>
            <a:r>
              <a:rPr kumimoji="1" lang="zh-CN" altLang="en-US" sz="1600" dirty="0">
                <a:solidFill>
                  <a:prstClr val="black">
                    <a:lumMod val="50000"/>
                    <a:lumOff val="50000"/>
                  </a:prstClr>
                </a:solidFill>
                <a:latin typeface="+mn-ea"/>
                <a:cs typeface="+mn-ea"/>
                <a:sym typeface="+mn-lt"/>
              </a:rPr>
              <a:t>上，</a:t>
            </a:r>
            <a:r>
              <a:rPr kumimoji="1" lang="en-US" altLang="zh-CN" sz="1600" dirty="0" err="1">
                <a:solidFill>
                  <a:prstClr val="black">
                    <a:lumMod val="50000"/>
                    <a:lumOff val="50000"/>
                  </a:prstClr>
                </a:solidFill>
                <a:latin typeface="+mn-ea"/>
                <a:cs typeface="+mn-ea"/>
                <a:sym typeface="+mn-lt"/>
              </a:rPr>
              <a:t>AlexNet</a:t>
            </a:r>
            <a:r>
              <a:rPr kumimoji="1" lang="zh-CN" altLang="en-US" sz="1600" dirty="0">
                <a:solidFill>
                  <a:prstClr val="black">
                    <a:lumMod val="50000"/>
                    <a:lumOff val="50000"/>
                  </a:prstClr>
                </a:solidFill>
                <a:latin typeface="+mn-ea"/>
                <a:cs typeface="+mn-ea"/>
                <a:sym typeface="+mn-lt"/>
              </a:rPr>
              <a:t>在给包含有</a:t>
            </a:r>
            <a:r>
              <a:rPr kumimoji="1" lang="en-US" altLang="zh-CN" sz="1600" dirty="0">
                <a:solidFill>
                  <a:prstClr val="black">
                    <a:lumMod val="50000"/>
                    <a:lumOff val="50000"/>
                  </a:prstClr>
                </a:solidFill>
                <a:latin typeface="+mn-ea"/>
                <a:cs typeface="+mn-ea"/>
                <a:sym typeface="+mn-lt"/>
              </a:rPr>
              <a:t>1000</a:t>
            </a:r>
            <a:r>
              <a:rPr kumimoji="1" lang="zh-CN" altLang="en-US" sz="1600" dirty="0">
                <a:solidFill>
                  <a:prstClr val="black">
                    <a:lumMod val="50000"/>
                    <a:lumOff val="50000"/>
                  </a:prstClr>
                </a:solidFill>
                <a:latin typeface="+mn-ea"/>
                <a:cs typeface="+mn-ea"/>
                <a:sym typeface="+mn-lt"/>
              </a:rPr>
              <a:t>种类别的共</a:t>
            </a:r>
            <a:r>
              <a:rPr kumimoji="1" lang="en-US" altLang="zh-CN" sz="1600" dirty="0">
                <a:solidFill>
                  <a:prstClr val="black">
                    <a:lumMod val="50000"/>
                    <a:lumOff val="50000"/>
                  </a:prstClr>
                </a:solidFill>
                <a:latin typeface="+mn-ea"/>
                <a:cs typeface="+mn-ea"/>
                <a:sym typeface="+mn-lt"/>
              </a:rPr>
              <a:t>120</a:t>
            </a:r>
            <a:r>
              <a:rPr kumimoji="1" lang="zh-CN" altLang="en-US" sz="1600" dirty="0">
                <a:solidFill>
                  <a:prstClr val="black">
                    <a:lumMod val="50000"/>
                    <a:lumOff val="50000"/>
                  </a:prstClr>
                </a:solidFill>
                <a:latin typeface="+mn-ea"/>
                <a:cs typeface="+mn-ea"/>
                <a:sym typeface="+mn-lt"/>
              </a:rPr>
              <a:t>万张高分辨率图片的分类任务中，在测试集上的</a:t>
            </a:r>
            <a:r>
              <a:rPr kumimoji="1" lang="en-US" altLang="zh-CN" sz="1600" dirty="0">
                <a:solidFill>
                  <a:prstClr val="black">
                    <a:lumMod val="50000"/>
                    <a:lumOff val="50000"/>
                  </a:prstClr>
                </a:solidFill>
                <a:latin typeface="+mn-ea"/>
                <a:cs typeface="+mn-ea"/>
                <a:sym typeface="+mn-lt"/>
              </a:rPr>
              <a:t>top-1</a:t>
            </a:r>
            <a:r>
              <a:rPr kumimoji="1" lang="zh-CN" altLang="en-US" sz="1600" dirty="0">
                <a:solidFill>
                  <a:prstClr val="black">
                    <a:lumMod val="50000"/>
                    <a:lumOff val="50000"/>
                  </a:prstClr>
                </a:solidFill>
                <a:latin typeface="+mn-ea"/>
                <a:cs typeface="+mn-ea"/>
                <a:sym typeface="+mn-lt"/>
              </a:rPr>
              <a:t>和</a:t>
            </a:r>
            <a:r>
              <a:rPr kumimoji="1" lang="en-US" altLang="zh-CN" sz="1600" dirty="0">
                <a:solidFill>
                  <a:prstClr val="black">
                    <a:lumMod val="50000"/>
                    <a:lumOff val="50000"/>
                  </a:prstClr>
                </a:solidFill>
                <a:latin typeface="+mn-ea"/>
                <a:cs typeface="+mn-ea"/>
                <a:sym typeface="+mn-lt"/>
              </a:rPr>
              <a:t>top-5</a:t>
            </a:r>
            <a:r>
              <a:rPr kumimoji="1" lang="zh-CN" altLang="en-US" sz="1600" dirty="0">
                <a:solidFill>
                  <a:prstClr val="black">
                    <a:lumMod val="50000"/>
                    <a:lumOff val="50000"/>
                  </a:prstClr>
                </a:solidFill>
                <a:latin typeface="+mn-ea"/>
                <a:cs typeface="+mn-ea"/>
                <a:sym typeface="+mn-lt"/>
              </a:rPr>
              <a:t>错误率为</a:t>
            </a:r>
            <a:r>
              <a:rPr kumimoji="1" lang="en-US" altLang="zh-CN" sz="1600" dirty="0">
                <a:solidFill>
                  <a:prstClr val="black">
                    <a:lumMod val="50000"/>
                    <a:lumOff val="50000"/>
                  </a:prstClr>
                </a:solidFill>
                <a:latin typeface="+mn-ea"/>
                <a:cs typeface="+mn-ea"/>
                <a:sym typeface="+mn-lt"/>
              </a:rPr>
              <a:t>37.5%</a:t>
            </a:r>
            <a:r>
              <a:rPr kumimoji="1" lang="zh-CN" altLang="en-US" sz="1600" dirty="0">
                <a:solidFill>
                  <a:prstClr val="black">
                    <a:lumMod val="50000"/>
                    <a:lumOff val="50000"/>
                  </a:prstClr>
                </a:solidFill>
                <a:latin typeface="+mn-ea"/>
                <a:cs typeface="+mn-ea"/>
                <a:sym typeface="+mn-lt"/>
              </a:rPr>
              <a:t>和</a:t>
            </a:r>
            <a:r>
              <a:rPr kumimoji="1" lang="en-US" altLang="zh-CN" sz="1600" dirty="0">
                <a:solidFill>
                  <a:prstClr val="black">
                    <a:lumMod val="50000"/>
                    <a:lumOff val="50000"/>
                  </a:prstClr>
                </a:solidFill>
                <a:latin typeface="+mn-ea"/>
                <a:cs typeface="+mn-ea"/>
                <a:sym typeface="+mn-lt"/>
              </a:rPr>
              <a:t>17.0%</a:t>
            </a:r>
            <a:r>
              <a:rPr kumimoji="1" lang="zh-CN" altLang="en-US" sz="1600" dirty="0">
                <a:solidFill>
                  <a:prstClr val="black">
                    <a:lumMod val="50000"/>
                    <a:lumOff val="50000"/>
                  </a:prstClr>
                </a:solidFill>
                <a:latin typeface="+mn-ea"/>
                <a:cs typeface="+mn-ea"/>
                <a:sym typeface="+mn-lt"/>
              </a:rPr>
              <a:t>。</a:t>
            </a:r>
            <a:endParaRPr kumimoji="1" lang="en-US" altLang="zh-CN" sz="1600" dirty="0">
              <a:solidFill>
                <a:prstClr val="black">
                  <a:lumMod val="50000"/>
                  <a:lumOff val="50000"/>
                </a:prstClr>
              </a:solidFill>
              <a:latin typeface="+mn-ea"/>
              <a:cs typeface="+mn-ea"/>
              <a:sym typeface="+mn-lt"/>
            </a:endParaRPr>
          </a:p>
          <a:p>
            <a:r>
              <a:rPr kumimoji="1" lang="en-US" altLang="zh-CN" sz="1600" dirty="0">
                <a:solidFill>
                  <a:prstClr val="black">
                    <a:lumMod val="50000"/>
                    <a:lumOff val="50000"/>
                  </a:prstClr>
                </a:solidFill>
                <a:latin typeface="+mn-ea"/>
                <a:cs typeface="+mn-ea"/>
                <a:sym typeface="+mn-lt"/>
              </a:rPr>
              <a:t>      </a:t>
            </a:r>
            <a:r>
              <a:rPr kumimoji="1" lang="zh-CN" altLang="en-US" sz="1600" dirty="0">
                <a:solidFill>
                  <a:prstClr val="black">
                    <a:lumMod val="50000"/>
                    <a:lumOff val="50000"/>
                  </a:prstClr>
                </a:solidFill>
                <a:latin typeface="+mn-ea"/>
                <a:cs typeface="+mn-ea"/>
                <a:sym typeface="+mn-lt"/>
              </a:rPr>
              <a:t>在</a:t>
            </a:r>
            <a:r>
              <a:rPr kumimoji="1" lang="en-US" altLang="zh-CN" sz="1600" dirty="0">
                <a:solidFill>
                  <a:prstClr val="black">
                    <a:lumMod val="50000"/>
                    <a:lumOff val="50000"/>
                  </a:prstClr>
                </a:solidFill>
                <a:latin typeface="+mn-ea"/>
                <a:cs typeface="+mn-ea"/>
                <a:sym typeface="+mn-lt"/>
              </a:rPr>
              <a:t>ImageNet LSVRC-2012</a:t>
            </a:r>
            <a:r>
              <a:rPr kumimoji="1" lang="zh-CN" altLang="en-US" sz="1600" dirty="0">
                <a:solidFill>
                  <a:prstClr val="black">
                    <a:lumMod val="50000"/>
                    <a:lumOff val="50000"/>
                  </a:prstClr>
                </a:solidFill>
                <a:latin typeface="+mn-ea"/>
                <a:cs typeface="+mn-ea"/>
                <a:sym typeface="+mn-lt"/>
              </a:rPr>
              <a:t>的比赛中，取得了</a:t>
            </a:r>
            <a:r>
              <a:rPr kumimoji="1" lang="en-US" altLang="zh-CN" sz="1600" dirty="0">
                <a:solidFill>
                  <a:prstClr val="black">
                    <a:lumMod val="50000"/>
                    <a:lumOff val="50000"/>
                  </a:prstClr>
                </a:solidFill>
                <a:latin typeface="+mn-ea"/>
                <a:cs typeface="+mn-ea"/>
                <a:sym typeface="+mn-lt"/>
              </a:rPr>
              <a:t>top-5</a:t>
            </a:r>
            <a:r>
              <a:rPr kumimoji="1" lang="zh-CN" altLang="en-US" sz="1600" dirty="0">
                <a:solidFill>
                  <a:prstClr val="black">
                    <a:lumMod val="50000"/>
                    <a:lumOff val="50000"/>
                  </a:prstClr>
                </a:solidFill>
                <a:latin typeface="+mn-ea"/>
                <a:cs typeface="+mn-ea"/>
                <a:sym typeface="+mn-lt"/>
              </a:rPr>
              <a:t>错误率为</a:t>
            </a:r>
            <a:r>
              <a:rPr kumimoji="1" lang="en-US" altLang="zh-CN" sz="1600" dirty="0">
                <a:solidFill>
                  <a:prstClr val="black">
                    <a:lumMod val="50000"/>
                    <a:lumOff val="50000"/>
                  </a:prstClr>
                </a:solidFill>
                <a:latin typeface="+mn-ea"/>
                <a:cs typeface="+mn-ea"/>
                <a:sym typeface="+mn-lt"/>
              </a:rPr>
              <a:t>15.3%</a:t>
            </a:r>
            <a:r>
              <a:rPr kumimoji="1" lang="zh-CN" altLang="en-US" sz="1600" dirty="0">
                <a:solidFill>
                  <a:prstClr val="black">
                    <a:lumMod val="50000"/>
                    <a:lumOff val="50000"/>
                  </a:prstClr>
                </a:solidFill>
                <a:latin typeface="+mn-ea"/>
                <a:cs typeface="+mn-ea"/>
                <a:sym typeface="+mn-lt"/>
              </a:rPr>
              <a:t>的成绩。由于</a:t>
            </a:r>
            <a:r>
              <a:rPr kumimoji="1" lang="en-US" altLang="zh-CN" sz="1600" dirty="0">
                <a:solidFill>
                  <a:prstClr val="black">
                    <a:lumMod val="50000"/>
                    <a:lumOff val="50000"/>
                  </a:prstClr>
                </a:solidFill>
                <a:latin typeface="+mn-ea"/>
                <a:cs typeface="+mn-ea"/>
                <a:sym typeface="+mn-lt"/>
              </a:rPr>
              <a:t>2012</a:t>
            </a:r>
            <a:r>
              <a:rPr kumimoji="1" lang="zh-CN" altLang="en-US" sz="1600" dirty="0">
                <a:solidFill>
                  <a:prstClr val="black">
                    <a:lumMod val="50000"/>
                    <a:lumOff val="50000"/>
                  </a:prstClr>
                </a:solidFill>
                <a:latin typeface="+mn-ea"/>
                <a:cs typeface="+mn-ea"/>
                <a:sym typeface="+mn-lt"/>
              </a:rPr>
              <a:t>不提供测试集结果，</a:t>
            </a:r>
            <a:r>
              <a:rPr kumimoji="1" lang="en-US" altLang="zh-CN" sz="1600" dirty="0">
                <a:solidFill>
                  <a:prstClr val="black">
                    <a:lumMod val="50000"/>
                    <a:lumOff val="50000"/>
                  </a:prstClr>
                </a:solidFill>
                <a:latin typeface="+mn-ea"/>
                <a:cs typeface="+mn-ea"/>
                <a:sym typeface="+mn-lt"/>
              </a:rPr>
              <a:t>top-1</a:t>
            </a:r>
            <a:r>
              <a:rPr kumimoji="1" lang="zh-CN" altLang="en-US" sz="1600" dirty="0">
                <a:solidFill>
                  <a:prstClr val="black">
                    <a:lumMod val="50000"/>
                    <a:lumOff val="50000"/>
                  </a:prstClr>
                </a:solidFill>
                <a:latin typeface="+mn-ea"/>
                <a:cs typeface="+mn-ea"/>
                <a:sym typeface="+mn-lt"/>
              </a:rPr>
              <a:t>错误率取自验证集。</a:t>
            </a:r>
          </a:p>
        </p:txBody>
      </p:sp>
      <p:sp>
        <p:nvSpPr>
          <p:cNvPr id="29" name="文本框 28">
            <a:extLst>
              <a:ext uri="{FF2B5EF4-FFF2-40B4-BE49-F238E27FC236}">
                <a16:creationId xmlns:a16="http://schemas.microsoft.com/office/drawing/2014/main" id="{7AD1FE6B-268B-4A33-9B87-EF937C77771B}"/>
              </a:ext>
            </a:extLst>
          </p:cNvPr>
          <p:cNvSpPr txBox="1"/>
          <p:nvPr/>
        </p:nvSpPr>
        <p:spPr>
          <a:xfrm>
            <a:off x="5904537" y="1092601"/>
            <a:ext cx="17540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prstClr val="black">
                    <a:lumMod val="75000"/>
                    <a:lumOff val="25000"/>
                  </a:prstClr>
                </a:solidFill>
                <a:latin typeface="+mn-ea"/>
                <a:ea typeface="思源黑体 CN Regular"/>
              </a:rPr>
              <a:t>竞赛成绩</a:t>
            </a:r>
            <a:endParaRPr kumimoji="1" lang="zh-CN" altLang="en-US" sz="24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pic>
        <p:nvPicPr>
          <p:cNvPr id="19" name="图片 18">
            <a:extLst>
              <a:ext uri="{FF2B5EF4-FFF2-40B4-BE49-F238E27FC236}">
                <a16:creationId xmlns:a16="http://schemas.microsoft.com/office/drawing/2014/main" id="{274CEA31-0E74-47FF-8293-5DCCACBD3B33}"/>
              </a:ext>
            </a:extLst>
          </p:cNvPr>
          <p:cNvPicPr>
            <a:picLocks noChangeAspect="1"/>
          </p:cNvPicPr>
          <p:nvPr/>
        </p:nvPicPr>
        <p:blipFill>
          <a:blip r:embed="rId5"/>
          <a:stretch>
            <a:fillRect/>
          </a:stretch>
        </p:blipFill>
        <p:spPr>
          <a:xfrm>
            <a:off x="5411465" y="3548474"/>
            <a:ext cx="2832202" cy="1654348"/>
          </a:xfrm>
          <a:prstGeom prst="rect">
            <a:avLst/>
          </a:prstGeom>
        </p:spPr>
      </p:pic>
      <p:pic>
        <p:nvPicPr>
          <p:cNvPr id="21" name="图片 20">
            <a:extLst>
              <a:ext uri="{FF2B5EF4-FFF2-40B4-BE49-F238E27FC236}">
                <a16:creationId xmlns:a16="http://schemas.microsoft.com/office/drawing/2014/main" id="{77F741BC-D97A-41B8-8257-715182E244D9}"/>
              </a:ext>
            </a:extLst>
          </p:cNvPr>
          <p:cNvPicPr>
            <a:picLocks noChangeAspect="1"/>
          </p:cNvPicPr>
          <p:nvPr/>
        </p:nvPicPr>
        <p:blipFill>
          <a:blip r:embed="rId6"/>
          <a:stretch>
            <a:fillRect/>
          </a:stretch>
        </p:blipFill>
        <p:spPr>
          <a:xfrm>
            <a:off x="8140182" y="3492633"/>
            <a:ext cx="3781805" cy="1978625"/>
          </a:xfrm>
          <a:prstGeom prst="rect">
            <a:avLst/>
          </a:prstGeom>
        </p:spPr>
      </p:pic>
    </p:spTree>
    <p:extLst>
      <p:ext uri="{BB962C8B-B14F-4D97-AF65-F5344CB8AC3E}">
        <p14:creationId xmlns:p14="http://schemas.microsoft.com/office/powerpoint/2010/main" val="365903329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dissolve">
                                      <p:cBhvr>
                                        <p:cTn id="54" dur="500"/>
                                        <p:tgtEl>
                                          <p:spTgt spid="2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dissolve">
                                      <p:cBhvr>
                                        <p:cTn id="57" dur="500"/>
                                        <p:tgtEl>
                                          <p:spTgt spid="2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dissolv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3" name="文本框 2">
            <a:extLst>
              <a:ext uri="{FF2B5EF4-FFF2-40B4-BE49-F238E27FC236}">
                <a16:creationId xmlns:a16="http://schemas.microsoft.com/office/drawing/2014/main" id="{3C274ABD-D916-2542-98F0-C9BF7EB13301}"/>
              </a:ext>
            </a:extLst>
          </p:cNvPr>
          <p:cNvSpPr txBox="1"/>
          <p:nvPr/>
        </p:nvSpPr>
        <p:spPr>
          <a:xfrm>
            <a:off x="6797210"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谢</a:t>
            </a:r>
          </a:p>
        </p:txBody>
      </p:sp>
      <p:sp>
        <p:nvSpPr>
          <p:cNvPr id="4" name="文本框 3">
            <a:extLst>
              <a:ext uri="{FF2B5EF4-FFF2-40B4-BE49-F238E27FC236}">
                <a16:creationId xmlns:a16="http://schemas.microsoft.com/office/drawing/2014/main" id="{0998A19B-61FF-9740-BBF1-181AC509CA3D}"/>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谢</a:t>
            </a:r>
          </a:p>
        </p:txBody>
      </p:sp>
      <p:sp>
        <p:nvSpPr>
          <p:cNvPr id="5" name="文本框 4">
            <a:extLst>
              <a:ext uri="{FF2B5EF4-FFF2-40B4-BE49-F238E27FC236}">
                <a16:creationId xmlns:a16="http://schemas.microsoft.com/office/drawing/2014/main" id="{C872FFCF-66FB-AF45-82B1-8502CA44FF4E}"/>
              </a:ext>
            </a:extLst>
          </p:cNvPr>
          <p:cNvSpPr txBox="1"/>
          <p:nvPr/>
        </p:nvSpPr>
        <p:spPr>
          <a:xfrm>
            <a:off x="7343334" y="4006001"/>
            <a:ext cx="2184626"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Thank</a:t>
            </a:r>
            <a:r>
              <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 </a:t>
            </a: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you</a:t>
            </a:r>
            <a:endPar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endParaRPr>
          </a:p>
        </p:txBody>
      </p:sp>
      <p:sp>
        <p:nvSpPr>
          <p:cNvPr id="6" name="燕尾形 5">
            <a:extLst>
              <a:ext uri="{FF2B5EF4-FFF2-40B4-BE49-F238E27FC236}">
                <a16:creationId xmlns:a16="http://schemas.microsoft.com/office/drawing/2014/main" id="{36A206C6-F515-B647-BB2D-724BEA5516C3}"/>
              </a:ext>
            </a:extLst>
          </p:cNvPr>
          <p:cNvSpPr/>
          <p:nvPr/>
        </p:nvSpPr>
        <p:spPr>
          <a:xfrm flipH="1">
            <a:off x="9574631" y="4109803"/>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思源宋体 CN Medium" panose="02020500000000000000" pitchFamily="18" charset="-122"/>
              <a:ea typeface="思源宋体 CN Medium" panose="02020500000000000000" pitchFamily="18" charset="-122"/>
            </a:endParaRPr>
          </a:p>
        </p:txBody>
      </p:sp>
      <p:cxnSp>
        <p:nvCxnSpPr>
          <p:cNvPr id="9" name="直线连接符 8">
            <a:extLst>
              <a:ext uri="{FF2B5EF4-FFF2-40B4-BE49-F238E27FC236}">
                <a16:creationId xmlns:a16="http://schemas.microsoft.com/office/drawing/2014/main" id="{03F90DB6-EF95-A94E-B950-15C2FFD695E1}"/>
              </a:ext>
            </a:extLst>
          </p:cNvPr>
          <p:cNvCxnSpPr>
            <a:cxnSpLocks/>
          </p:cNvCxnSpPr>
          <p:nvPr/>
        </p:nvCxnSpPr>
        <p:spPr>
          <a:xfrm>
            <a:off x="1714891" y="3462407"/>
            <a:ext cx="36620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cxnSp>
        <p:nvCxnSpPr>
          <p:cNvPr id="13" name="直线连接符 12">
            <a:extLst>
              <a:ext uri="{FF2B5EF4-FFF2-40B4-BE49-F238E27FC236}">
                <a16:creationId xmlns:a16="http://schemas.microsoft.com/office/drawing/2014/main" id="{EFD419CE-37D8-2447-A0B1-C66323F3A2E3}"/>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C2E2C5B-FFC3-454B-BC44-DC86A645DCC5}"/>
              </a:ext>
            </a:extLst>
          </p:cNvPr>
          <p:cNvSpPr txBox="1"/>
          <p:nvPr/>
        </p:nvSpPr>
        <p:spPr>
          <a:xfrm>
            <a:off x="1807761" y="3059667"/>
            <a:ext cx="2869696" cy="369332"/>
          </a:xfrm>
          <a:prstGeom prst="rect">
            <a:avLst/>
          </a:prstGeom>
          <a:noFill/>
        </p:spPr>
        <p:txBody>
          <a:bodyPr wrap="none" rtlCol="0">
            <a:spAutoFit/>
          </a:bodyPr>
          <a:lstStyle/>
          <a:p>
            <a:pPr lvl="0" algn="r">
              <a:defRPr/>
            </a:pPr>
            <a:r>
              <a:rPr kumimoji="1" lang="en-US" altLang="zh-CN" dirty="0">
                <a:solidFill>
                  <a:srgbClr val="44546A"/>
                </a:solidFill>
                <a:latin typeface="思源黑体 Medium" panose="020B0600000000000000" pitchFamily="34" charset="-122"/>
                <a:ea typeface="思源黑体 Medium" panose="020B0600000000000000" pitchFamily="34" charset="-122"/>
              </a:rPr>
              <a:t>2021 </a:t>
            </a:r>
            <a:r>
              <a:rPr kumimoji="1" lang="zh-CN" altLang="en-US" dirty="0">
                <a:solidFill>
                  <a:srgbClr val="44546A"/>
                </a:solidFill>
                <a:latin typeface="思源黑体 Medium" panose="020B0600000000000000" pitchFamily="34" charset="-122"/>
                <a:ea typeface="思源黑体 Medium" panose="020B0600000000000000" pitchFamily="34" charset="-122"/>
              </a:rPr>
              <a:t>人工智能与机器学习</a:t>
            </a:r>
          </a:p>
        </p:txBody>
      </p:sp>
      <p:sp>
        <p:nvSpPr>
          <p:cNvPr id="20" name="文本框 19">
            <a:extLst>
              <a:ext uri="{FF2B5EF4-FFF2-40B4-BE49-F238E27FC236}">
                <a16:creationId xmlns:a16="http://schemas.microsoft.com/office/drawing/2014/main" id="{1D2F8C82-91F0-5946-84A6-E0C5D277D461}"/>
              </a:ext>
            </a:extLst>
          </p:cNvPr>
          <p:cNvSpPr txBox="1"/>
          <p:nvPr/>
        </p:nvSpPr>
        <p:spPr>
          <a:xfrm>
            <a:off x="2236450" y="3537651"/>
            <a:ext cx="324970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汇报人：</a:t>
            </a:r>
            <a:r>
              <a:rPr kumimoji="1" lang="zh-CN" altLang="en-US" sz="2000" dirty="0">
                <a:solidFill>
                  <a:srgbClr val="44546A"/>
                </a:solidFill>
                <a:latin typeface="思源黑体 Medium" panose="020B0600000000000000" pitchFamily="34" charset="-122"/>
                <a:ea typeface="思源黑体 Medium" panose="020B0600000000000000" pitchFamily="34" charset="-122"/>
              </a:rPr>
              <a:t>王世泽</a:t>
            </a:r>
            <a:endPar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Tree>
    <p:extLst>
      <p:ext uri="{BB962C8B-B14F-4D97-AF65-F5344CB8AC3E}">
        <p14:creationId xmlns:p14="http://schemas.microsoft.com/office/powerpoint/2010/main" val="265339601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8002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目录</a:t>
            </a:r>
          </a:p>
        </p:txBody>
      </p:sp>
      <p:cxnSp>
        <p:nvCxnSpPr>
          <p:cNvPr id="45" name="直接连接符 44">
            <a:extLst>
              <a:ext uri="{FF2B5EF4-FFF2-40B4-BE49-F238E27FC236}">
                <a16:creationId xmlns:a16="http://schemas.microsoft.com/office/drawing/2014/main" id="{B8CCC7C8-3F28-4377-916A-A197EBDC6EDF}"/>
              </a:ext>
            </a:extLst>
          </p:cNvPr>
          <p:cNvCxnSpPr/>
          <p:nvPr/>
        </p:nvCxnSpPr>
        <p:spPr>
          <a:xfrm>
            <a:off x="247975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93292A9-1A26-406F-ADD8-2ED83F32B6A6}"/>
              </a:ext>
            </a:extLst>
          </p:cNvPr>
          <p:cNvCxnSpPr/>
          <p:nvPr/>
        </p:nvCxnSpPr>
        <p:spPr>
          <a:xfrm>
            <a:off x="705848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34FB4B9-9DC3-4C4A-90F3-3F74BC7572C7}"/>
              </a:ext>
            </a:extLst>
          </p:cNvPr>
          <p:cNvCxnSpPr/>
          <p:nvPr/>
        </p:nvCxnSpPr>
        <p:spPr>
          <a:xfrm>
            <a:off x="476912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43D58A6-53EC-4143-8770-EE96CD464AAB}"/>
              </a:ext>
            </a:extLst>
          </p:cNvPr>
          <p:cNvCxnSpPr/>
          <p:nvPr/>
        </p:nvCxnSpPr>
        <p:spPr>
          <a:xfrm>
            <a:off x="934785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A47AECCF-C207-4015-AA6E-F162F8CA8C86}"/>
              </a:ext>
            </a:extLst>
          </p:cNvPr>
          <p:cNvCxnSpPr/>
          <p:nvPr/>
        </p:nvCxnSpPr>
        <p:spPr>
          <a:xfrm>
            <a:off x="1011555" y="3700145"/>
            <a:ext cx="10033635" cy="0"/>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37A83224-0838-46D5-A787-454FB65AB198}"/>
              </a:ext>
            </a:extLst>
          </p:cNvPr>
          <p:cNvSpPr/>
          <p:nvPr/>
        </p:nvSpPr>
        <p:spPr>
          <a:xfrm>
            <a:off x="2284498" y="3498844"/>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1</a:t>
            </a:r>
          </a:p>
        </p:txBody>
      </p:sp>
      <p:sp>
        <p:nvSpPr>
          <p:cNvPr id="64" name="椭圆 63">
            <a:extLst>
              <a:ext uri="{FF2B5EF4-FFF2-40B4-BE49-F238E27FC236}">
                <a16:creationId xmlns:a16="http://schemas.microsoft.com/office/drawing/2014/main" id="{B08BFF2D-A41F-44B7-BC46-DC94F46CD622}"/>
              </a:ext>
            </a:extLst>
          </p:cNvPr>
          <p:cNvSpPr/>
          <p:nvPr/>
        </p:nvSpPr>
        <p:spPr>
          <a:xfrm>
            <a:off x="4573863"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2</a:t>
            </a:r>
          </a:p>
        </p:txBody>
      </p:sp>
      <p:sp>
        <p:nvSpPr>
          <p:cNvPr id="65" name="椭圆 64">
            <a:extLst>
              <a:ext uri="{FF2B5EF4-FFF2-40B4-BE49-F238E27FC236}">
                <a16:creationId xmlns:a16="http://schemas.microsoft.com/office/drawing/2014/main" id="{F5D873B2-CFF5-4715-912C-F8EE3A82920D}"/>
              </a:ext>
            </a:extLst>
          </p:cNvPr>
          <p:cNvSpPr/>
          <p:nvPr/>
        </p:nvSpPr>
        <p:spPr>
          <a:xfrm>
            <a:off x="6863228"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3</a:t>
            </a:r>
          </a:p>
        </p:txBody>
      </p:sp>
      <p:sp>
        <p:nvSpPr>
          <p:cNvPr id="66" name="椭圆 65">
            <a:extLst>
              <a:ext uri="{FF2B5EF4-FFF2-40B4-BE49-F238E27FC236}">
                <a16:creationId xmlns:a16="http://schemas.microsoft.com/office/drawing/2014/main" id="{78E6A7CF-7FC8-4A3E-ACC9-557899C19CFD}"/>
              </a:ext>
            </a:extLst>
          </p:cNvPr>
          <p:cNvSpPr/>
          <p:nvPr/>
        </p:nvSpPr>
        <p:spPr>
          <a:xfrm>
            <a:off x="9152593" y="3529875"/>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4</a:t>
            </a:r>
          </a:p>
        </p:txBody>
      </p:sp>
      <p:sp>
        <p:nvSpPr>
          <p:cNvPr id="67" name="椭圆 66">
            <a:extLst>
              <a:ext uri="{FF2B5EF4-FFF2-40B4-BE49-F238E27FC236}">
                <a16:creationId xmlns:a16="http://schemas.microsoft.com/office/drawing/2014/main" id="{57A278C7-92A8-4DC4-BBA7-0AE96C94C178}"/>
              </a:ext>
            </a:extLst>
          </p:cNvPr>
          <p:cNvSpPr/>
          <p:nvPr/>
        </p:nvSpPr>
        <p:spPr>
          <a:xfrm>
            <a:off x="2110105"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68" name="椭圆 67">
            <a:extLst>
              <a:ext uri="{FF2B5EF4-FFF2-40B4-BE49-F238E27FC236}">
                <a16:creationId xmlns:a16="http://schemas.microsoft.com/office/drawing/2014/main" id="{9C702869-B33D-4D89-A6F8-106D333FCF32}"/>
              </a:ext>
            </a:extLst>
          </p:cNvPr>
          <p:cNvSpPr/>
          <p:nvPr/>
        </p:nvSpPr>
        <p:spPr>
          <a:xfrm>
            <a:off x="4399280" y="1806575"/>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69" name="椭圆 68">
            <a:extLst>
              <a:ext uri="{FF2B5EF4-FFF2-40B4-BE49-F238E27FC236}">
                <a16:creationId xmlns:a16="http://schemas.microsoft.com/office/drawing/2014/main" id="{EB31F441-FC84-4EA0-BD1C-2297598021BA}"/>
              </a:ext>
            </a:extLst>
          </p:cNvPr>
          <p:cNvSpPr/>
          <p:nvPr/>
        </p:nvSpPr>
        <p:spPr>
          <a:xfrm>
            <a:off x="8978265" y="180721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70" name="椭圆 69">
            <a:extLst>
              <a:ext uri="{FF2B5EF4-FFF2-40B4-BE49-F238E27FC236}">
                <a16:creationId xmlns:a16="http://schemas.microsoft.com/office/drawing/2014/main" id="{487F0410-0F84-489A-91CE-B4F9A8A5AD95}"/>
              </a:ext>
            </a:extLst>
          </p:cNvPr>
          <p:cNvSpPr/>
          <p:nvPr/>
        </p:nvSpPr>
        <p:spPr>
          <a:xfrm>
            <a:off x="6717030"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grpSp>
        <p:nvGrpSpPr>
          <p:cNvPr id="71" name="组合 70">
            <a:extLst>
              <a:ext uri="{FF2B5EF4-FFF2-40B4-BE49-F238E27FC236}">
                <a16:creationId xmlns:a16="http://schemas.microsoft.com/office/drawing/2014/main" id="{B53CE8ED-3106-4D09-A3F8-CC819AB735C0}"/>
              </a:ext>
            </a:extLst>
          </p:cNvPr>
          <p:cNvGrpSpPr/>
          <p:nvPr/>
        </p:nvGrpSpPr>
        <p:grpSpPr>
          <a:xfrm>
            <a:off x="2270125" y="5028568"/>
            <a:ext cx="368300" cy="336598"/>
            <a:chOff x="8415" y="6739"/>
            <a:chExt cx="560" cy="493"/>
          </a:xfrm>
          <a:solidFill>
            <a:srgbClr val="44546A"/>
          </a:solidFill>
        </p:grpSpPr>
        <p:sp>
          <p:nvSpPr>
            <p:cNvPr id="72" name="Freeform14">
              <a:extLst>
                <a:ext uri="{FF2B5EF4-FFF2-40B4-BE49-F238E27FC236}">
                  <a16:creationId xmlns:a16="http://schemas.microsoft.com/office/drawing/2014/main" id="{355B8B27-5008-4F86-82C0-490508CEB586}"/>
                </a:ext>
              </a:extLst>
            </p:cNvPr>
            <p:cNvSpPr/>
            <p:nvPr/>
          </p:nvSpPr>
          <p:spPr bwMode="auto">
            <a:xfrm>
              <a:off x="8466" y="6761"/>
              <a:ext cx="209" cy="450"/>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3" name="Freeform15">
              <a:extLst>
                <a:ext uri="{FF2B5EF4-FFF2-40B4-BE49-F238E27FC236}">
                  <a16:creationId xmlns:a16="http://schemas.microsoft.com/office/drawing/2014/main" id="{49E10563-FBD7-4430-8DFE-73F18B91A2E7}"/>
                </a:ext>
              </a:extLst>
            </p:cNvPr>
            <p:cNvSpPr/>
            <p:nvPr/>
          </p:nvSpPr>
          <p:spPr bwMode="auto">
            <a:xfrm>
              <a:off x="8415" y="6908"/>
              <a:ext cx="29" cy="158"/>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4" name="Freeform16">
              <a:extLst>
                <a:ext uri="{FF2B5EF4-FFF2-40B4-BE49-F238E27FC236}">
                  <a16:creationId xmlns:a16="http://schemas.microsoft.com/office/drawing/2014/main" id="{93CF264E-8675-42A3-86F6-55A92CF0CF2E}"/>
                </a:ext>
              </a:extLst>
            </p:cNvPr>
            <p:cNvSpPr/>
            <p:nvPr/>
          </p:nvSpPr>
          <p:spPr bwMode="auto">
            <a:xfrm>
              <a:off x="8726" y="6862"/>
              <a:ext cx="83" cy="246"/>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5" name="Freeform17">
              <a:extLst>
                <a:ext uri="{FF2B5EF4-FFF2-40B4-BE49-F238E27FC236}">
                  <a16:creationId xmlns:a16="http://schemas.microsoft.com/office/drawing/2014/main" id="{8B041BCA-A00C-4FEF-91CD-BFE979193A6E}"/>
                </a:ext>
              </a:extLst>
            </p:cNvPr>
            <p:cNvSpPr/>
            <p:nvPr/>
          </p:nvSpPr>
          <p:spPr bwMode="auto">
            <a:xfrm flipV="1">
              <a:off x="8777" y="6801"/>
              <a:ext cx="110" cy="367"/>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6" name="Freeform18">
              <a:extLst>
                <a:ext uri="{FF2B5EF4-FFF2-40B4-BE49-F238E27FC236}">
                  <a16:creationId xmlns:a16="http://schemas.microsoft.com/office/drawing/2014/main" id="{17A81D83-77BE-4F54-9946-E20CAFDEAEAC}"/>
                </a:ext>
              </a:extLst>
            </p:cNvPr>
            <p:cNvSpPr/>
            <p:nvPr/>
          </p:nvSpPr>
          <p:spPr bwMode="auto">
            <a:xfrm>
              <a:off x="8841" y="6739"/>
              <a:ext cx="134" cy="493"/>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grpSp>
      <p:sp>
        <p:nvSpPr>
          <p:cNvPr id="77" name="Freeform 250">
            <a:extLst>
              <a:ext uri="{FF2B5EF4-FFF2-40B4-BE49-F238E27FC236}">
                <a16:creationId xmlns:a16="http://schemas.microsoft.com/office/drawing/2014/main" id="{2D203F73-1775-4529-8808-9ABA64971000}"/>
              </a:ext>
            </a:extLst>
          </p:cNvPr>
          <p:cNvSpPr>
            <a:spLocks noEditPoints="1"/>
          </p:cNvSpPr>
          <p:nvPr/>
        </p:nvSpPr>
        <p:spPr bwMode="auto">
          <a:xfrm>
            <a:off x="4573929" y="1981200"/>
            <a:ext cx="403225" cy="388938"/>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思源黑体 CN Bold" panose="020B0800000000000000" charset="-122"/>
              <a:sym typeface="字魂35号-经典雅黑" panose="00000500000000000000" pitchFamily="2" charset="-122"/>
            </a:endParaRPr>
          </a:p>
        </p:txBody>
      </p:sp>
      <p:sp>
        <p:nvSpPr>
          <p:cNvPr id="78" name="Freeform 267">
            <a:extLst>
              <a:ext uri="{FF2B5EF4-FFF2-40B4-BE49-F238E27FC236}">
                <a16:creationId xmlns:a16="http://schemas.microsoft.com/office/drawing/2014/main" id="{C8DC46DA-DFFC-49EA-A40F-3973D9085054}"/>
              </a:ext>
            </a:extLst>
          </p:cNvPr>
          <p:cNvSpPr>
            <a:spLocks noEditPoints="1"/>
          </p:cNvSpPr>
          <p:nvPr/>
        </p:nvSpPr>
        <p:spPr bwMode="auto">
          <a:xfrm>
            <a:off x="6861199" y="4967923"/>
            <a:ext cx="449263" cy="458787"/>
          </a:xfrm>
          <a:custGeom>
            <a:avLst/>
            <a:gdLst>
              <a:gd name="T0" fmla="*/ 107 w 213"/>
              <a:gd name="T1" fmla="*/ 0 h 213"/>
              <a:gd name="T2" fmla="*/ 213 w 213"/>
              <a:gd name="T3" fmla="*/ 107 h 213"/>
              <a:gd name="T4" fmla="*/ 107 w 213"/>
              <a:gd name="T5" fmla="*/ 213 h 213"/>
              <a:gd name="T6" fmla="*/ 0 w 213"/>
              <a:gd name="T7" fmla="*/ 107 h 213"/>
              <a:gd name="T8" fmla="*/ 107 w 213"/>
              <a:gd name="T9" fmla="*/ 0 h 213"/>
              <a:gd name="T10" fmla="*/ 89 w 213"/>
              <a:gd name="T11" fmla="*/ 75 h 213"/>
              <a:gd name="T12" fmla="*/ 100 w 213"/>
              <a:gd name="T13" fmla="*/ 70 h 213"/>
              <a:gd name="T14" fmla="*/ 87 w 213"/>
              <a:gd name="T15" fmla="*/ 18 h 213"/>
              <a:gd name="T16" fmla="*/ 63 w 213"/>
              <a:gd name="T17" fmla="*/ 26 h 213"/>
              <a:gd name="T18" fmla="*/ 89 w 213"/>
              <a:gd name="T19" fmla="*/ 75 h 213"/>
              <a:gd name="T20" fmla="*/ 107 w 213"/>
              <a:gd name="T21" fmla="*/ 82 h 213"/>
              <a:gd name="T22" fmla="*/ 82 w 213"/>
              <a:gd name="T23" fmla="*/ 107 h 213"/>
              <a:gd name="T24" fmla="*/ 107 w 213"/>
              <a:gd name="T25" fmla="*/ 131 h 213"/>
              <a:gd name="T26" fmla="*/ 131 w 213"/>
              <a:gd name="T27" fmla="*/ 107 h 213"/>
              <a:gd name="T28" fmla="*/ 107 w 213"/>
              <a:gd name="T29" fmla="*/ 82 h 213"/>
              <a:gd name="T30" fmla="*/ 132 w 213"/>
              <a:gd name="T31" fmla="*/ 133 h 213"/>
              <a:gd name="T32" fmla="*/ 122 w 213"/>
              <a:gd name="T33" fmla="*/ 140 h 213"/>
              <a:gd name="T34" fmla="*/ 149 w 213"/>
              <a:gd name="T35" fmla="*/ 187 h 213"/>
              <a:gd name="T36" fmla="*/ 169 w 213"/>
              <a:gd name="T37" fmla="*/ 173 h 213"/>
              <a:gd name="T38" fmla="*/ 132 w 213"/>
              <a:gd name="T39" fmla="*/ 133 h 213"/>
              <a:gd name="T40" fmla="*/ 197 w 213"/>
              <a:gd name="T41" fmla="*/ 126 h 213"/>
              <a:gd name="T42" fmla="*/ 144 w 213"/>
              <a:gd name="T43" fmla="*/ 112 h 213"/>
              <a:gd name="T44" fmla="*/ 138 w 213"/>
              <a:gd name="T45" fmla="*/ 126 h 213"/>
              <a:gd name="T46" fmla="*/ 181 w 213"/>
              <a:gd name="T47" fmla="*/ 160 h 213"/>
              <a:gd name="T48" fmla="*/ 197 w 213"/>
              <a:gd name="T49" fmla="*/ 126 h 213"/>
              <a:gd name="T50" fmla="*/ 25 w 213"/>
              <a:gd name="T51" fmla="*/ 65 h 213"/>
              <a:gd name="T52" fmla="*/ 72 w 213"/>
              <a:gd name="T53" fmla="*/ 92 h 213"/>
              <a:gd name="T54" fmla="*/ 82 w 213"/>
              <a:gd name="T55" fmla="*/ 80 h 213"/>
              <a:gd name="T56" fmla="*/ 49 w 213"/>
              <a:gd name="T57" fmla="*/ 36 h 213"/>
              <a:gd name="T58" fmla="*/ 25 w 213"/>
              <a:gd name="T59" fmla="*/ 6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3" h="213">
                <a:moveTo>
                  <a:pt x="107" y="0"/>
                </a:moveTo>
                <a:cubicBezTo>
                  <a:pt x="166" y="0"/>
                  <a:pt x="213" y="48"/>
                  <a:pt x="213" y="107"/>
                </a:cubicBezTo>
                <a:cubicBezTo>
                  <a:pt x="213" y="165"/>
                  <a:pt x="166" y="213"/>
                  <a:pt x="107" y="213"/>
                </a:cubicBezTo>
                <a:cubicBezTo>
                  <a:pt x="48" y="213"/>
                  <a:pt x="0" y="165"/>
                  <a:pt x="0" y="107"/>
                </a:cubicBezTo>
                <a:cubicBezTo>
                  <a:pt x="0" y="48"/>
                  <a:pt x="48" y="0"/>
                  <a:pt x="107" y="0"/>
                </a:cubicBezTo>
                <a:close/>
                <a:moveTo>
                  <a:pt x="89" y="75"/>
                </a:moveTo>
                <a:cubicBezTo>
                  <a:pt x="93" y="73"/>
                  <a:pt x="96" y="71"/>
                  <a:pt x="100" y="70"/>
                </a:cubicBezTo>
                <a:cubicBezTo>
                  <a:pt x="87" y="18"/>
                  <a:pt x="87" y="18"/>
                  <a:pt x="87" y="18"/>
                </a:cubicBezTo>
                <a:cubicBezTo>
                  <a:pt x="79" y="20"/>
                  <a:pt x="71" y="23"/>
                  <a:pt x="63" y="26"/>
                </a:cubicBezTo>
                <a:cubicBezTo>
                  <a:pt x="89" y="75"/>
                  <a:pt x="89" y="75"/>
                  <a:pt x="89" y="75"/>
                </a:cubicBezTo>
                <a:close/>
                <a:moveTo>
                  <a:pt x="107" y="82"/>
                </a:moveTo>
                <a:cubicBezTo>
                  <a:pt x="93" y="82"/>
                  <a:pt x="82" y="93"/>
                  <a:pt x="82" y="107"/>
                </a:cubicBezTo>
                <a:cubicBezTo>
                  <a:pt x="82" y="120"/>
                  <a:pt x="93" y="131"/>
                  <a:pt x="107" y="131"/>
                </a:cubicBezTo>
                <a:cubicBezTo>
                  <a:pt x="120" y="131"/>
                  <a:pt x="131" y="120"/>
                  <a:pt x="131" y="107"/>
                </a:cubicBezTo>
                <a:cubicBezTo>
                  <a:pt x="131" y="93"/>
                  <a:pt x="120" y="82"/>
                  <a:pt x="107" y="82"/>
                </a:cubicBezTo>
                <a:close/>
                <a:moveTo>
                  <a:pt x="132" y="133"/>
                </a:moveTo>
                <a:cubicBezTo>
                  <a:pt x="129" y="135"/>
                  <a:pt x="126" y="138"/>
                  <a:pt x="122" y="140"/>
                </a:cubicBezTo>
                <a:cubicBezTo>
                  <a:pt x="149" y="187"/>
                  <a:pt x="149" y="187"/>
                  <a:pt x="149" y="187"/>
                </a:cubicBezTo>
                <a:cubicBezTo>
                  <a:pt x="156" y="183"/>
                  <a:pt x="163" y="178"/>
                  <a:pt x="169" y="173"/>
                </a:cubicBezTo>
                <a:cubicBezTo>
                  <a:pt x="132" y="133"/>
                  <a:pt x="132" y="133"/>
                  <a:pt x="132" y="133"/>
                </a:cubicBezTo>
                <a:close/>
                <a:moveTo>
                  <a:pt x="197" y="126"/>
                </a:moveTo>
                <a:cubicBezTo>
                  <a:pt x="144" y="112"/>
                  <a:pt x="144" y="112"/>
                  <a:pt x="144" y="112"/>
                </a:cubicBezTo>
                <a:cubicBezTo>
                  <a:pt x="143" y="117"/>
                  <a:pt x="141" y="121"/>
                  <a:pt x="138" y="126"/>
                </a:cubicBezTo>
                <a:cubicBezTo>
                  <a:pt x="181" y="160"/>
                  <a:pt x="181" y="160"/>
                  <a:pt x="181" y="160"/>
                </a:cubicBezTo>
                <a:cubicBezTo>
                  <a:pt x="188" y="149"/>
                  <a:pt x="194" y="138"/>
                  <a:pt x="197" y="126"/>
                </a:cubicBezTo>
                <a:close/>
                <a:moveTo>
                  <a:pt x="25" y="65"/>
                </a:moveTo>
                <a:cubicBezTo>
                  <a:pt x="72" y="92"/>
                  <a:pt x="72" y="92"/>
                  <a:pt x="72" y="92"/>
                </a:cubicBezTo>
                <a:cubicBezTo>
                  <a:pt x="75" y="87"/>
                  <a:pt x="78" y="83"/>
                  <a:pt x="82" y="80"/>
                </a:cubicBezTo>
                <a:cubicBezTo>
                  <a:pt x="49" y="36"/>
                  <a:pt x="49" y="36"/>
                  <a:pt x="49" y="36"/>
                </a:cubicBezTo>
                <a:cubicBezTo>
                  <a:pt x="39" y="44"/>
                  <a:pt x="31" y="54"/>
                  <a:pt x="25" y="65"/>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79" name="Freeform 39">
            <a:extLst>
              <a:ext uri="{FF2B5EF4-FFF2-40B4-BE49-F238E27FC236}">
                <a16:creationId xmlns:a16="http://schemas.microsoft.com/office/drawing/2014/main" id="{3F579CAA-E0F0-4419-B610-69F8060B33F9}"/>
              </a:ext>
            </a:extLst>
          </p:cNvPr>
          <p:cNvSpPr>
            <a:spLocks noEditPoints="1"/>
          </p:cNvSpPr>
          <p:nvPr/>
        </p:nvSpPr>
        <p:spPr bwMode="auto">
          <a:xfrm>
            <a:off x="9152890" y="1981200"/>
            <a:ext cx="478790" cy="391160"/>
          </a:xfrm>
          <a:custGeom>
            <a:avLst/>
            <a:gdLst>
              <a:gd name="T0" fmla="*/ 116 w 155"/>
              <a:gd name="T1" fmla="*/ 12 h 131"/>
              <a:gd name="T2" fmla="*/ 116 w 155"/>
              <a:gd name="T3" fmla="*/ 101 h 131"/>
              <a:gd name="T4" fmla="*/ 155 w 155"/>
              <a:gd name="T5" fmla="*/ 34 h 131"/>
              <a:gd name="T6" fmla="*/ 116 w 155"/>
              <a:gd name="T7" fmla="*/ 12 h 131"/>
              <a:gd name="T8" fmla="*/ 9 w 155"/>
              <a:gd name="T9" fmla="*/ 8 h 131"/>
              <a:gd name="T10" fmla="*/ 0 w 155"/>
              <a:gd name="T11" fmla="*/ 8 h 131"/>
              <a:gd name="T12" fmla="*/ 0 w 155"/>
              <a:gd name="T13" fmla="*/ 16 h 131"/>
              <a:gd name="T14" fmla="*/ 17 w 155"/>
              <a:gd name="T15" fmla="*/ 16 h 131"/>
              <a:gd name="T16" fmla="*/ 17 w 155"/>
              <a:gd name="T17" fmla="*/ 8 h 131"/>
              <a:gd name="T18" fmla="*/ 23 w 155"/>
              <a:gd name="T19" fmla="*/ 14 h 131"/>
              <a:gd name="T20" fmla="*/ 17 w 155"/>
              <a:gd name="T21" fmla="*/ 20 h 131"/>
              <a:gd name="T22" fmla="*/ 9 w 155"/>
              <a:gd name="T23" fmla="*/ 20 h 131"/>
              <a:gd name="T24" fmla="*/ 9 w 155"/>
              <a:gd name="T25" fmla="*/ 28 h 131"/>
              <a:gd name="T26" fmla="*/ 0 w 155"/>
              <a:gd name="T27" fmla="*/ 28 h 131"/>
              <a:gd name="T28" fmla="*/ 0 w 155"/>
              <a:gd name="T29" fmla="*/ 37 h 131"/>
              <a:gd name="T30" fmla="*/ 17 w 155"/>
              <a:gd name="T31" fmla="*/ 37 h 131"/>
              <a:gd name="T32" fmla="*/ 17 w 155"/>
              <a:gd name="T33" fmla="*/ 28 h 131"/>
              <a:gd name="T34" fmla="*/ 23 w 155"/>
              <a:gd name="T35" fmla="*/ 35 h 131"/>
              <a:gd name="T36" fmla="*/ 17 w 155"/>
              <a:gd name="T37" fmla="*/ 41 h 131"/>
              <a:gd name="T38" fmla="*/ 9 w 155"/>
              <a:gd name="T39" fmla="*/ 41 h 131"/>
              <a:gd name="T40" fmla="*/ 9 w 155"/>
              <a:gd name="T41" fmla="*/ 49 h 131"/>
              <a:gd name="T42" fmla="*/ 0 w 155"/>
              <a:gd name="T43" fmla="*/ 49 h 131"/>
              <a:gd name="T44" fmla="*/ 0 w 155"/>
              <a:gd name="T45" fmla="*/ 57 h 131"/>
              <a:gd name="T46" fmla="*/ 17 w 155"/>
              <a:gd name="T47" fmla="*/ 57 h 131"/>
              <a:gd name="T48" fmla="*/ 17 w 155"/>
              <a:gd name="T49" fmla="*/ 49 h 131"/>
              <a:gd name="T50" fmla="*/ 23 w 155"/>
              <a:gd name="T51" fmla="*/ 55 h 131"/>
              <a:gd name="T52" fmla="*/ 17 w 155"/>
              <a:gd name="T53" fmla="*/ 61 h 131"/>
              <a:gd name="T54" fmla="*/ 9 w 155"/>
              <a:gd name="T55" fmla="*/ 61 h 131"/>
              <a:gd name="T56" fmla="*/ 9 w 155"/>
              <a:gd name="T57" fmla="*/ 70 h 131"/>
              <a:gd name="T58" fmla="*/ 0 w 155"/>
              <a:gd name="T59" fmla="*/ 70 h 131"/>
              <a:gd name="T60" fmla="*/ 0 w 155"/>
              <a:gd name="T61" fmla="*/ 78 h 131"/>
              <a:gd name="T62" fmla="*/ 17 w 155"/>
              <a:gd name="T63" fmla="*/ 78 h 131"/>
              <a:gd name="T64" fmla="*/ 17 w 155"/>
              <a:gd name="T65" fmla="*/ 70 h 131"/>
              <a:gd name="T66" fmla="*/ 23 w 155"/>
              <a:gd name="T67" fmla="*/ 76 h 131"/>
              <a:gd name="T68" fmla="*/ 17 w 155"/>
              <a:gd name="T69" fmla="*/ 82 h 131"/>
              <a:gd name="T70" fmla="*/ 9 w 155"/>
              <a:gd name="T71" fmla="*/ 82 h 131"/>
              <a:gd name="T72" fmla="*/ 9 w 155"/>
              <a:gd name="T73" fmla="*/ 90 h 131"/>
              <a:gd name="T74" fmla="*/ 0 w 155"/>
              <a:gd name="T75" fmla="*/ 90 h 131"/>
              <a:gd name="T76" fmla="*/ 0 w 155"/>
              <a:gd name="T77" fmla="*/ 98 h 131"/>
              <a:gd name="T78" fmla="*/ 17 w 155"/>
              <a:gd name="T79" fmla="*/ 98 h 131"/>
              <a:gd name="T80" fmla="*/ 17 w 155"/>
              <a:gd name="T81" fmla="*/ 90 h 131"/>
              <a:gd name="T82" fmla="*/ 23 w 155"/>
              <a:gd name="T83" fmla="*/ 96 h 131"/>
              <a:gd name="T84" fmla="*/ 17 w 155"/>
              <a:gd name="T85" fmla="*/ 102 h 131"/>
              <a:gd name="T86" fmla="*/ 9 w 155"/>
              <a:gd name="T87" fmla="*/ 102 h 131"/>
              <a:gd name="T88" fmla="*/ 9 w 155"/>
              <a:gd name="T89" fmla="*/ 111 h 131"/>
              <a:gd name="T90" fmla="*/ 0 w 155"/>
              <a:gd name="T91" fmla="*/ 111 h 131"/>
              <a:gd name="T92" fmla="*/ 0 w 155"/>
              <a:gd name="T93" fmla="*/ 119 h 131"/>
              <a:gd name="T94" fmla="*/ 17 w 155"/>
              <a:gd name="T95" fmla="*/ 119 h 131"/>
              <a:gd name="T96" fmla="*/ 17 w 155"/>
              <a:gd name="T97" fmla="*/ 111 h 131"/>
              <a:gd name="T98" fmla="*/ 23 w 155"/>
              <a:gd name="T99" fmla="*/ 117 h 131"/>
              <a:gd name="T100" fmla="*/ 17 w 155"/>
              <a:gd name="T101" fmla="*/ 123 h 131"/>
              <a:gd name="T102" fmla="*/ 9 w 155"/>
              <a:gd name="T103" fmla="*/ 123 h 131"/>
              <a:gd name="T104" fmla="*/ 9 w 155"/>
              <a:gd name="T105" fmla="*/ 131 h 131"/>
              <a:gd name="T106" fmla="*/ 107 w 155"/>
              <a:gd name="T107" fmla="*/ 131 h 131"/>
              <a:gd name="T108" fmla="*/ 107 w 155"/>
              <a:gd name="T109" fmla="*/ 0 h 131"/>
              <a:gd name="T110" fmla="*/ 9 w 155"/>
              <a:gd name="T111" fmla="*/ 0 h 131"/>
              <a:gd name="T112" fmla="*/ 9 w 155"/>
              <a:gd name="T113" fmla="*/ 8 h 131"/>
              <a:gd name="T114" fmla="*/ 33 w 155"/>
              <a:gd name="T115" fmla="*/ 20 h 131"/>
              <a:gd name="T116" fmla="*/ 83 w 155"/>
              <a:gd name="T117" fmla="*/ 20 h 131"/>
              <a:gd name="T118" fmla="*/ 83 w 155"/>
              <a:gd name="T119" fmla="*/ 45 h 131"/>
              <a:gd name="T120" fmla="*/ 33 w 155"/>
              <a:gd name="T121" fmla="*/ 45 h 131"/>
              <a:gd name="T122" fmla="*/ 33 w 155"/>
              <a:gd name="T123"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31">
                <a:moveTo>
                  <a:pt x="116" y="12"/>
                </a:moveTo>
                <a:cubicBezTo>
                  <a:pt x="116" y="101"/>
                  <a:pt x="116" y="101"/>
                  <a:pt x="116" y="101"/>
                </a:cubicBezTo>
                <a:cubicBezTo>
                  <a:pt x="155" y="34"/>
                  <a:pt x="155" y="34"/>
                  <a:pt x="155" y="34"/>
                </a:cubicBezTo>
                <a:lnTo>
                  <a:pt x="116" y="12"/>
                </a:lnTo>
                <a:close/>
                <a:moveTo>
                  <a:pt x="9" y="8"/>
                </a:moveTo>
                <a:cubicBezTo>
                  <a:pt x="0" y="8"/>
                  <a:pt x="0" y="8"/>
                  <a:pt x="0" y="8"/>
                </a:cubicBezTo>
                <a:cubicBezTo>
                  <a:pt x="0" y="16"/>
                  <a:pt x="0" y="16"/>
                  <a:pt x="0" y="16"/>
                </a:cubicBezTo>
                <a:cubicBezTo>
                  <a:pt x="17" y="16"/>
                  <a:pt x="17" y="16"/>
                  <a:pt x="17" y="16"/>
                </a:cubicBezTo>
                <a:cubicBezTo>
                  <a:pt x="17" y="8"/>
                  <a:pt x="17" y="8"/>
                  <a:pt x="17" y="8"/>
                </a:cubicBezTo>
                <a:cubicBezTo>
                  <a:pt x="20" y="8"/>
                  <a:pt x="23" y="11"/>
                  <a:pt x="23" y="14"/>
                </a:cubicBezTo>
                <a:cubicBezTo>
                  <a:pt x="23" y="17"/>
                  <a:pt x="20" y="20"/>
                  <a:pt x="17" y="20"/>
                </a:cubicBezTo>
                <a:cubicBezTo>
                  <a:pt x="9" y="20"/>
                  <a:pt x="9" y="20"/>
                  <a:pt x="9" y="20"/>
                </a:cubicBezTo>
                <a:cubicBezTo>
                  <a:pt x="9" y="28"/>
                  <a:pt x="9" y="28"/>
                  <a:pt x="9" y="28"/>
                </a:cubicBezTo>
                <a:cubicBezTo>
                  <a:pt x="0" y="28"/>
                  <a:pt x="0" y="28"/>
                  <a:pt x="0" y="28"/>
                </a:cubicBezTo>
                <a:cubicBezTo>
                  <a:pt x="0" y="37"/>
                  <a:pt x="0" y="37"/>
                  <a:pt x="0" y="37"/>
                </a:cubicBezTo>
                <a:cubicBezTo>
                  <a:pt x="17" y="37"/>
                  <a:pt x="17" y="37"/>
                  <a:pt x="17" y="37"/>
                </a:cubicBezTo>
                <a:cubicBezTo>
                  <a:pt x="17" y="28"/>
                  <a:pt x="17" y="28"/>
                  <a:pt x="17" y="28"/>
                </a:cubicBezTo>
                <a:cubicBezTo>
                  <a:pt x="20" y="28"/>
                  <a:pt x="23" y="31"/>
                  <a:pt x="23" y="35"/>
                </a:cubicBezTo>
                <a:cubicBezTo>
                  <a:pt x="23" y="38"/>
                  <a:pt x="20" y="41"/>
                  <a:pt x="17" y="41"/>
                </a:cubicBezTo>
                <a:cubicBezTo>
                  <a:pt x="9" y="41"/>
                  <a:pt x="9" y="41"/>
                  <a:pt x="9" y="41"/>
                </a:cubicBezTo>
                <a:cubicBezTo>
                  <a:pt x="9" y="49"/>
                  <a:pt x="9" y="49"/>
                  <a:pt x="9" y="49"/>
                </a:cubicBezTo>
                <a:cubicBezTo>
                  <a:pt x="0" y="49"/>
                  <a:pt x="0" y="49"/>
                  <a:pt x="0" y="49"/>
                </a:cubicBezTo>
                <a:cubicBezTo>
                  <a:pt x="0" y="57"/>
                  <a:pt x="0" y="57"/>
                  <a:pt x="0" y="57"/>
                </a:cubicBezTo>
                <a:cubicBezTo>
                  <a:pt x="17" y="57"/>
                  <a:pt x="17" y="57"/>
                  <a:pt x="17" y="57"/>
                </a:cubicBezTo>
                <a:cubicBezTo>
                  <a:pt x="17" y="49"/>
                  <a:pt x="17" y="49"/>
                  <a:pt x="17" y="49"/>
                </a:cubicBezTo>
                <a:cubicBezTo>
                  <a:pt x="20" y="49"/>
                  <a:pt x="23" y="52"/>
                  <a:pt x="23" y="55"/>
                </a:cubicBezTo>
                <a:cubicBezTo>
                  <a:pt x="23" y="59"/>
                  <a:pt x="20" y="61"/>
                  <a:pt x="17" y="61"/>
                </a:cubicBezTo>
                <a:cubicBezTo>
                  <a:pt x="9" y="61"/>
                  <a:pt x="9" y="61"/>
                  <a:pt x="9" y="61"/>
                </a:cubicBezTo>
                <a:cubicBezTo>
                  <a:pt x="9" y="70"/>
                  <a:pt x="9" y="70"/>
                  <a:pt x="9" y="70"/>
                </a:cubicBezTo>
                <a:cubicBezTo>
                  <a:pt x="0" y="70"/>
                  <a:pt x="0" y="70"/>
                  <a:pt x="0" y="70"/>
                </a:cubicBezTo>
                <a:cubicBezTo>
                  <a:pt x="0" y="78"/>
                  <a:pt x="0" y="78"/>
                  <a:pt x="0" y="78"/>
                </a:cubicBezTo>
                <a:cubicBezTo>
                  <a:pt x="17" y="78"/>
                  <a:pt x="17" y="78"/>
                  <a:pt x="17" y="78"/>
                </a:cubicBezTo>
                <a:cubicBezTo>
                  <a:pt x="17" y="70"/>
                  <a:pt x="17" y="70"/>
                  <a:pt x="17" y="70"/>
                </a:cubicBezTo>
                <a:cubicBezTo>
                  <a:pt x="20" y="70"/>
                  <a:pt x="23" y="72"/>
                  <a:pt x="23" y="76"/>
                </a:cubicBezTo>
                <a:cubicBezTo>
                  <a:pt x="23" y="79"/>
                  <a:pt x="20" y="82"/>
                  <a:pt x="17" y="82"/>
                </a:cubicBezTo>
                <a:cubicBezTo>
                  <a:pt x="9" y="82"/>
                  <a:pt x="9" y="82"/>
                  <a:pt x="9" y="82"/>
                </a:cubicBezTo>
                <a:cubicBezTo>
                  <a:pt x="9" y="90"/>
                  <a:pt x="9" y="90"/>
                  <a:pt x="9" y="90"/>
                </a:cubicBezTo>
                <a:cubicBezTo>
                  <a:pt x="0" y="90"/>
                  <a:pt x="0" y="90"/>
                  <a:pt x="0" y="90"/>
                </a:cubicBezTo>
                <a:cubicBezTo>
                  <a:pt x="0" y="98"/>
                  <a:pt x="0" y="98"/>
                  <a:pt x="0" y="98"/>
                </a:cubicBezTo>
                <a:cubicBezTo>
                  <a:pt x="17" y="98"/>
                  <a:pt x="17" y="98"/>
                  <a:pt x="17" y="98"/>
                </a:cubicBezTo>
                <a:cubicBezTo>
                  <a:pt x="17" y="90"/>
                  <a:pt x="17" y="90"/>
                  <a:pt x="17" y="90"/>
                </a:cubicBezTo>
                <a:cubicBezTo>
                  <a:pt x="20" y="90"/>
                  <a:pt x="23" y="93"/>
                  <a:pt x="23" y="96"/>
                </a:cubicBezTo>
                <a:cubicBezTo>
                  <a:pt x="23" y="100"/>
                  <a:pt x="20" y="102"/>
                  <a:pt x="17" y="102"/>
                </a:cubicBezTo>
                <a:cubicBezTo>
                  <a:pt x="9" y="102"/>
                  <a:pt x="9" y="102"/>
                  <a:pt x="9" y="102"/>
                </a:cubicBezTo>
                <a:cubicBezTo>
                  <a:pt x="9" y="111"/>
                  <a:pt x="9" y="111"/>
                  <a:pt x="9" y="111"/>
                </a:cubicBezTo>
                <a:cubicBezTo>
                  <a:pt x="0" y="111"/>
                  <a:pt x="0" y="111"/>
                  <a:pt x="0" y="111"/>
                </a:cubicBezTo>
                <a:cubicBezTo>
                  <a:pt x="0" y="119"/>
                  <a:pt x="0" y="119"/>
                  <a:pt x="0" y="119"/>
                </a:cubicBezTo>
                <a:cubicBezTo>
                  <a:pt x="17" y="119"/>
                  <a:pt x="17" y="119"/>
                  <a:pt x="17" y="119"/>
                </a:cubicBezTo>
                <a:cubicBezTo>
                  <a:pt x="17" y="111"/>
                  <a:pt x="17" y="111"/>
                  <a:pt x="17" y="111"/>
                </a:cubicBezTo>
                <a:cubicBezTo>
                  <a:pt x="20" y="111"/>
                  <a:pt x="23" y="113"/>
                  <a:pt x="23" y="117"/>
                </a:cubicBezTo>
                <a:cubicBezTo>
                  <a:pt x="23" y="120"/>
                  <a:pt x="20" y="123"/>
                  <a:pt x="17" y="123"/>
                </a:cubicBezTo>
                <a:cubicBezTo>
                  <a:pt x="9" y="123"/>
                  <a:pt x="9" y="123"/>
                  <a:pt x="9" y="123"/>
                </a:cubicBezTo>
                <a:cubicBezTo>
                  <a:pt x="9" y="131"/>
                  <a:pt x="9" y="131"/>
                  <a:pt x="9" y="131"/>
                </a:cubicBezTo>
                <a:cubicBezTo>
                  <a:pt x="107" y="131"/>
                  <a:pt x="107" y="131"/>
                  <a:pt x="107" y="131"/>
                </a:cubicBezTo>
                <a:cubicBezTo>
                  <a:pt x="107" y="0"/>
                  <a:pt x="107" y="0"/>
                  <a:pt x="107" y="0"/>
                </a:cubicBezTo>
                <a:cubicBezTo>
                  <a:pt x="9" y="0"/>
                  <a:pt x="9" y="0"/>
                  <a:pt x="9" y="0"/>
                </a:cubicBezTo>
                <a:lnTo>
                  <a:pt x="9" y="8"/>
                </a:lnTo>
                <a:close/>
                <a:moveTo>
                  <a:pt x="33" y="20"/>
                </a:moveTo>
                <a:cubicBezTo>
                  <a:pt x="83" y="20"/>
                  <a:pt x="83" y="20"/>
                  <a:pt x="83" y="20"/>
                </a:cubicBezTo>
                <a:cubicBezTo>
                  <a:pt x="83" y="45"/>
                  <a:pt x="83" y="45"/>
                  <a:pt x="83" y="45"/>
                </a:cubicBezTo>
                <a:cubicBezTo>
                  <a:pt x="33" y="45"/>
                  <a:pt x="33" y="45"/>
                  <a:pt x="33" y="45"/>
                </a:cubicBezTo>
                <a:lnTo>
                  <a:pt x="33" y="20"/>
                </a:lnTo>
                <a:close/>
              </a:path>
            </a:pathLst>
          </a:custGeom>
          <a:solidFill>
            <a:srgbClr val="44546A"/>
          </a:solidFill>
          <a:ln>
            <a:noFill/>
          </a:ln>
        </p:spPr>
        <p:txBody>
          <a:bodyPr vert="horz" wrap="square" lIns="91440" tIns="45720" rIns="91440" bIns="45720" numCol="1" anchor="t" anchorCtr="0" compatLnSpc="1"/>
          <a:lstStyle/>
          <a:p>
            <a:endParaRPr lang="en-US"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80" name="文本框 79">
            <a:extLst>
              <a:ext uri="{FF2B5EF4-FFF2-40B4-BE49-F238E27FC236}">
                <a16:creationId xmlns:a16="http://schemas.microsoft.com/office/drawing/2014/main" id="{6CA568C2-C8E0-4F1D-9B4A-4526DBB27A05}"/>
              </a:ext>
            </a:extLst>
          </p:cNvPr>
          <p:cNvSpPr txBox="1"/>
          <p:nvPr/>
        </p:nvSpPr>
        <p:spPr>
          <a:xfrm>
            <a:off x="1566545"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在本部分中，我们会对于本论文的写作背景进行介绍。</a:t>
            </a:r>
          </a:p>
        </p:txBody>
      </p:sp>
      <p:sp>
        <p:nvSpPr>
          <p:cNvPr id="81" name="文本框 80">
            <a:extLst>
              <a:ext uri="{FF2B5EF4-FFF2-40B4-BE49-F238E27FC236}">
                <a16:creationId xmlns:a16="http://schemas.microsoft.com/office/drawing/2014/main" id="{6847482B-3B89-4CCA-A864-93316BF4A4B6}"/>
              </a:ext>
            </a:extLst>
          </p:cNvPr>
          <p:cNvSpPr txBox="1"/>
          <p:nvPr/>
        </p:nvSpPr>
        <p:spPr>
          <a:xfrm>
            <a:off x="3747135" y="4491990"/>
            <a:ext cx="2056130" cy="1169551"/>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在本部分中，我们会对于论文中的技术细节进行介绍，包括 </a:t>
            </a:r>
            <a:r>
              <a:rPr lang="en-US" altLang="zh-CN" sz="1400" dirty="0" err="1">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Relu</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Dropout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和 分布式</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GPU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训练。</a:t>
            </a:r>
          </a:p>
        </p:txBody>
      </p:sp>
      <p:sp>
        <p:nvSpPr>
          <p:cNvPr id="82" name="文本框 81">
            <a:extLst>
              <a:ext uri="{FF2B5EF4-FFF2-40B4-BE49-F238E27FC236}">
                <a16:creationId xmlns:a16="http://schemas.microsoft.com/office/drawing/2014/main" id="{4B43C3FE-7204-4B9D-B751-D66DB59CB6DF}"/>
              </a:ext>
            </a:extLst>
          </p:cNvPr>
          <p:cNvSpPr txBox="1"/>
          <p:nvPr/>
        </p:nvSpPr>
        <p:spPr>
          <a:xfrm>
            <a:off x="6057900"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在本部分中，会对于</a:t>
            </a:r>
            <a:r>
              <a:rPr lang="en-US" altLang="zh-CN" sz="1400" dirty="0" err="1">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AlexNet</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的整体架构进行介绍。</a:t>
            </a:r>
          </a:p>
        </p:txBody>
      </p:sp>
      <p:sp>
        <p:nvSpPr>
          <p:cNvPr id="83" name="文本框 82">
            <a:extLst>
              <a:ext uri="{FF2B5EF4-FFF2-40B4-BE49-F238E27FC236}">
                <a16:creationId xmlns:a16="http://schemas.microsoft.com/office/drawing/2014/main" id="{DE269BEB-CEE9-4413-AD3B-309EDC315D1D}"/>
              </a:ext>
            </a:extLst>
          </p:cNvPr>
          <p:cNvSpPr txBox="1"/>
          <p:nvPr/>
        </p:nvSpPr>
        <p:spPr>
          <a:xfrm>
            <a:off x="8502015" y="452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在本部分中，会对</a:t>
            </a:r>
            <a:r>
              <a:rPr lang="en-US" altLang="zh-CN" sz="1400" dirty="0" err="1">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AlexNet</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在各个数据集竞赛中的成绩进行介绍。</a:t>
            </a:r>
          </a:p>
        </p:txBody>
      </p:sp>
      <p:sp>
        <p:nvSpPr>
          <p:cNvPr id="84" name="文本框 83">
            <a:extLst>
              <a:ext uri="{FF2B5EF4-FFF2-40B4-BE49-F238E27FC236}">
                <a16:creationId xmlns:a16="http://schemas.microsoft.com/office/drawing/2014/main" id="{EE54D6A5-34BB-4A05-AE99-5C641BF3A18A}"/>
              </a:ext>
            </a:extLst>
          </p:cNvPr>
          <p:cNvSpPr txBox="1"/>
          <p:nvPr/>
        </p:nvSpPr>
        <p:spPr>
          <a:xfrm>
            <a:off x="1708150" y="2954655"/>
            <a:ext cx="1617442"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论文背景</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85" name="文本框 84">
            <a:extLst>
              <a:ext uri="{FF2B5EF4-FFF2-40B4-BE49-F238E27FC236}">
                <a16:creationId xmlns:a16="http://schemas.microsoft.com/office/drawing/2014/main" id="{046339C0-D9E3-4E7D-835B-CFEB75984662}"/>
              </a:ext>
            </a:extLst>
          </p:cNvPr>
          <p:cNvSpPr txBox="1"/>
          <p:nvPr/>
        </p:nvSpPr>
        <p:spPr>
          <a:xfrm>
            <a:off x="6341168" y="2954655"/>
            <a:ext cx="1456080"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b="1"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模型架构</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86" name="文本框 85">
            <a:extLst>
              <a:ext uri="{FF2B5EF4-FFF2-40B4-BE49-F238E27FC236}">
                <a16:creationId xmlns:a16="http://schemas.microsoft.com/office/drawing/2014/main" id="{BA70DA75-19DD-47FC-BCF6-CFC956C481AC}"/>
              </a:ext>
            </a:extLst>
          </p:cNvPr>
          <p:cNvSpPr txBox="1"/>
          <p:nvPr/>
        </p:nvSpPr>
        <p:spPr>
          <a:xfrm>
            <a:off x="3992819" y="4001770"/>
            <a:ext cx="1564761"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b="1"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技术细节</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87" name="文本框 86">
            <a:extLst>
              <a:ext uri="{FF2B5EF4-FFF2-40B4-BE49-F238E27FC236}">
                <a16:creationId xmlns:a16="http://schemas.microsoft.com/office/drawing/2014/main" id="{697CCB11-AFD5-4EF8-82C7-0A1F92EB85AB}"/>
              </a:ext>
            </a:extLst>
          </p:cNvPr>
          <p:cNvSpPr txBox="1"/>
          <p:nvPr/>
        </p:nvSpPr>
        <p:spPr>
          <a:xfrm>
            <a:off x="8565628" y="4043968"/>
            <a:ext cx="1563778"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b="1"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模型成果</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Tree>
    <p:extLst>
      <p:ext uri="{BB962C8B-B14F-4D97-AF65-F5344CB8AC3E}">
        <p14:creationId xmlns:p14="http://schemas.microsoft.com/office/powerpoint/2010/main" val="35515567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par>
                                <p:cTn id="20" presetID="53" presetClass="entr" presetSubtype="16"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par>
                                <p:cTn id="25" presetID="53" presetClass="entr" presetSubtype="16"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ppt_w</p:attrName>
                                        </p:attrNameLst>
                                      </p:cBhvr>
                                      <p:tavLst>
                                        <p:tav tm="0">
                                          <p:val>
                                            <p:fltVal val="0"/>
                                          </p:val>
                                        </p:tav>
                                        <p:tav tm="100000">
                                          <p:val>
                                            <p:strVal val="#ppt_w"/>
                                          </p:val>
                                        </p:tav>
                                      </p:tavLst>
                                    </p:anim>
                                    <p:anim calcmode="lin" valueType="num">
                                      <p:cBhvr>
                                        <p:cTn id="28" dur="500" fill="hold"/>
                                        <p:tgtEl>
                                          <p:spTgt spid="62"/>
                                        </p:tgtEl>
                                        <p:attrNameLst>
                                          <p:attrName>ppt_h</p:attrName>
                                        </p:attrNameLst>
                                      </p:cBhvr>
                                      <p:tavLst>
                                        <p:tav tm="0">
                                          <p:val>
                                            <p:fltVal val="0"/>
                                          </p:val>
                                        </p:tav>
                                        <p:tav tm="100000">
                                          <p:val>
                                            <p:strVal val="#ppt_h"/>
                                          </p:val>
                                        </p:tav>
                                      </p:tavLst>
                                    </p:anim>
                                    <p:animEffect transition="in" filter="fade">
                                      <p:cBhvr>
                                        <p:cTn id="29" dur="500"/>
                                        <p:tgtEl>
                                          <p:spTgt spid="6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 calcmode="lin" valueType="num">
                                      <p:cBhvr>
                                        <p:cTn id="32" dur="500" fill="hold"/>
                                        <p:tgtEl>
                                          <p:spTgt spid="63"/>
                                        </p:tgtEl>
                                        <p:attrNameLst>
                                          <p:attrName>ppt_w</p:attrName>
                                        </p:attrNameLst>
                                      </p:cBhvr>
                                      <p:tavLst>
                                        <p:tav tm="0">
                                          <p:val>
                                            <p:fltVal val="0"/>
                                          </p:val>
                                        </p:tav>
                                        <p:tav tm="100000">
                                          <p:val>
                                            <p:strVal val="#ppt_w"/>
                                          </p:val>
                                        </p:tav>
                                      </p:tavLst>
                                    </p:anim>
                                    <p:anim calcmode="lin" valueType="num">
                                      <p:cBhvr>
                                        <p:cTn id="33" dur="500" fill="hold"/>
                                        <p:tgtEl>
                                          <p:spTgt spid="63"/>
                                        </p:tgtEl>
                                        <p:attrNameLst>
                                          <p:attrName>ppt_h</p:attrName>
                                        </p:attrNameLst>
                                      </p:cBhvr>
                                      <p:tavLst>
                                        <p:tav tm="0">
                                          <p:val>
                                            <p:fltVal val="0"/>
                                          </p:val>
                                        </p:tav>
                                        <p:tav tm="100000">
                                          <p:val>
                                            <p:strVal val="#ppt_h"/>
                                          </p:val>
                                        </p:tav>
                                      </p:tavLst>
                                    </p:anim>
                                    <p:animEffect transition="in" filter="fade">
                                      <p:cBhvr>
                                        <p:cTn id="34" dur="500"/>
                                        <p:tgtEl>
                                          <p:spTgt spid="6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 calcmode="lin" valueType="num">
                                      <p:cBhvr>
                                        <p:cTn id="42" dur="500" fill="hold"/>
                                        <p:tgtEl>
                                          <p:spTgt spid="65"/>
                                        </p:tgtEl>
                                        <p:attrNameLst>
                                          <p:attrName>ppt_w</p:attrName>
                                        </p:attrNameLst>
                                      </p:cBhvr>
                                      <p:tavLst>
                                        <p:tav tm="0">
                                          <p:val>
                                            <p:fltVal val="0"/>
                                          </p:val>
                                        </p:tav>
                                        <p:tav tm="100000">
                                          <p:val>
                                            <p:strVal val="#ppt_w"/>
                                          </p:val>
                                        </p:tav>
                                      </p:tavLst>
                                    </p:anim>
                                    <p:anim calcmode="lin" valueType="num">
                                      <p:cBhvr>
                                        <p:cTn id="43" dur="500" fill="hold"/>
                                        <p:tgtEl>
                                          <p:spTgt spid="65"/>
                                        </p:tgtEl>
                                        <p:attrNameLst>
                                          <p:attrName>ppt_h</p:attrName>
                                        </p:attrNameLst>
                                      </p:cBhvr>
                                      <p:tavLst>
                                        <p:tav tm="0">
                                          <p:val>
                                            <p:fltVal val="0"/>
                                          </p:val>
                                        </p:tav>
                                        <p:tav tm="100000">
                                          <p:val>
                                            <p:strVal val="#ppt_h"/>
                                          </p:val>
                                        </p:tav>
                                      </p:tavLst>
                                    </p:anim>
                                    <p:animEffect transition="in" filter="fade">
                                      <p:cBhvr>
                                        <p:cTn id="44" dur="500"/>
                                        <p:tgtEl>
                                          <p:spTgt spid="6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500" fill="hold"/>
                                        <p:tgtEl>
                                          <p:spTgt spid="66"/>
                                        </p:tgtEl>
                                        <p:attrNameLst>
                                          <p:attrName>ppt_w</p:attrName>
                                        </p:attrNameLst>
                                      </p:cBhvr>
                                      <p:tavLst>
                                        <p:tav tm="0">
                                          <p:val>
                                            <p:fltVal val="0"/>
                                          </p:val>
                                        </p:tav>
                                        <p:tav tm="100000">
                                          <p:val>
                                            <p:strVal val="#ppt_w"/>
                                          </p:val>
                                        </p:tav>
                                      </p:tavLst>
                                    </p:anim>
                                    <p:anim calcmode="lin" valueType="num">
                                      <p:cBhvr>
                                        <p:cTn id="48" dur="500" fill="hold"/>
                                        <p:tgtEl>
                                          <p:spTgt spid="66"/>
                                        </p:tgtEl>
                                        <p:attrNameLst>
                                          <p:attrName>ppt_h</p:attrName>
                                        </p:attrNameLst>
                                      </p:cBhvr>
                                      <p:tavLst>
                                        <p:tav tm="0">
                                          <p:val>
                                            <p:fltVal val="0"/>
                                          </p:val>
                                        </p:tav>
                                        <p:tav tm="100000">
                                          <p:val>
                                            <p:strVal val="#ppt_h"/>
                                          </p:val>
                                        </p:tav>
                                      </p:tavLst>
                                    </p:anim>
                                    <p:animEffect transition="in" filter="fade">
                                      <p:cBhvr>
                                        <p:cTn id="49" dur="500"/>
                                        <p:tgtEl>
                                          <p:spTgt spid="6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animEffect transition="in" filter="fade">
                                      <p:cBhvr>
                                        <p:cTn id="54" dur="500"/>
                                        <p:tgtEl>
                                          <p:spTgt spid="6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p:cTn id="57" dur="500" fill="hold"/>
                                        <p:tgtEl>
                                          <p:spTgt spid="68"/>
                                        </p:tgtEl>
                                        <p:attrNameLst>
                                          <p:attrName>ppt_w</p:attrName>
                                        </p:attrNameLst>
                                      </p:cBhvr>
                                      <p:tavLst>
                                        <p:tav tm="0">
                                          <p:val>
                                            <p:fltVal val="0"/>
                                          </p:val>
                                        </p:tav>
                                        <p:tav tm="100000">
                                          <p:val>
                                            <p:strVal val="#ppt_w"/>
                                          </p:val>
                                        </p:tav>
                                      </p:tavLst>
                                    </p:anim>
                                    <p:anim calcmode="lin" valueType="num">
                                      <p:cBhvr>
                                        <p:cTn id="58" dur="500" fill="hold"/>
                                        <p:tgtEl>
                                          <p:spTgt spid="68"/>
                                        </p:tgtEl>
                                        <p:attrNameLst>
                                          <p:attrName>ppt_h</p:attrName>
                                        </p:attrNameLst>
                                      </p:cBhvr>
                                      <p:tavLst>
                                        <p:tav tm="0">
                                          <p:val>
                                            <p:fltVal val="0"/>
                                          </p:val>
                                        </p:tav>
                                        <p:tav tm="100000">
                                          <p:val>
                                            <p:strVal val="#ppt_h"/>
                                          </p:val>
                                        </p:tav>
                                      </p:tavLst>
                                    </p:anim>
                                    <p:animEffect transition="in" filter="fade">
                                      <p:cBhvr>
                                        <p:cTn id="59" dur="500"/>
                                        <p:tgtEl>
                                          <p:spTgt spid="6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 calcmode="lin" valueType="num">
                                      <p:cBhvr>
                                        <p:cTn id="62" dur="500" fill="hold"/>
                                        <p:tgtEl>
                                          <p:spTgt spid="69"/>
                                        </p:tgtEl>
                                        <p:attrNameLst>
                                          <p:attrName>ppt_w</p:attrName>
                                        </p:attrNameLst>
                                      </p:cBhvr>
                                      <p:tavLst>
                                        <p:tav tm="0">
                                          <p:val>
                                            <p:fltVal val="0"/>
                                          </p:val>
                                        </p:tav>
                                        <p:tav tm="100000">
                                          <p:val>
                                            <p:strVal val="#ppt_w"/>
                                          </p:val>
                                        </p:tav>
                                      </p:tavLst>
                                    </p:anim>
                                    <p:anim calcmode="lin" valueType="num">
                                      <p:cBhvr>
                                        <p:cTn id="63" dur="500" fill="hold"/>
                                        <p:tgtEl>
                                          <p:spTgt spid="69"/>
                                        </p:tgtEl>
                                        <p:attrNameLst>
                                          <p:attrName>ppt_h</p:attrName>
                                        </p:attrNameLst>
                                      </p:cBhvr>
                                      <p:tavLst>
                                        <p:tav tm="0">
                                          <p:val>
                                            <p:fltVal val="0"/>
                                          </p:val>
                                        </p:tav>
                                        <p:tav tm="100000">
                                          <p:val>
                                            <p:strVal val="#ppt_h"/>
                                          </p:val>
                                        </p:tav>
                                      </p:tavLst>
                                    </p:anim>
                                    <p:animEffect transition="in" filter="fade">
                                      <p:cBhvr>
                                        <p:cTn id="64" dur="500"/>
                                        <p:tgtEl>
                                          <p:spTgt spid="6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fltVal val="0"/>
                                          </p:val>
                                        </p:tav>
                                        <p:tav tm="100000">
                                          <p:val>
                                            <p:strVal val="#ppt_w"/>
                                          </p:val>
                                        </p:tav>
                                      </p:tavLst>
                                    </p:anim>
                                    <p:anim calcmode="lin" valueType="num">
                                      <p:cBhvr>
                                        <p:cTn id="68" dur="500" fill="hold"/>
                                        <p:tgtEl>
                                          <p:spTgt spid="70"/>
                                        </p:tgtEl>
                                        <p:attrNameLst>
                                          <p:attrName>ppt_h</p:attrName>
                                        </p:attrNameLst>
                                      </p:cBhvr>
                                      <p:tavLst>
                                        <p:tav tm="0">
                                          <p:val>
                                            <p:fltVal val="0"/>
                                          </p:val>
                                        </p:tav>
                                        <p:tav tm="100000">
                                          <p:val>
                                            <p:strVal val="#ppt_h"/>
                                          </p:val>
                                        </p:tav>
                                      </p:tavLst>
                                    </p:anim>
                                    <p:animEffect transition="in" filter="fade">
                                      <p:cBhvr>
                                        <p:cTn id="69" dur="500"/>
                                        <p:tgtEl>
                                          <p:spTgt spid="70"/>
                                        </p:tgtEl>
                                      </p:cBhvr>
                                    </p:animEffect>
                                  </p:childTnLst>
                                </p:cTn>
                              </p:par>
                              <p:par>
                                <p:cTn id="70" presetID="53" presetClass="entr" presetSubtype="16" fill="hold" nodeType="withEffect">
                                  <p:stCondLst>
                                    <p:cond delay="0"/>
                                  </p:stCondLst>
                                  <p:childTnLst>
                                    <p:set>
                                      <p:cBhvr>
                                        <p:cTn id="71" dur="1" fill="hold">
                                          <p:stCondLst>
                                            <p:cond delay="0"/>
                                          </p:stCondLst>
                                        </p:cTn>
                                        <p:tgtEl>
                                          <p:spTgt spid="71"/>
                                        </p:tgtEl>
                                        <p:attrNameLst>
                                          <p:attrName>style.visibility</p:attrName>
                                        </p:attrNameLst>
                                      </p:cBhvr>
                                      <p:to>
                                        <p:strVal val="visible"/>
                                      </p:to>
                                    </p:set>
                                    <p:anim calcmode="lin" valueType="num">
                                      <p:cBhvr>
                                        <p:cTn id="72" dur="500" fill="hold"/>
                                        <p:tgtEl>
                                          <p:spTgt spid="71"/>
                                        </p:tgtEl>
                                        <p:attrNameLst>
                                          <p:attrName>ppt_w</p:attrName>
                                        </p:attrNameLst>
                                      </p:cBhvr>
                                      <p:tavLst>
                                        <p:tav tm="0">
                                          <p:val>
                                            <p:fltVal val="0"/>
                                          </p:val>
                                        </p:tav>
                                        <p:tav tm="100000">
                                          <p:val>
                                            <p:strVal val="#ppt_w"/>
                                          </p:val>
                                        </p:tav>
                                      </p:tavLst>
                                    </p:anim>
                                    <p:anim calcmode="lin" valueType="num">
                                      <p:cBhvr>
                                        <p:cTn id="73" dur="500" fill="hold"/>
                                        <p:tgtEl>
                                          <p:spTgt spid="71"/>
                                        </p:tgtEl>
                                        <p:attrNameLst>
                                          <p:attrName>ppt_h</p:attrName>
                                        </p:attrNameLst>
                                      </p:cBhvr>
                                      <p:tavLst>
                                        <p:tav tm="0">
                                          <p:val>
                                            <p:fltVal val="0"/>
                                          </p:val>
                                        </p:tav>
                                        <p:tav tm="100000">
                                          <p:val>
                                            <p:strVal val="#ppt_h"/>
                                          </p:val>
                                        </p:tav>
                                      </p:tavLst>
                                    </p:anim>
                                    <p:animEffect transition="in" filter="fade">
                                      <p:cBhvr>
                                        <p:cTn id="74" dur="500"/>
                                        <p:tgtEl>
                                          <p:spTgt spid="7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anim calcmode="lin" valueType="num">
                                      <p:cBhvr>
                                        <p:cTn id="77" dur="500" fill="hold"/>
                                        <p:tgtEl>
                                          <p:spTgt spid="77"/>
                                        </p:tgtEl>
                                        <p:attrNameLst>
                                          <p:attrName>ppt_w</p:attrName>
                                        </p:attrNameLst>
                                      </p:cBhvr>
                                      <p:tavLst>
                                        <p:tav tm="0">
                                          <p:val>
                                            <p:fltVal val="0"/>
                                          </p:val>
                                        </p:tav>
                                        <p:tav tm="100000">
                                          <p:val>
                                            <p:strVal val="#ppt_w"/>
                                          </p:val>
                                        </p:tav>
                                      </p:tavLst>
                                    </p:anim>
                                    <p:anim calcmode="lin" valueType="num">
                                      <p:cBhvr>
                                        <p:cTn id="78" dur="500" fill="hold"/>
                                        <p:tgtEl>
                                          <p:spTgt spid="77"/>
                                        </p:tgtEl>
                                        <p:attrNameLst>
                                          <p:attrName>ppt_h</p:attrName>
                                        </p:attrNameLst>
                                      </p:cBhvr>
                                      <p:tavLst>
                                        <p:tav tm="0">
                                          <p:val>
                                            <p:fltVal val="0"/>
                                          </p:val>
                                        </p:tav>
                                        <p:tav tm="100000">
                                          <p:val>
                                            <p:strVal val="#ppt_h"/>
                                          </p:val>
                                        </p:tav>
                                      </p:tavLst>
                                    </p:anim>
                                    <p:animEffect transition="in" filter="fade">
                                      <p:cBhvr>
                                        <p:cTn id="79" dur="500"/>
                                        <p:tgtEl>
                                          <p:spTgt spid="7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 calcmode="lin" valueType="num">
                                      <p:cBhvr>
                                        <p:cTn id="82" dur="500" fill="hold"/>
                                        <p:tgtEl>
                                          <p:spTgt spid="78"/>
                                        </p:tgtEl>
                                        <p:attrNameLst>
                                          <p:attrName>ppt_w</p:attrName>
                                        </p:attrNameLst>
                                      </p:cBhvr>
                                      <p:tavLst>
                                        <p:tav tm="0">
                                          <p:val>
                                            <p:fltVal val="0"/>
                                          </p:val>
                                        </p:tav>
                                        <p:tav tm="100000">
                                          <p:val>
                                            <p:strVal val="#ppt_w"/>
                                          </p:val>
                                        </p:tav>
                                      </p:tavLst>
                                    </p:anim>
                                    <p:anim calcmode="lin" valueType="num">
                                      <p:cBhvr>
                                        <p:cTn id="83" dur="500" fill="hold"/>
                                        <p:tgtEl>
                                          <p:spTgt spid="78"/>
                                        </p:tgtEl>
                                        <p:attrNameLst>
                                          <p:attrName>ppt_h</p:attrName>
                                        </p:attrNameLst>
                                      </p:cBhvr>
                                      <p:tavLst>
                                        <p:tav tm="0">
                                          <p:val>
                                            <p:fltVal val="0"/>
                                          </p:val>
                                        </p:tav>
                                        <p:tav tm="100000">
                                          <p:val>
                                            <p:strVal val="#ppt_h"/>
                                          </p:val>
                                        </p:tav>
                                      </p:tavLst>
                                    </p:anim>
                                    <p:animEffect transition="in" filter="fade">
                                      <p:cBhvr>
                                        <p:cTn id="84" dur="500"/>
                                        <p:tgtEl>
                                          <p:spTgt spid="7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p:cTn id="87" dur="500" fill="hold"/>
                                        <p:tgtEl>
                                          <p:spTgt spid="79"/>
                                        </p:tgtEl>
                                        <p:attrNameLst>
                                          <p:attrName>ppt_w</p:attrName>
                                        </p:attrNameLst>
                                      </p:cBhvr>
                                      <p:tavLst>
                                        <p:tav tm="0">
                                          <p:val>
                                            <p:fltVal val="0"/>
                                          </p:val>
                                        </p:tav>
                                        <p:tav tm="100000">
                                          <p:val>
                                            <p:strVal val="#ppt_w"/>
                                          </p:val>
                                        </p:tav>
                                      </p:tavLst>
                                    </p:anim>
                                    <p:anim calcmode="lin" valueType="num">
                                      <p:cBhvr>
                                        <p:cTn id="88" dur="500" fill="hold"/>
                                        <p:tgtEl>
                                          <p:spTgt spid="79"/>
                                        </p:tgtEl>
                                        <p:attrNameLst>
                                          <p:attrName>ppt_h</p:attrName>
                                        </p:attrNameLst>
                                      </p:cBhvr>
                                      <p:tavLst>
                                        <p:tav tm="0">
                                          <p:val>
                                            <p:fltVal val="0"/>
                                          </p:val>
                                        </p:tav>
                                        <p:tav tm="100000">
                                          <p:val>
                                            <p:strVal val="#ppt_h"/>
                                          </p:val>
                                        </p:tav>
                                      </p:tavLst>
                                    </p:anim>
                                    <p:animEffect transition="in" filter="fade">
                                      <p:cBhvr>
                                        <p:cTn id="89" dur="500"/>
                                        <p:tgtEl>
                                          <p:spTgt spid="7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1"/>
                                        </p:tgtEl>
                                        <p:attrNameLst>
                                          <p:attrName>style.visibility</p:attrName>
                                        </p:attrNameLst>
                                      </p:cBhvr>
                                      <p:to>
                                        <p:strVal val="visible"/>
                                      </p:to>
                                    </p:set>
                                    <p:anim calcmode="lin" valueType="num">
                                      <p:cBhvr>
                                        <p:cTn id="97" dur="500" fill="hold"/>
                                        <p:tgtEl>
                                          <p:spTgt spid="81"/>
                                        </p:tgtEl>
                                        <p:attrNameLst>
                                          <p:attrName>ppt_w</p:attrName>
                                        </p:attrNameLst>
                                      </p:cBhvr>
                                      <p:tavLst>
                                        <p:tav tm="0">
                                          <p:val>
                                            <p:fltVal val="0"/>
                                          </p:val>
                                        </p:tav>
                                        <p:tav tm="100000">
                                          <p:val>
                                            <p:strVal val="#ppt_w"/>
                                          </p:val>
                                        </p:tav>
                                      </p:tavLst>
                                    </p:anim>
                                    <p:anim calcmode="lin" valueType="num">
                                      <p:cBhvr>
                                        <p:cTn id="98" dur="500" fill="hold"/>
                                        <p:tgtEl>
                                          <p:spTgt spid="81"/>
                                        </p:tgtEl>
                                        <p:attrNameLst>
                                          <p:attrName>ppt_h</p:attrName>
                                        </p:attrNameLst>
                                      </p:cBhvr>
                                      <p:tavLst>
                                        <p:tav tm="0">
                                          <p:val>
                                            <p:fltVal val="0"/>
                                          </p:val>
                                        </p:tav>
                                        <p:tav tm="100000">
                                          <p:val>
                                            <p:strVal val="#ppt_h"/>
                                          </p:val>
                                        </p:tav>
                                      </p:tavLst>
                                    </p:anim>
                                    <p:animEffect transition="in" filter="fade">
                                      <p:cBhvr>
                                        <p:cTn id="99" dur="500"/>
                                        <p:tgtEl>
                                          <p:spTgt spid="8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 calcmode="lin" valueType="num">
                                      <p:cBhvr>
                                        <p:cTn id="102" dur="500" fill="hold"/>
                                        <p:tgtEl>
                                          <p:spTgt spid="82"/>
                                        </p:tgtEl>
                                        <p:attrNameLst>
                                          <p:attrName>ppt_w</p:attrName>
                                        </p:attrNameLst>
                                      </p:cBhvr>
                                      <p:tavLst>
                                        <p:tav tm="0">
                                          <p:val>
                                            <p:fltVal val="0"/>
                                          </p:val>
                                        </p:tav>
                                        <p:tav tm="100000">
                                          <p:val>
                                            <p:strVal val="#ppt_w"/>
                                          </p:val>
                                        </p:tav>
                                      </p:tavLst>
                                    </p:anim>
                                    <p:anim calcmode="lin" valueType="num">
                                      <p:cBhvr>
                                        <p:cTn id="103" dur="500" fill="hold"/>
                                        <p:tgtEl>
                                          <p:spTgt spid="82"/>
                                        </p:tgtEl>
                                        <p:attrNameLst>
                                          <p:attrName>ppt_h</p:attrName>
                                        </p:attrNameLst>
                                      </p:cBhvr>
                                      <p:tavLst>
                                        <p:tav tm="0">
                                          <p:val>
                                            <p:fltVal val="0"/>
                                          </p:val>
                                        </p:tav>
                                        <p:tav tm="100000">
                                          <p:val>
                                            <p:strVal val="#ppt_h"/>
                                          </p:val>
                                        </p:tav>
                                      </p:tavLst>
                                    </p:anim>
                                    <p:animEffect transition="in" filter="fade">
                                      <p:cBhvr>
                                        <p:cTn id="104" dur="500"/>
                                        <p:tgtEl>
                                          <p:spTgt spid="8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3"/>
                                        </p:tgtEl>
                                        <p:attrNameLst>
                                          <p:attrName>style.visibility</p:attrName>
                                        </p:attrNameLst>
                                      </p:cBhvr>
                                      <p:to>
                                        <p:strVal val="visible"/>
                                      </p:to>
                                    </p:set>
                                    <p:anim calcmode="lin" valueType="num">
                                      <p:cBhvr>
                                        <p:cTn id="107" dur="500" fill="hold"/>
                                        <p:tgtEl>
                                          <p:spTgt spid="83"/>
                                        </p:tgtEl>
                                        <p:attrNameLst>
                                          <p:attrName>ppt_w</p:attrName>
                                        </p:attrNameLst>
                                      </p:cBhvr>
                                      <p:tavLst>
                                        <p:tav tm="0">
                                          <p:val>
                                            <p:fltVal val="0"/>
                                          </p:val>
                                        </p:tav>
                                        <p:tav tm="100000">
                                          <p:val>
                                            <p:strVal val="#ppt_w"/>
                                          </p:val>
                                        </p:tav>
                                      </p:tavLst>
                                    </p:anim>
                                    <p:anim calcmode="lin" valueType="num">
                                      <p:cBhvr>
                                        <p:cTn id="108" dur="500" fill="hold"/>
                                        <p:tgtEl>
                                          <p:spTgt spid="83"/>
                                        </p:tgtEl>
                                        <p:attrNameLst>
                                          <p:attrName>ppt_h</p:attrName>
                                        </p:attrNameLst>
                                      </p:cBhvr>
                                      <p:tavLst>
                                        <p:tav tm="0">
                                          <p:val>
                                            <p:fltVal val="0"/>
                                          </p:val>
                                        </p:tav>
                                        <p:tav tm="100000">
                                          <p:val>
                                            <p:strVal val="#ppt_h"/>
                                          </p:val>
                                        </p:tav>
                                      </p:tavLst>
                                    </p:anim>
                                    <p:animEffect transition="in" filter="fade">
                                      <p:cBhvr>
                                        <p:cTn id="109" dur="500"/>
                                        <p:tgtEl>
                                          <p:spTgt spid="8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4"/>
                                        </p:tgtEl>
                                        <p:attrNameLst>
                                          <p:attrName>style.visibility</p:attrName>
                                        </p:attrNameLst>
                                      </p:cBhvr>
                                      <p:to>
                                        <p:strVal val="visible"/>
                                      </p:to>
                                    </p:set>
                                    <p:anim calcmode="lin" valueType="num">
                                      <p:cBhvr>
                                        <p:cTn id="112" dur="500" fill="hold"/>
                                        <p:tgtEl>
                                          <p:spTgt spid="84"/>
                                        </p:tgtEl>
                                        <p:attrNameLst>
                                          <p:attrName>ppt_w</p:attrName>
                                        </p:attrNameLst>
                                      </p:cBhvr>
                                      <p:tavLst>
                                        <p:tav tm="0">
                                          <p:val>
                                            <p:fltVal val="0"/>
                                          </p:val>
                                        </p:tav>
                                        <p:tav tm="100000">
                                          <p:val>
                                            <p:strVal val="#ppt_w"/>
                                          </p:val>
                                        </p:tav>
                                      </p:tavLst>
                                    </p:anim>
                                    <p:anim calcmode="lin" valueType="num">
                                      <p:cBhvr>
                                        <p:cTn id="113" dur="500" fill="hold"/>
                                        <p:tgtEl>
                                          <p:spTgt spid="84"/>
                                        </p:tgtEl>
                                        <p:attrNameLst>
                                          <p:attrName>ppt_h</p:attrName>
                                        </p:attrNameLst>
                                      </p:cBhvr>
                                      <p:tavLst>
                                        <p:tav tm="0">
                                          <p:val>
                                            <p:fltVal val="0"/>
                                          </p:val>
                                        </p:tav>
                                        <p:tav tm="100000">
                                          <p:val>
                                            <p:strVal val="#ppt_h"/>
                                          </p:val>
                                        </p:tav>
                                      </p:tavLst>
                                    </p:anim>
                                    <p:animEffect transition="in" filter="fade">
                                      <p:cBhvr>
                                        <p:cTn id="114" dur="500"/>
                                        <p:tgtEl>
                                          <p:spTgt spid="8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 calcmode="lin" valueType="num">
                                      <p:cBhvr>
                                        <p:cTn id="117" dur="500" fill="hold"/>
                                        <p:tgtEl>
                                          <p:spTgt spid="85"/>
                                        </p:tgtEl>
                                        <p:attrNameLst>
                                          <p:attrName>ppt_w</p:attrName>
                                        </p:attrNameLst>
                                      </p:cBhvr>
                                      <p:tavLst>
                                        <p:tav tm="0">
                                          <p:val>
                                            <p:fltVal val="0"/>
                                          </p:val>
                                        </p:tav>
                                        <p:tav tm="100000">
                                          <p:val>
                                            <p:strVal val="#ppt_w"/>
                                          </p:val>
                                        </p:tav>
                                      </p:tavLst>
                                    </p:anim>
                                    <p:anim calcmode="lin" valueType="num">
                                      <p:cBhvr>
                                        <p:cTn id="118" dur="500" fill="hold"/>
                                        <p:tgtEl>
                                          <p:spTgt spid="85"/>
                                        </p:tgtEl>
                                        <p:attrNameLst>
                                          <p:attrName>ppt_h</p:attrName>
                                        </p:attrNameLst>
                                      </p:cBhvr>
                                      <p:tavLst>
                                        <p:tav tm="0">
                                          <p:val>
                                            <p:fltVal val="0"/>
                                          </p:val>
                                        </p:tav>
                                        <p:tav tm="100000">
                                          <p:val>
                                            <p:strVal val="#ppt_h"/>
                                          </p:val>
                                        </p:tav>
                                      </p:tavLst>
                                    </p:anim>
                                    <p:animEffect transition="in" filter="fade">
                                      <p:cBhvr>
                                        <p:cTn id="119" dur="500"/>
                                        <p:tgtEl>
                                          <p:spTgt spid="85"/>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86"/>
                                        </p:tgtEl>
                                        <p:attrNameLst>
                                          <p:attrName>style.visibility</p:attrName>
                                        </p:attrNameLst>
                                      </p:cBhvr>
                                      <p:to>
                                        <p:strVal val="visible"/>
                                      </p:to>
                                    </p:set>
                                    <p:anim calcmode="lin" valueType="num">
                                      <p:cBhvr>
                                        <p:cTn id="122" dur="500" fill="hold"/>
                                        <p:tgtEl>
                                          <p:spTgt spid="86"/>
                                        </p:tgtEl>
                                        <p:attrNameLst>
                                          <p:attrName>ppt_w</p:attrName>
                                        </p:attrNameLst>
                                      </p:cBhvr>
                                      <p:tavLst>
                                        <p:tav tm="0">
                                          <p:val>
                                            <p:fltVal val="0"/>
                                          </p:val>
                                        </p:tav>
                                        <p:tav tm="100000">
                                          <p:val>
                                            <p:strVal val="#ppt_w"/>
                                          </p:val>
                                        </p:tav>
                                      </p:tavLst>
                                    </p:anim>
                                    <p:anim calcmode="lin" valueType="num">
                                      <p:cBhvr>
                                        <p:cTn id="123" dur="500" fill="hold"/>
                                        <p:tgtEl>
                                          <p:spTgt spid="86"/>
                                        </p:tgtEl>
                                        <p:attrNameLst>
                                          <p:attrName>ppt_h</p:attrName>
                                        </p:attrNameLst>
                                      </p:cBhvr>
                                      <p:tavLst>
                                        <p:tav tm="0">
                                          <p:val>
                                            <p:fltVal val="0"/>
                                          </p:val>
                                        </p:tav>
                                        <p:tav tm="100000">
                                          <p:val>
                                            <p:strVal val="#ppt_h"/>
                                          </p:val>
                                        </p:tav>
                                      </p:tavLst>
                                    </p:anim>
                                    <p:animEffect transition="in" filter="fade">
                                      <p:cBhvr>
                                        <p:cTn id="124" dur="500"/>
                                        <p:tgtEl>
                                          <p:spTgt spid="86"/>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anim calcmode="lin" valueType="num">
                                      <p:cBhvr>
                                        <p:cTn id="127" dur="500" fill="hold"/>
                                        <p:tgtEl>
                                          <p:spTgt spid="87"/>
                                        </p:tgtEl>
                                        <p:attrNameLst>
                                          <p:attrName>ppt_w</p:attrName>
                                        </p:attrNameLst>
                                      </p:cBhvr>
                                      <p:tavLst>
                                        <p:tav tm="0">
                                          <p:val>
                                            <p:fltVal val="0"/>
                                          </p:val>
                                        </p:tav>
                                        <p:tav tm="100000">
                                          <p:val>
                                            <p:strVal val="#ppt_w"/>
                                          </p:val>
                                        </p:tav>
                                      </p:tavLst>
                                    </p:anim>
                                    <p:anim calcmode="lin" valueType="num">
                                      <p:cBhvr>
                                        <p:cTn id="128" dur="500" fill="hold"/>
                                        <p:tgtEl>
                                          <p:spTgt spid="87"/>
                                        </p:tgtEl>
                                        <p:attrNameLst>
                                          <p:attrName>ppt_h</p:attrName>
                                        </p:attrNameLst>
                                      </p:cBhvr>
                                      <p:tavLst>
                                        <p:tav tm="0">
                                          <p:val>
                                            <p:fltVal val="0"/>
                                          </p:val>
                                        </p:tav>
                                        <p:tav tm="100000">
                                          <p:val>
                                            <p:strVal val="#ppt_h"/>
                                          </p:val>
                                        </p:tav>
                                      </p:tavLst>
                                    </p:anim>
                                    <p:animEffect transition="in" filter="fade">
                                      <p:cBhvr>
                                        <p:cTn id="12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7" grpId="0" animBg="1"/>
      <p:bldP spid="77" grpId="1" animBg="1"/>
      <p:bldP spid="78" grpId="0" animBg="1"/>
      <p:bldP spid="78" grpId="1" animBg="1"/>
      <p:bldP spid="79" grpId="0" animBg="1"/>
      <p:bldP spid="79" grpId="1" animBg="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 name="矩形 2">
            <a:extLst>
              <a:ext uri="{FF2B5EF4-FFF2-40B4-BE49-F238E27FC236}">
                <a16:creationId xmlns:a16="http://schemas.microsoft.com/office/drawing/2014/main" id="{0A642A8C-F682-C341-88E3-CC708D7BDCE7}"/>
              </a:ext>
            </a:extLst>
          </p:cNvPr>
          <p:cNvSpPr/>
          <p:nvPr/>
        </p:nvSpPr>
        <p:spPr>
          <a:xfrm>
            <a:off x="1064545" y="1620615"/>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8499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rPr>
              <a:t>PART D</a:t>
            </a:r>
            <a:endParaRPr kumimoji="1" lang="zh-CN" altLang="en-US"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65000"/>
                    <a:lumOff val="35000"/>
                  </a:schemeClr>
                </a:solidFill>
                <a:latin typeface="思源黑体 CN Bold"/>
                <a:ea typeface="+mj-ea"/>
                <a:cs typeface="+mn-ea"/>
                <a:sym typeface="Arial" panose="020B0604020202020204" pitchFamily="34" charset="0"/>
              </a:rPr>
              <a:t>模型成果</a:t>
            </a:r>
            <a:endPar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Bold"/>
              <a:ea typeface="+mj-ea"/>
              <a:cs typeface="+mn-ea"/>
              <a:sym typeface="Arial" panose="020B0604020202020204" pitchFamily="34" charset="0"/>
            </a:endParaRP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在本部分中，会对</a:t>
            </a:r>
            <a:r>
              <a:rPr lang="en-US" altLang="zh-CN" sz="1200" dirty="0" err="1">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AlexNet</a:t>
            </a:r>
            <a:r>
              <a:rPr lang="en-US" altLang="zh-CN"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在各个数据集竞赛中的成绩进行介绍。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文本框 8">
            <a:extLst>
              <a:ext uri="{FF2B5EF4-FFF2-40B4-BE49-F238E27FC236}">
                <a16:creationId xmlns:a16="http://schemas.microsoft.com/office/drawing/2014/main" id="{F8B1E2C3-8A9C-FB48-89DD-395FCABD279A}"/>
              </a:ext>
            </a:extLst>
          </p:cNvPr>
          <p:cNvSpPr txBox="1"/>
          <p:nvPr/>
        </p:nvSpPr>
        <p:spPr>
          <a:xfrm>
            <a:off x="1151904" y="4102452"/>
            <a:ext cx="8306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模型架构</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endParaRPr>
          </a:p>
        </p:txBody>
      </p:sp>
      <p:sp>
        <p:nvSpPr>
          <p:cNvPr id="11" name="文本框 10">
            <a:extLst>
              <a:ext uri="{FF2B5EF4-FFF2-40B4-BE49-F238E27FC236}">
                <a16:creationId xmlns:a16="http://schemas.microsoft.com/office/drawing/2014/main" id="{11B29A02-CD1A-C84D-ABC1-B5C7724302F5}"/>
              </a:ext>
            </a:extLst>
          </p:cNvPr>
          <p:cNvSpPr txBox="1"/>
          <p:nvPr/>
        </p:nvSpPr>
        <p:spPr>
          <a:xfrm>
            <a:off x="1151904" y="4902223"/>
            <a:ext cx="1886941" cy="738023"/>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在本部分中，会对于</a:t>
            </a:r>
            <a:r>
              <a:rPr lang="en-US" altLang="zh-CN" sz="1200" dirty="0" err="1">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AlexNet</a:t>
            </a:r>
            <a:r>
              <a:rPr lang="en-US" altLang="zh-CN"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的整体架构进行介绍。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chemeClr val="bg1"/>
                </a:solidFill>
                <a:latin typeface="思源黑体 CN Bold"/>
                <a:ea typeface="+mj-ea"/>
              </a:rPr>
              <a:t>PART</a:t>
            </a: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schemeClr val="bg1"/>
                </a:solidFill>
                <a:latin typeface="思源黑体 CN Bold"/>
                <a:ea typeface="+mj-ea"/>
                <a:cs typeface="+mn-ea"/>
                <a:sym typeface="Arial" panose="020B0604020202020204" pitchFamily="34" charset="0"/>
              </a:rPr>
              <a:t>论文背景</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技术细节</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endParaRP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954236" cy="959622"/>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在本部分中，我们会对于论文中的技术细节进行介绍，包括 </a:t>
            </a:r>
            <a:r>
              <a:rPr lang="en-US" altLang="zh-CN" sz="1200" dirty="0" err="1">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Relu</a:t>
            </a: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a:t>
            </a:r>
            <a:r>
              <a:rPr lang="en-US" altLang="zh-CN"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Dropout </a:t>
            </a: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和 分布式</a:t>
            </a:r>
            <a:r>
              <a:rPr lang="en-US" altLang="zh-CN"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GPU </a:t>
            </a: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训练。</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0504" y="1157580"/>
            <a:ext cx="371436" cy="222862"/>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5932064" y="1600586"/>
            <a:ext cx="5597327" cy="4111510"/>
          </a:xfrm>
          <a:prstGeom prst="rect">
            <a:avLst/>
          </a:prstGeom>
          <a:noFill/>
        </p:spPr>
        <p:txBody>
          <a:bodyPr wrap="square" rtlCol="0">
            <a:spAutoFit/>
          </a:bodyPr>
          <a:lstStyle/>
          <a:p>
            <a:pPr>
              <a:lnSpc>
                <a:spcPct val="150000"/>
              </a:lnSpc>
              <a:defRPr/>
            </a:pPr>
            <a:r>
              <a:rPr kumimoji="1" lang="zh-CN" altLang="en-US" sz="1600" dirty="0">
                <a:solidFill>
                  <a:prstClr val="black">
                    <a:lumMod val="50000"/>
                    <a:lumOff val="50000"/>
                  </a:prstClr>
                </a:solidFill>
                <a:latin typeface="+mn-ea"/>
                <a:cs typeface="+mn-ea"/>
                <a:sym typeface="+mn-lt"/>
              </a:rPr>
              <a:t>      作为卷积神经网络的开端，经典的</a:t>
            </a:r>
            <a:r>
              <a:rPr kumimoji="1" lang="en-US" altLang="zh-CN" sz="1600" dirty="0" err="1">
                <a:solidFill>
                  <a:prstClr val="black">
                    <a:lumMod val="50000"/>
                    <a:lumOff val="50000"/>
                  </a:prstClr>
                </a:solidFill>
                <a:latin typeface="+mn-ea"/>
                <a:cs typeface="+mn-ea"/>
                <a:sym typeface="+mn-lt"/>
              </a:rPr>
              <a:t>LeNet</a:t>
            </a:r>
            <a:r>
              <a:rPr kumimoji="1" lang="zh-CN" altLang="en-US" sz="1600" dirty="0">
                <a:solidFill>
                  <a:prstClr val="black">
                    <a:lumMod val="50000"/>
                    <a:lumOff val="50000"/>
                  </a:prstClr>
                </a:solidFill>
                <a:latin typeface="+mn-ea"/>
                <a:cs typeface="+mn-ea"/>
                <a:sym typeface="+mn-lt"/>
              </a:rPr>
              <a:t>诞生于</a:t>
            </a:r>
            <a:r>
              <a:rPr kumimoji="1" lang="en-US" altLang="zh-CN" sz="1600" dirty="0">
                <a:solidFill>
                  <a:prstClr val="black">
                    <a:lumMod val="50000"/>
                    <a:lumOff val="50000"/>
                  </a:prstClr>
                </a:solidFill>
                <a:latin typeface="+mn-ea"/>
                <a:cs typeface="+mn-ea"/>
                <a:sym typeface="+mn-lt"/>
              </a:rPr>
              <a:t>1998</a:t>
            </a:r>
            <a:r>
              <a:rPr kumimoji="1" lang="zh-CN" altLang="en-US" sz="1600" dirty="0">
                <a:solidFill>
                  <a:prstClr val="black">
                    <a:lumMod val="50000"/>
                    <a:lumOff val="50000"/>
                  </a:prstClr>
                </a:solidFill>
                <a:latin typeface="+mn-ea"/>
                <a:cs typeface="+mn-ea"/>
                <a:sym typeface="+mn-lt"/>
              </a:rPr>
              <a:t>年，然而之后</a:t>
            </a:r>
            <a:r>
              <a:rPr kumimoji="1" lang="en-US" altLang="zh-CN" sz="1600" dirty="0">
                <a:solidFill>
                  <a:prstClr val="black">
                    <a:lumMod val="50000"/>
                    <a:lumOff val="50000"/>
                  </a:prstClr>
                </a:solidFill>
                <a:latin typeface="+mn-ea"/>
                <a:cs typeface="+mn-ea"/>
                <a:sym typeface="+mn-lt"/>
              </a:rPr>
              <a:t>CNN</a:t>
            </a:r>
            <a:r>
              <a:rPr kumimoji="1" lang="zh-CN" altLang="en-US" sz="1600" dirty="0">
                <a:solidFill>
                  <a:prstClr val="black">
                    <a:lumMod val="50000"/>
                    <a:lumOff val="50000"/>
                  </a:prstClr>
                </a:solidFill>
                <a:latin typeface="+mn-ea"/>
                <a:cs typeface="+mn-ea"/>
                <a:sym typeface="+mn-lt"/>
              </a:rPr>
              <a:t>的锋芒开始被</a:t>
            </a:r>
            <a:r>
              <a:rPr kumimoji="1" lang="en-US" altLang="zh-CN" sz="1600" dirty="0">
                <a:solidFill>
                  <a:prstClr val="black">
                    <a:lumMod val="50000"/>
                    <a:lumOff val="50000"/>
                  </a:prstClr>
                </a:solidFill>
                <a:latin typeface="+mn-ea"/>
                <a:cs typeface="+mn-ea"/>
                <a:sym typeface="+mn-lt"/>
              </a:rPr>
              <a:t>SVM</a:t>
            </a:r>
            <a:r>
              <a:rPr kumimoji="1" lang="zh-CN" altLang="en-US" sz="1600" dirty="0">
                <a:solidFill>
                  <a:prstClr val="black">
                    <a:lumMod val="50000"/>
                    <a:lumOff val="50000"/>
                  </a:prstClr>
                </a:solidFill>
                <a:latin typeface="+mn-ea"/>
                <a:cs typeface="+mn-ea"/>
                <a:sym typeface="+mn-lt"/>
              </a:rPr>
              <a:t>等手工设计的特征盖过。随着</a:t>
            </a:r>
            <a:r>
              <a:rPr kumimoji="1" lang="en-US" altLang="zh-CN" sz="1600" dirty="0" err="1">
                <a:solidFill>
                  <a:prstClr val="black">
                    <a:lumMod val="50000"/>
                    <a:lumOff val="50000"/>
                  </a:prstClr>
                </a:solidFill>
                <a:latin typeface="+mn-ea"/>
                <a:cs typeface="+mn-ea"/>
                <a:sym typeface="+mn-lt"/>
              </a:rPr>
              <a:t>ReLU</a:t>
            </a:r>
            <a:r>
              <a:rPr kumimoji="1" lang="zh-CN" altLang="en-US" sz="1600" dirty="0">
                <a:solidFill>
                  <a:prstClr val="black">
                    <a:lumMod val="50000"/>
                    <a:lumOff val="50000"/>
                  </a:prstClr>
                </a:solidFill>
                <a:latin typeface="+mn-ea"/>
                <a:cs typeface="+mn-ea"/>
                <a:sym typeface="+mn-lt"/>
              </a:rPr>
              <a:t>和</a:t>
            </a:r>
            <a:r>
              <a:rPr kumimoji="1" lang="en-US" altLang="zh-CN" sz="1600" dirty="0">
                <a:solidFill>
                  <a:prstClr val="black">
                    <a:lumMod val="50000"/>
                    <a:lumOff val="50000"/>
                  </a:prstClr>
                </a:solidFill>
                <a:latin typeface="+mn-ea"/>
                <a:cs typeface="+mn-ea"/>
                <a:sym typeface="+mn-lt"/>
              </a:rPr>
              <a:t>dropout</a:t>
            </a:r>
            <a:r>
              <a:rPr kumimoji="1" lang="zh-CN" altLang="en-US" sz="1600" dirty="0">
                <a:solidFill>
                  <a:prstClr val="black">
                    <a:lumMod val="50000"/>
                    <a:lumOff val="50000"/>
                  </a:prstClr>
                </a:solidFill>
                <a:latin typeface="+mn-ea"/>
                <a:cs typeface="+mn-ea"/>
                <a:sym typeface="+mn-lt"/>
              </a:rPr>
              <a:t>的提出，以及</a:t>
            </a:r>
            <a:r>
              <a:rPr kumimoji="1" lang="en-US" altLang="zh-CN" sz="1600" dirty="0">
                <a:solidFill>
                  <a:prstClr val="black">
                    <a:lumMod val="50000"/>
                    <a:lumOff val="50000"/>
                  </a:prstClr>
                </a:solidFill>
                <a:latin typeface="+mn-ea"/>
                <a:cs typeface="+mn-ea"/>
                <a:sym typeface="+mn-lt"/>
              </a:rPr>
              <a:t>GPU</a:t>
            </a:r>
            <a:r>
              <a:rPr kumimoji="1" lang="zh-CN" altLang="en-US" sz="1600" dirty="0">
                <a:solidFill>
                  <a:prstClr val="black">
                    <a:lumMod val="50000"/>
                    <a:lumOff val="50000"/>
                  </a:prstClr>
                </a:solidFill>
                <a:latin typeface="+mn-ea"/>
                <a:cs typeface="+mn-ea"/>
                <a:sym typeface="+mn-lt"/>
              </a:rPr>
              <a:t>和大数据带来的历史机遇，</a:t>
            </a:r>
            <a:r>
              <a:rPr kumimoji="1" lang="en-US" altLang="zh-CN" sz="1600" dirty="0">
                <a:solidFill>
                  <a:prstClr val="black">
                    <a:lumMod val="50000"/>
                    <a:lumOff val="50000"/>
                  </a:prstClr>
                </a:solidFill>
                <a:latin typeface="+mn-ea"/>
                <a:cs typeface="+mn-ea"/>
                <a:sym typeface="+mn-lt"/>
              </a:rPr>
              <a:t>CNN</a:t>
            </a:r>
            <a:r>
              <a:rPr kumimoji="1" lang="zh-CN" altLang="en-US" sz="1600" dirty="0">
                <a:solidFill>
                  <a:prstClr val="black">
                    <a:lumMod val="50000"/>
                    <a:lumOff val="50000"/>
                  </a:prstClr>
                </a:solidFill>
                <a:latin typeface="+mn-ea"/>
                <a:cs typeface="+mn-ea"/>
                <a:sym typeface="+mn-lt"/>
              </a:rPr>
              <a:t>在</a:t>
            </a:r>
            <a:r>
              <a:rPr kumimoji="1" lang="en-US" altLang="zh-CN" sz="1600" dirty="0">
                <a:solidFill>
                  <a:prstClr val="black">
                    <a:lumMod val="50000"/>
                    <a:lumOff val="50000"/>
                  </a:prstClr>
                </a:solidFill>
                <a:latin typeface="+mn-ea"/>
                <a:cs typeface="+mn-ea"/>
                <a:sym typeface="+mn-lt"/>
              </a:rPr>
              <a:t>2012</a:t>
            </a:r>
            <a:r>
              <a:rPr kumimoji="1" lang="zh-CN" altLang="en-US" sz="1600" dirty="0">
                <a:solidFill>
                  <a:prstClr val="black">
                    <a:lumMod val="50000"/>
                    <a:lumOff val="50000"/>
                  </a:prstClr>
                </a:solidFill>
                <a:latin typeface="+mn-ea"/>
                <a:cs typeface="+mn-ea"/>
                <a:sym typeface="+mn-lt"/>
              </a:rPr>
              <a:t>年迎来了历史突破</a:t>
            </a:r>
            <a:r>
              <a:rPr kumimoji="1" lang="en-US" altLang="zh-CN" sz="1600" dirty="0">
                <a:solidFill>
                  <a:prstClr val="black">
                    <a:lumMod val="50000"/>
                    <a:lumOff val="50000"/>
                  </a:prstClr>
                </a:solidFill>
                <a:latin typeface="+mn-ea"/>
                <a:cs typeface="+mn-ea"/>
                <a:sym typeface="+mn-lt"/>
              </a:rPr>
              <a:t>–</a:t>
            </a:r>
            <a:r>
              <a:rPr kumimoji="1" lang="en-US" altLang="zh-CN" sz="1600" dirty="0" err="1">
                <a:solidFill>
                  <a:prstClr val="black">
                    <a:lumMod val="50000"/>
                    <a:lumOff val="50000"/>
                  </a:prstClr>
                </a:solidFill>
                <a:latin typeface="+mn-ea"/>
                <a:cs typeface="+mn-ea"/>
                <a:sym typeface="+mn-lt"/>
              </a:rPr>
              <a:t>AlexNet</a:t>
            </a:r>
            <a:r>
              <a:rPr kumimoji="1" lang="zh-CN" altLang="en-US" sz="1600" dirty="0">
                <a:solidFill>
                  <a:prstClr val="black">
                    <a:lumMod val="50000"/>
                    <a:lumOff val="50000"/>
                  </a:prstClr>
                </a:solidFill>
                <a:latin typeface="+mn-ea"/>
                <a:cs typeface="+mn-ea"/>
                <a:sym typeface="+mn-lt"/>
              </a:rPr>
              <a:t>。</a:t>
            </a:r>
            <a:endParaRPr kumimoji="1" lang="en-US" altLang="zh-CN" sz="1600" dirty="0">
              <a:solidFill>
                <a:prstClr val="black">
                  <a:lumMod val="50000"/>
                  <a:lumOff val="50000"/>
                </a:prstClr>
              </a:solidFill>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600" dirty="0">
                <a:solidFill>
                  <a:prstClr val="black">
                    <a:lumMod val="50000"/>
                    <a:lumOff val="50000"/>
                  </a:prstClr>
                </a:solidFill>
                <a:latin typeface="+mn-ea"/>
                <a:ea typeface="思源黑体 CN Regular"/>
                <a:cs typeface="+mn-ea"/>
                <a:sym typeface="+mn-lt"/>
              </a:rPr>
              <a:t>      在 </a:t>
            </a:r>
            <a:r>
              <a:rPr kumimoji="1" lang="en-US" altLang="zh-CN" sz="1600" dirty="0" err="1">
                <a:solidFill>
                  <a:prstClr val="black">
                    <a:lumMod val="50000"/>
                    <a:lumOff val="50000"/>
                  </a:prstClr>
                </a:solidFill>
                <a:latin typeface="+mn-ea"/>
                <a:ea typeface="思源黑体 CN Regular"/>
                <a:cs typeface="+mn-ea"/>
                <a:sym typeface="+mn-lt"/>
              </a:rPr>
              <a:t>AlexNet</a:t>
            </a:r>
            <a:r>
              <a:rPr kumimoji="1" lang="en-US" altLang="zh-CN" sz="1600" dirty="0">
                <a:solidFill>
                  <a:prstClr val="black">
                    <a:lumMod val="50000"/>
                    <a:lumOff val="50000"/>
                  </a:prstClr>
                </a:solidFill>
                <a:latin typeface="+mn-ea"/>
                <a:ea typeface="思源黑体 CN Regular"/>
                <a:cs typeface="+mn-ea"/>
                <a:sym typeface="+mn-lt"/>
              </a:rPr>
              <a:t> </a:t>
            </a:r>
            <a:r>
              <a:rPr kumimoji="1" lang="zh-CN" altLang="en-US" sz="1600" dirty="0">
                <a:solidFill>
                  <a:prstClr val="black">
                    <a:lumMod val="50000"/>
                    <a:lumOff val="50000"/>
                  </a:prstClr>
                </a:solidFill>
                <a:latin typeface="+mn-ea"/>
                <a:ea typeface="思源黑体 CN Regular"/>
                <a:cs typeface="+mn-ea"/>
                <a:sym typeface="+mn-lt"/>
              </a:rPr>
              <a:t>出现之前，机器学习方法是目标识别领域的主流方法，机器学习方法可以在小规模数据集上获得很好地准确度。</a:t>
            </a:r>
            <a:endParaRPr kumimoji="1" lang="en-US" altLang="zh-CN" sz="1600" dirty="0">
              <a:solidFill>
                <a:prstClr val="black">
                  <a:lumMod val="50000"/>
                  <a:lumOff val="50000"/>
                </a:prstClr>
              </a:solidFill>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      但随着数据集规模的扩大，传统的机器学习方法的学习能力已经无法满足更加复杂的目标识别任务，所以，</a:t>
            </a:r>
            <a:r>
              <a:rPr kumimoji="1" lang="en-US" altLang="zh-CN" sz="16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Alex-Net </a:t>
            </a:r>
            <a:r>
              <a:rPr kumimoji="1" lang="zh-CN" altLang="en-US" sz="16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作为学习能力更强的深度卷积神经网络，出现在了人们的视野之中</a:t>
            </a:r>
            <a:r>
              <a:rPr kumimoji="1" lang="zh-CN" altLang="en-US" sz="1600" noProof="0" dirty="0">
                <a:solidFill>
                  <a:prstClr val="black">
                    <a:lumMod val="50000"/>
                    <a:lumOff val="50000"/>
                  </a:prstClr>
                </a:solidFill>
                <a:latin typeface="+mn-ea"/>
                <a:ea typeface="思源黑体 CN Regular"/>
                <a:cs typeface="+mn-ea"/>
                <a:sym typeface="+mn-lt"/>
              </a:rPr>
              <a:t>。</a:t>
            </a:r>
            <a:r>
              <a:rPr kumimoji="1" lang="zh-CN" altLang="en-US" sz="1600" dirty="0">
                <a:solidFill>
                  <a:prstClr val="black">
                    <a:lumMod val="50000"/>
                    <a:lumOff val="50000"/>
                  </a:prstClr>
                </a:solidFill>
                <a:latin typeface="+mn-ea"/>
                <a:cs typeface="+mn-ea"/>
                <a:sym typeface="+mn-lt"/>
              </a:rPr>
              <a:t>     </a:t>
            </a:r>
            <a:endParaRPr kumimoji="1" lang="en-US" altLang="zh-CN" sz="16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4" name="文本框 43">
            <a:extLst>
              <a:ext uri="{FF2B5EF4-FFF2-40B4-BE49-F238E27FC236}">
                <a16:creationId xmlns:a16="http://schemas.microsoft.com/office/drawing/2014/main" id="{78C7E719-A124-FA4E-8812-DA0140BA9A62}"/>
              </a:ext>
            </a:extLst>
          </p:cNvPr>
          <p:cNvSpPr txBox="1"/>
          <p:nvPr/>
        </p:nvSpPr>
        <p:spPr>
          <a:xfrm>
            <a:off x="5618992" y="1024629"/>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论文背景</a:t>
            </a:r>
          </a:p>
        </p:txBody>
      </p:sp>
    </p:spTree>
    <p:extLst>
      <p:ext uri="{BB962C8B-B14F-4D97-AF65-F5344CB8AC3E}">
        <p14:creationId xmlns:p14="http://schemas.microsoft.com/office/powerpoint/2010/main" val="38035184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 name="矩形 2">
            <a:extLst>
              <a:ext uri="{FF2B5EF4-FFF2-40B4-BE49-F238E27FC236}">
                <a16:creationId xmlns:a16="http://schemas.microsoft.com/office/drawing/2014/main" id="{0A642A8C-F682-C341-88E3-CC708D7BDCE7}"/>
              </a:ext>
            </a:extLst>
          </p:cNvPr>
          <p:cNvSpPr/>
          <p:nvPr/>
        </p:nvSpPr>
        <p:spPr>
          <a:xfrm>
            <a:off x="3188399" y="1602028"/>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8499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rPr>
              <a:t>PART D</a:t>
            </a:r>
            <a:endParaRPr kumimoji="1" lang="zh-CN" altLang="en-US"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65000"/>
                    <a:lumOff val="35000"/>
                  </a:schemeClr>
                </a:solidFill>
                <a:latin typeface="思源黑体 CN Bold"/>
                <a:ea typeface="+mj-ea"/>
                <a:cs typeface="+mn-ea"/>
                <a:sym typeface="Arial" panose="020B0604020202020204" pitchFamily="34" charset="0"/>
              </a:rPr>
              <a:t>模型成果</a:t>
            </a:r>
            <a:endPar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Bold"/>
              <a:ea typeface="+mj-ea"/>
              <a:cs typeface="+mn-ea"/>
              <a:sym typeface="Arial" panose="020B0604020202020204" pitchFamily="34" charset="0"/>
            </a:endParaRP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在本部分中，会对</a:t>
            </a:r>
            <a:r>
              <a:rPr lang="en-US" altLang="zh-CN" sz="1200" dirty="0" err="1">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AlexNet</a:t>
            </a:r>
            <a:r>
              <a:rPr lang="en-US" altLang="zh-CN"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在各个数据集竞赛中的成绩进行介绍。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文本框 8">
            <a:extLst>
              <a:ext uri="{FF2B5EF4-FFF2-40B4-BE49-F238E27FC236}">
                <a16:creationId xmlns:a16="http://schemas.microsoft.com/office/drawing/2014/main" id="{F8B1E2C3-8A9C-FB48-89DD-395FCABD279A}"/>
              </a:ext>
            </a:extLst>
          </p:cNvPr>
          <p:cNvSpPr txBox="1"/>
          <p:nvPr/>
        </p:nvSpPr>
        <p:spPr>
          <a:xfrm>
            <a:off x="1151904" y="4102452"/>
            <a:ext cx="8306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模型架构</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endParaRPr>
          </a:p>
        </p:txBody>
      </p:sp>
      <p:sp>
        <p:nvSpPr>
          <p:cNvPr id="11" name="文本框 10">
            <a:extLst>
              <a:ext uri="{FF2B5EF4-FFF2-40B4-BE49-F238E27FC236}">
                <a16:creationId xmlns:a16="http://schemas.microsoft.com/office/drawing/2014/main" id="{11B29A02-CD1A-C84D-ABC1-B5C7724302F5}"/>
              </a:ext>
            </a:extLst>
          </p:cNvPr>
          <p:cNvSpPr txBox="1"/>
          <p:nvPr/>
        </p:nvSpPr>
        <p:spPr>
          <a:xfrm>
            <a:off x="1151904" y="4902223"/>
            <a:ext cx="1886941" cy="738023"/>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在本部分中，会对于</a:t>
            </a:r>
            <a:r>
              <a:rPr lang="en-US" altLang="zh-CN" sz="1200" dirty="0" err="1">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AlexNet</a:t>
            </a:r>
            <a:r>
              <a:rPr lang="en-US" altLang="zh-CN"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的整体架构进行介绍。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chemeClr val="bg1"/>
                </a:solidFill>
                <a:latin typeface="思源黑体 CN Bold"/>
                <a:ea typeface="+mj-ea"/>
              </a:rPr>
              <a:t>PART</a:t>
            </a: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schemeClr val="bg1"/>
                </a:solidFill>
                <a:latin typeface="思源黑体 CN Bold"/>
                <a:ea typeface="+mj-ea"/>
                <a:cs typeface="+mn-ea"/>
                <a:sym typeface="Arial" panose="020B0604020202020204" pitchFamily="34" charset="0"/>
              </a:rPr>
              <a:t>论文背景</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bg1"/>
                </a:solidFill>
                <a:latin typeface="思源黑体 CN Bold"/>
                <a:ea typeface="+mj-ea"/>
                <a:cs typeface="+mn-ea"/>
                <a:sym typeface="Arial" panose="020B0604020202020204" pitchFamily="34" charset="0"/>
              </a:rPr>
              <a:t>技术细节</a:t>
            </a:r>
            <a:endPar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endParaRP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954236"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在本部分中，我们会对于论文中的技术细节进行介绍，包括 </a:t>
            </a:r>
            <a:r>
              <a:rPr lang="en-US" altLang="zh-CN" sz="1200" dirty="0" err="1">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Relu</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Dropout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和 分布式</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GPU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训练。</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0025" y="832123"/>
            <a:ext cx="371436" cy="222862"/>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5948361" y="1152163"/>
            <a:ext cx="5597327" cy="4850174"/>
          </a:xfrm>
          <a:prstGeom prst="rect">
            <a:avLst/>
          </a:prstGeom>
          <a:noFill/>
        </p:spPr>
        <p:txBody>
          <a:bodyPr wrap="square" rtlCol="0">
            <a:spAutoFit/>
          </a:bodyPr>
          <a:lstStyle/>
          <a:p>
            <a:pPr>
              <a:lnSpc>
                <a:spcPct val="150000"/>
              </a:lnSpc>
              <a:defRPr/>
            </a:pPr>
            <a:r>
              <a:rPr kumimoji="1" lang="zh-CN" altLang="en-US" sz="1600" dirty="0">
                <a:solidFill>
                  <a:prstClr val="black">
                    <a:lumMod val="50000"/>
                    <a:lumOff val="50000"/>
                  </a:prstClr>
                </a:solidFill>
                <a:latin typeface="+mn-ea"/>
                <a:cs typeface="+mn-ea"/>
                <a:sym typeface="+mn-lt"/>
              </a:rPr>
              <a:t>      在当时，标准的神经元激活函数是</a:t>
            </a:r>
            <a:r>
              <a:rPr kumimoji="1" lang="en-US" altLang="zh-CN" sz="1600" dirty="0">
                <a:solidFill>
                  <a:prstClr val="black">
                    <a:lumMod val="50000"/>
                    <a:lumOff val="50000"/>
                  </a:prstClr>
                </a:solidFill>
                <a:latin typeface="+mn-ea"/>
                <a:cs typeface="+mn-ea"/>
                <a:sym typeface="+mn-lt"/>
              </a:rPr>
              <a:t>tanh</a:t>
            </a:r>
            <a:r>
              <a:rPr kumimoji="1" lang="zh-CN" altLang="en-US" sz="1600" dirty="0">
                <a:solidFill>
                  <a:prstClr val="black">
                    <a:lumMod val="50000"/>
                    <a:lumOff val="50000"/>
                  </a:prstClr>
                </a:solidFill>
                <a:latin typeface="+mn-ea"/>
                <a:cs typeface="+mn-ea"/>
                <a:sym typeface="+mn-lt"/>
              </a:rPr>
              <a:t>函数和</a:t>
            </a:r>
            <a:r>
              <a:rPr kumimoji="1" lang="en-US" altLang="zh-CN" sz="1600" dirty="0">
                <a:solidFill>
                  <a:prstClr val="black">
                    <a:lumMod val="50000"/>
                    <a:lumOff val="50000"/>
                  </a:prstClr>
                </a:solidFill>
                <a:latin typeface="+mn-ea"/>
                <a:cs typeface="+mn-ea"/>
                <a:sym typeface="+mn-lt"/>
              </a:rPr>
              <a:t>sigmoid</a:t>
            </a:r>
            <a:r>
              <a:rPr kumimoji="1" lang="zh-CN" altLang="en-US" sz="1600" dirty="0">
                <a:solidFill>
                  <a:prstClr val="black">
                    <a:lumMod val="50000"/>
                    <a:lumOff val="50000"/>
                  </a:prstClr>
                </a:solidFill>
                <a:latin typeface="+mn-ea"/>
                <a:cs typeface="+mn-ea"/>
                <a:sym typeface="+mn-lt"/>
              </a:rPr>
              <a:t>函数。</a:t>
            </a:r>
          </a:p>
          <a:p>
            <a:pPr>
              <a:lnSpc>
                <a:spcPct val="150000"/>
              </a:lnSpc>
              <a:defRPr/>
            </a:pPr>
            <a:r>
              <a:rPr kumimoji="1" lang="zh-CN" altLang="en-US" sz="1600" dirty="0">
                <a:solidFill>
                  <a:prstClr val="black">
                    <a:lumMod val="50000"/>
                    <a:lumOff val="50000"/>
                  </a:prstClr>
                </a:solidFill>
                <a:latin typeface="+mn-ea"/>
                <a:cs typeface="+mn-ea"/>
                <a:sym typeface="+mn-lt"/>
              </a:rPr>
              <a:t>      以</a:t>
            </a:r>
            <a:r>
              <a:rPr kumimoji="1" lang="en-US" altLang="zh-CN" sz="1600" dirty="0">
                <a:solidFill>
                  <a:prstClr val="black">
                    <a:lumMod val="50000"/>
                    <a:lumOff val="50000"/>
                  </a:prstClr>
                </a:solidFill>
                <a:latin typeface="+mn-ea"/>
                <a:cs typeface="+mn-ea"/>
                <a:sym typeface="+mn-lt"/>
              </a:rPr>
              <a:t>sigmoid</a:t>
            </a:r>
            <a:r>
              <a:rPr kumimoji="1" lang="zh-CN" altLang="en-US" sz="1600" dirty="0">
                <a:solidFill>
                  <a:prstClr val="black">
                    <a:lumMod val="50000"/>
                    <a:lumOff val="50000"/>
                  </a:prstClr>
                </a:solidFill>
                <a:latin typeface="+mn-ea"/>
                <a:cs typeface="+mn-ea"/>
                <a:sym typeface="+mn-lt"/>
              </a:rPr>
              <a:t>激活函数为例，在网络层数较少时，</a:t>
            </a:r>
            <a:r>
              <a:rPr kumimoji="1" lang="en-US" altLang="zh-CN" sz="1600" dirty="0">
                <a:solidFill>
                  <a:prstClr val="black">
                    <a:lumMod val="50000"/>
                    <a:lumOff val="50000"/>
                  </a:prstClr>
                </a:solidFill>
                <a:latin typeface="+mn-ea"/>
                <a:cs typeface="+mn-ea"/>
                <a:sym typeface="+mn-lt"/>
              </a:rPr>
              <a:t>sigmoid</a:t>
            </a:r>
            <a:r>
              <a:rPr kumimoji="1" lang="zh-CN" altLang="en-US" sz="1600" dirty="0">
                <a:solidFill>
                  <a:prstClr val="black">
                    <a:lumMod val="50000"/>
                    <a:lumOff val="50000"/>
                  </a:prstClr>
                </a:solidFill>
                <a:latin typeface="+mn-ea"/>
                <a:cs typeface="+mn-ea"/>
                <a:sym typeface="+mn-lt"/>
              </a:rPr>
              <a:t>函数的特性能够很好的满足激活函数的作用。但</a:t>
            </a:r>
            <a:r>
              <a:rPr kumimoji="1" lang="en-US" altLang="zh-CN" sz="1600" dirty="0">
                <a:solidFill>
                  <a:prstClr val="black">
                    <a:lumMod val="50000"/>
                    <a:lumOff val="50000"/>
                  </a:prstClr>
                </a:solidFill>
                <a:latin typeface="+mn-ea"/>
                <a:cs typeface="+mn-ea"/>
                <a:sym typeface="+mn-lt"/>
              </a:rPr>
              <a:t>sigmoid</a:t>
            </a:r>
            <a:r>
              <a:rPr kumimoji="1" lang="zh-CN" altLang="en-US" sz="1600" dirty="0">
                <a:solidFill>
                  <a:prstClr val="black">
                    <a:lumMod val="50000"/>
                    <a:lumOff val="50000"/>
                  </a:prstClr>
                </a:solidFill>
                <a:latin typeface="+mn-ea"/>
                <a:cs typeface="+mn-ea"/>
                <a:sym typeface="+mn-lt"/>
              </a:rPr>
              <a:t>一个很大的问题就是梯度饱和。 观察</a:t>
            </a:r>
            <a:r>
              <a:rPr kumimoji="1" lang="en-US" altLang="zh-CN" sz="1600" dirty="0">
                <a:solidFill>
                  <a:prstClr val="black">
                    <a:lumMod val="50000"/>
                    <a:lumOff val="50000"/>
                  </a:prstClr>
                </a:solidFill>
                <a:latin typeface="+mn-ea"/>
                <a:cs typeface="+mn-ea"/>
                <a:sym typeface="+mn-lt"/>
              </a:rPr>
              <a:t>sigmoid</a:t>
            </a:r>
            <a:r>
              <a:rPr kumimoji="1" lang="zh-CN" altLang="en-US" sz="1600" dirty="0">
                <a:solidFill>
                  <a:prstClr val="black">
                    <a:lumMod val="50000"/>
                    <a:lumOff val="50000"/>
                  </a:prstClr>
                </a:solidFill>
                <a:latin typeface="+mn-ea"/>
                <a:cs typeface="+mn-ea"/>
                <a:sym typeface="+mn-lt"/>
              </a:rPr>
              <a:t>函数的曲线，当输入的数字较大（或较小）时，其函数值趋于不变，其导数变的非常的小。这样，在层数很多的的网络结构中，进行反向传播时，由于很多个很小的</a:t>
            </a:r>
            <a:r>
              <a:rPr kumimoji="1" lang="en-US" altLang="zh-CN" sz="1600" dirty="0">
                <a:solidFill>
                  <a:prstClr val="black">
                    <a:lumMod val="50000"/>
                    <a:lumOff val="50000"/>
                  </a:prstClr>
                </a:solidFill>
                <a:latin typeface="+mn-ea"/>
                <a:cs typeface="+mn-ea"/>
                <a:sym typeface="+mn-lt"/>
              </a:rPr>
              <a:t>sigmoid</a:t>
            </a:r>
            <a:r>
              <a:rPr kumimoji="1" lang="zh-CN" altLang="en-US" sz="1600" dirty="0">
                <a:solidFill>
                  <a:prstClr val="black">
                    <a:lumMod val="50000"/>
                    <a:lumOff val="50000"/>
                  </a:prstClr>
                </a:solidFill>
                <a:latin typeface="+mn-ea"/>
                <a:cs typeface="+mn-ea"/>
                <a:sym typeface="+mn-lt"/>
              </a:rPr>
              <a:t>导数累成，导致其结果趋于</a:t>
            </a:r>
            <a:r>
              <a:rPr kumimoji="1" lang="en-US" altLang="zh-CN" sz="1600" dirty="0">
                <a:solidFill>
                  <a:prstClr val="black">
                    <a:lumMod val="50000"/>
                    <a:lumOff val="50000"/>
                  </a:prstClr>
                </a:solidFill>
                <a:latin typeface="+mn-ea"/>
                <a:cs typeface="+mn-ea"/>
                <a:sym typeface="+mn-lt"/>
              </a:rPr>
              <a:t>0</a:t>
            </a:r>
            <a:r>
              <a:rPr kumimoji="1" lang="zh-CN" altLang="en-US" sz="1600" dirty="0">
                <a:solidFill>
                  <a:prstClr val="black">
                    <a:lumMod val="50000"/>
                    <a:lumOff val="50000"/>
                  </a:prstClr>
                </a:solidFill>
                <a:latin typeface="+mn-ea"/>
                <a:cs typeface="+mn-ea"/>
                <a:sym typeface="+mn-lt"/>
              </a:rPr>
              <a:t>，权值更新较慢。</a:t>
            </a:r>
          </a:p>
          <a:p>
            <a:pPr>
              <a:lnSpc>
                <a:spcPct val="150000"/>
              </a:lnSpc>
              <a:defRPr/>
            </a:pPr>
            <a:br>
              <a:rPr kumimoji="1" lang="zh-CN" altLang="en-US" sz="1600" dirty="0">
                <a:solidFill>
                  <a:prstClr val="black">
                    <a:lumMod val="50000"/>
                    <a:lumOff val="50000"/>
                  </a:prstClr>
                </a:solidFill>
                <a:latin typeface="+mn-ea"/>
                <a:cs typeface="+mn-ea"/>
                <a:sym typeface="+mn-lt"/>
              </a:rPr>
            </a:br>
            <a:endParaRPr kumimoji="1" lang="zh-CN" altLang="en-US" sz="1600" dirty="0">
              <a:solidFill>
                <a:prstClr val="black">
                  <a:lumMod val="50000"/>
                  <a:lumOff val="50000"/>
                </a:prstClr>
              </a:solidFill>
              <a:latin typeface="+mn-ea"/>
              <a:cs typeface="+mn-ea"/>
              <a:sym typeface="+mn-lt"/>
            </a:endParaRPr>
          </a:p>
          <a:p>
            <a:pPr>
              <a:lnSpc>
                <a:spcPct val="150000"/>
              </a:lnSpc>
              <a:defRPr/>
            </a:pPr>
            <a:endParaRPr kumimoji="1" lang="zh-CN" altLang="en-US" sz="1600" dirty="0">
              <a:solidFill>
                <a:prstClr val="black">
                  <a:lumMod val="50000"/>
                  <a:lumOff val="50000"/>
                </a:prstClr>
              </a:solidFill>
              <a:latin typeface="+mn-ea"/>
              <a:cs typeface="+mn-ea"/>
              <a:sym typeface="+mn-lt"/>
            </a:endParaRPr>
          </a:p>
          <a:p>
            <a:pPr>
              <a:lnSpc>
                <a:spcPct val="150000"/>
              </a:lnSpc>
              <a:defRPr/>
            </a:pPr>
            <a:endParaRPr kumimoji="1" lang="en-US" altLang="zh-CN" sz="16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4" name="文本框 43">
            <a:extLst>
              <a:ext uri="{FF2B5EF4-FFF2-40B4-BE49-F238E27FC236}">
                <a16:creationId xmlns:a16="http://schemas.microsoft.com/office/drawing/2014/main" id="{78C7E719-A124-FA4E-8812-DA0140BA9A62}"/>
              </a:ext>
            </a:extLst>
          </p:cNvPr>
          <p:cNvSpPr txBox="1"/>
          <p:nvPr/>
        </p:nvSpPr>
        <p:spPr>
          <a:xfrm>
            <a:off x="5568513" y="699172"/>
            <a:ext cx="9357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dirty="0" err="1">
                <a:solidFill>
                  <a:prstClr val="black">
                    <a:lumMod val="75000"/>
                    <a:lumOff val="25000"/>
                  </a:prstClr>
                </a:solidFill>
                <a:latin typeface="+mn-ea"/>
                <a:ea typeface="思源黑体 CN Regular"/>
              </a:rPr>
              <a:t>ReLU</a:t>
            </a:r>
            <a:endParaRPr kumimoji="1" lang="zh-CN" altLang="en-US" sz="24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sp>
        <p:nvSpPr>
          <p:cNvPr id="21" name="文本框 20">
            <a:extLst>
              <a:ext uri="{FF2B5EF4-FFF2-40B4-BE49-F238E27FC236}">
                <a16:creationId xmlns:a16="http://schemas.microsoft.com/office/drawing/2014/main" id="{A7BFDE2D-0F41-42C3-85CD-06A2FD830BF7}"/>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44546A"/>
                </a:solidFill>
                <a:latin typeface="思源黑体 CN Bold"/>
                <a:ea typeface="+mj-ea"/>
              </a:rPr>
              <a:t>PART</a:t>
            </a: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22" name="文本框 21">
            <a:extLst>
              <a:ext uri="{FF2B5EF4-FFF2-40B4-BE49-F238E27FC236}">
                <a16:creationId xmlns:a16="http://schemas.microsoft.com/office/drawing/2014/main" id="{C81B2C1D-04B3-435F-AB7D-7BA0B9307407}"/>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论文背景</a:t>
            </a:r>
          </a:p>
        </p:txBody>
      </p:sp>
      <p:sp>
        <p:nvSpPr>
          <p:cNvPr id="23" name="文本框 22">
            <a:extLst>
              <a:ext uri="{FF2B5EF4-FFF2-40B4-BE49-F238E27FC236}">
                <a16:creationId xmlns:a16="http://schemas.microsoft.com/office/drawing/2014/main" id="{FAAB54EB-6E61-4812-9399-8D7748814A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1032" name="Picture 8">
            <a:extLst>
              <a:ext uri="{FF2B5EF4-FFF2-40B4-BE49-F238E27FC236}">
                <a16:creationId xmlns:a16="http://schemas.microsoft.com/office/drawing/2014/main" id="{613F8A7B-CB6F-4266-848D-F67C5F3B40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361" y="4512228"/>
            <a:ext cx="56483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6895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 name="矩形 2">
            <a:extLst>
              <a:ext uri="{FF2B5EF4-FFF2-40B4-BE49-F238E27FC236}">
                <a16:creationId xmlns:a16="http://schemas.microsoft.com/office/drawing/2014/main" id="{0A642A8C-F682-C341-88E3-CC708D7BDCE7}"/>
              </a:ext>
            </a:extLst>
          </p:cNvPr>
          <p:cNvSpPr/>
          <p:nvPr/>
        </p:nvSpPr>
        <p:spPr>
          <a:xfrm>
            <a:off x="3188399" y="1602028"/>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8499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rPr>
              <a:t>PART D</a:t>
            </a:r>
            <a:endParaRPr kumimoji="1" lang="zh-CN" altLang="en-US"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65000"/>
                    <a:lumOff val="35000"/>
                  </a:schemeClr>
                </a:solidFill>
                <a:latin typeface="思源黑体 CN Bold"/>
                <a:ea typeface="+mj-ea"/>
                <a:cs typeface="+mn-ea"/>
                <a:sym typeface="Arial" panose="020B0604020202020204" pitchFamily="34" charset="0"/>
              </a:rPr>
              <a:t>模型成果</a:t>
            </a:r>
            <a:endPar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Bold"/>
              <a:ea typeface="+mj-ea"/>
              <a:cs typeface="+mn-ea"/>
              <a:sym typeface="Arial" panose="020B0604020202020204" pitchFamily="34" charset="0"/>
            </a:endParaRP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在本部分中，会对</a:t>
            </a:r>
            <a:r>
              <a:rPr lang="en-US" altLang="zh-CN" sz="1200" dirty="0" err="1">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AlexNet</a:t>
            </a:r>
            <a:r>
              <a:rPr lang="en-US" altLang="zh-CN"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在各个数据集竞赛中的成绩进行介绍。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文本框 8">
            <a:extLst>
              <a:ext uri="{FF2B5EF4-FFF2-40B4-BE49-F238E27FC236}">
                <a16:creationId xmlns:a16="http://schemas.microsoft.com/office/drawing/2014/main" id="{F8B1E2C3-8A9C-FB48-89DD-395FCABD279A}"/>
              </a:ext>
            </a:extLst>
          </p:cNvPr>
          <p:cNvSpPr txBox="1"/>
          <p:nvPr/>
        </p:nvSpPr>
        <p:spPr>
          <a:xfrm>
            <a:off x="1151904" y="4102452"/>
            <a:ext cx="8306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模型架构</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endParaRPr>
          </a:p>
        </p:txBody>
      </p:sp>
      <p:sp>
        <p:nvSpPr>
          <p:cNvPr id="11" name="文本框 10">
            <a:extLst>
              <a:ext uri="{FF2B5EF4-FFF2-40B4-BE49-F238E27FC236}">
                <a16:creationId xmlns:a16="http://schemas.microsoft.com/office/drawing/2014/main" id="{11B29A02-CD1A-C84D-ABC1-B5C7724302F5}"/>
              </a:ext>
            </a:extLst>
          </p:cNvPr>
          <p:cNvSpPr txBox="1"/>
          <p:nvPr/>
        </p:nvSpPr>
        <p:spPr>
          <a:xfrm>
            <a:off x="1151904" y="4902223"/>
            <a:ext cx="1886941" cy="738023"/>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在本部分中，会对于</a:t>
            </a:r>
            <a:r>
              <a:rPr lang="en-US" altLang="zh-CN" sz="1200" dirty="0" err="1">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AlexNet</a:t>
            </a:r>
            <a:r>
              <a:rPr lang="en-US" altLang="zh-CN"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的整体架构进行介绍。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chemeClr val="bg1"/>
                </a:solidFill>
                <a:latin typeface="思源黑体 CN Bold"/>
                <a:ea typeface="+mj-ea"/>
              </a:rPr>
              <a:t>PART</a:t>
            </a: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schemeClr val="bg1"/>
                </a:solidFill>
                <a:latin typeface="思源黑体 CN Bold"/>
                <a:ea typeface="+mj-ea"/>
                <a:cs typeface="+mn-ea"/>
                <a:sym typeface="Arial" panose="020B0604020202020204" pitchFamily="34" charset="0"/>
              </a:rPr>
              <a:t>论文背景</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bg1"/>
                </a:solidFill>
                <a:latin typeface="思源黑体 CN Bold"/>
                <a:ea typeface="+mj-ea"/>
                <a:cs typeface="+mn-ea"/>
                <a:sym typeface="Arial" panose="020B0604020202020204" pitchFamily="34" charset="0"/>
              </a:rPr>
              <a:t>技术细节</a:t>
            </a:r>
            <a:endPar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endParaRP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954236"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在本部分中，我们会对于论文中的技术细节进行介绍，包括 </a:t>
            </a:r>
            <a:r>
              <a:rPr lang="en-US" altLang="zh-CN" sz="1200" dirty="0" err="1">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Relu</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Dropout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和 分布式</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GPU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训练。</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0025" y="832123"/>
            <a:ext cx="371436" cy="222862"/>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5948361" y="1152163"/>
            <a:ext cx="5597327" cy="3742178"/>
          </a:xfrm>
          <a:prstGeom prst="rect">
            <a:avLst/>
          </a:prstGeom>
          <a:noFill/>
        </p:spPr>
        <p:txBody>
          <a:bodyPr wrap="square" rtlCol="0">
            <a:spAutoFit/>
          </a:bodyPr>
          <a:lstStyle/>
          <a:p>
            <a:pPr>
              <a:lnSpc>
                <a:spcPct val="150000"/>
              </a:lnSpc>
              <a:defRPr/>
            </a:pPr>
            <a:r>
              <a:rPr kumimoji="1" lang="zh-CN" altLang="en-US" sz="1600" dirty="0">
                <a:solidFill>
                  <a:prstClr val="black">
                    <a:lumMod val="50000"/>
                    <a:lumOff val="50000"/>
                  </a:prstClr>
                </a:solidFill>
                <a:latin typeface="+mn-ea"/>
                <a:cs typeface="+mn-ea"/>
                <a:sym typeface="+mn-lt"/>
              </a:rPr>
              <a:t>      针对</a:t>
            </a:r>
            <a:r>
              <a:rPr kumimoji="1" lang="en-US" altLang="zh-CN" sz="1600" dirty="0">
                <a:solidFill>
                  <a:prstClr val="black">
                    <a:lumMod val="50000"/>
                    <a:lumOff val="50000"/>
                  </a:prstClr>
                </a:solidFill>
                <a:latin typeface="+mn-ea"/>
                <a:cs typeface="+mn-ea"/>
                <a:sym typeface="+mn-lt"/>
              </a:rPr>
              <a:t>sigmoid</a:t>
            </a:r>
            <a:r>
              <a:rPr kumimoji="1" lang="zh-CN" altLang="en-US" sz="1600" dirty="0">
                <a:solidFill>
                  <a:prstClr val="black">
                    <a:lumMod val="50000"/>
                    <a:lumOff val="50000"/>
                  </a:prstClr>
                </a:solidFill>
                <a:latin typeface="+mn-ea"/>
                <a:cs typeface="+mn-ea"/>
                <a:sym typeface="+mn-lt"/>
              </a:rPr>
              <a:t>梯度饱和导致训练收敛慢的问题，在</a:t>
            </a:r>
            <a:r>
              <a:rPr kumimoji="1" lang="en-US" altLang="zh-CN" sz="1600" dirty="0" err="1">
                <a:solidFill>
                  <a:prstClr val="black">
                    <a:lumMod val="50000"/>
                    <a:lumOff val="50000"/>
                  </a:prstClr>
                </a:solidFill>
                <a:latin typeface="+mn-ea"/>
                <a:cs typeface="+mn-ea"/>
                <a:sym typeface="+mn-lt"/>
              </a:rPr>
              <a:t>AlexNet</a:t>
            </a:r>
            <a:r>
              <a:rPr kumimoji="1" lang="zh-CN" altLang="en-US" sz="1600" dirty="0">
                <a:solidFill>
                  <a:prstClr val="black">
                    <a:lumMod val="50000"/>
                    <a:lumOff val="50000"/>
                  </a:prstClr>
                </a:solidFill>
                <a:latin typeface="+mn-ea"/>
                <a:cs typeface="+mn-ea"/>
                <a:sym typeface="+mn-lt"/>
              </a:rPr>
              <a:t>中引入了</a:t>
            </a:r>
            <a:r>
              <a:rPr kumimoji="1" lang="en-US" altLang="zh-CN" sz="1600" dirty="0" err="1">
                <a:solidFill>
                  <a:prstClr val="black">
                    <a:lumMod val="50000"/>
                    <a:lumOff val="50000"/>
                  </a:prstClr>
                </a:solidFill>
                <a:latin typeface="+mn-ea"/>
                <a:cs typeface="+mn-ea"/>
                <a:sym typeface="+mn-lt"/>
              </a:rPr>
              <a:t>ReLU</a:t>
            </a:r>
            <a:r>
              <a:rPr kumimoji="1" lang="zh-CN" altLang="en-US" sz="1600" dirty="0">
                <a:solidFill>
                  <a:prstClr val="black">
                    <a:lumMod val="50000"/>
                    <a:lumOff val="50000"/>
                  </a:prstClr>
                </a:solidFill>
                <a:latin typeface="+mn-ea"/>
                <a:cs typeface="+mn-ea"/>
                <a:sym typeface="+mn-lt"/>
              </a:rPr>
              <a:t>。</a:t>
            </a:r>
            <a:endParaRPr kumimoji="1" lang="en-US" altLang="zh-CN" sz="1600" dirty="0">
              <a:solidFill>
                <a:prstClr val="black">
                  <a:lumMod val="50000"/>
                  <a:lumOff val="50000"/>
                </a:prstClr>
              </a:solidFill>
              <a:latin typeface="+mn-ea"/>
              <a:cs typeface="+mn-ea"/>
              <a:sym typeface="+mn-lt"/>
            </a:endParaRPr>
          </a:p>
          <a:p>
            <a:pPr>
              <a:lnSpc>
                <a:spcPct val="150000"/>
              </a:lnSpc>
              <a:defRPr/>
            </a:pPr>
            <a:r>
              <a:rPr kumimoji="1" lang="en-US" altLang="zh-CN" sz="1600" dirty="0" err="1">
                <a:solidFill>
                  <a:prstClr val="black">
                    <a:lumMod val="50000"/>
                    <a:lumOff val="50000"/>
                  </a:prstClr>
                </a:solidFill>
                <a:latin typeface="+mn-ea"/>
                <a:cs typeface="+mn-ea"/>
                <a:sym typeface="+mn-lt"/>
              </a:rPr>
              <a:t>ReLU</a:t>
            </a:r>
            <a:r>
              <a:rPr kumimoji="1" lang="zh-CN" altLang="en-US" sz="1600" dirty="0">
                <a:solidFill>
                  <a:prstClr val="black">
                    <a:lumMod val="50000"/>
                    <a:lumOff val="50000"/>
                  </a:prstClr>
                </a:solidFill>
                <a:latin typeface="+mn-ea"/>
                <a:cs typeface="+mn-ea"/>
                <a:sym typeface="+mn-lt"/>
              </a:rPr>
              <a:t>有以下优点：</a:t>
            </a:r>
          </a:p>
          <a:p>
            <a:pPr>
              <a:lnSpc>
                <a:spcPct val="150000"/>
              </a:lnSpc>
              <a:defRPr/>
            </a:pPr>
            <a:r>
              <a:rPr kumimoji="1" lang="zh-CN" altLang="en-US" sz="1600" dirty="0">
                <a:solidFill>
                  <a:prstClr val="black">
                    <a:lumMod val="50000"/>
                    <a:lumOff val="50000"/>
                  </a:prstClr>
                </a:solidFill>
                <a:latin typeface="+mn-ea"/>
                <a:cs typeface="+mn-ea"/>
                <a:sym typeface="+mn-lt"/>
              </a:rPr>
              <a:t>      </a:t>
            </a:r>
            <a:r>
              <a:rPr kumimoji="1" lang="en-US" altLang="zh-CN" sz="1600" dirty="0">
                <a:solidFill>
                  <a:prstClr val="black">
                    <a:lumMod val="50000"/>
                    <a:lumOff val="50000"/>
                  </a:prstClr>
                </a:solidFill>
                <a:latin typeface="+mn-ea"/>
                <a:cs typeface="+mn-ea"/>
                <a:sym typeface="+mn-lt"/>
              </a:rPr>
              <a:t>1. </a:t>
            </a:r>
            <a:r>
              <a:rPr kumimoji="1" lang="zh-CN" altLang="en-US" sz="1600" dirty="0">
                <a:solidFill>
                  <a:prstClr val="black">
                    <a:lumMod val="50000"/>
                    <a:lumOff val="50000"/>
                  </a:prstClr>
                </a:solidFill>
                <a:latin typeface="+mn-ea"/>
                <a:cs typeface="+mn-ea"/>
                <a:sym typeface="+mn-lt"/>
              </a:rPr>
              <a:t>计算开销小。</a:t>
            </a:r>
            <a:r>
              <a:rPr kumimoji="1" lang="en-US" altLang="zh-CN" sz="1600" dirty="0">
                <a:solidFill>
                  <a:prstClr val="black">
                    <a:lumMod val="50000"/>
                    <a:lumOff val="50000"/>
                  </a:prstClr>
                </a:solidFill>
                <a:latin typeface="+mn-ea"/>
                <a:cs typeface="+mn-ea"/>
                <a:sym typeface="+mn-lt"/>
              </a:rPr>
              <a:t>sigmoid</a:t>
            </a:r>
            <a:r>
              <a:rPr kumimoji="1" lang="zh-CN" altLang="en-US" sz="1600" dirty="0">
                <a:solidFill>
                  <a:prstClr val="black">
                    <a:lumMod val="50000"/>
                    <a:lumOff val="50000"/>
                  </a:prstClr>
                </a:solidFill>
                <a:latin typeface="+mn-ea"/>
                <a:cs typeface="+mn-ea"/>
                <a:sym typeface="+mn-lt"/>
              </a:rPr>
              <a:t>的正向传播有指数运算，倒数运算，而</a:t>
            </a:r>
            <a:r>
              <a:rPr kumimoji="1" lang="en-US" altLang="zh-CN" sz="1600" dirty="0" err="1">
                <a:solidFill>
                  <a:prstClr val="black">
                    <a:lumMod val="50000"/>
                    <a:lumOff val="50000"/>
                  </a:prstClr>
                </a:solidFill>
                <a:latin typeface="+mn-ea"/>
                <a:cs typeface="+mn-ea"/>
                <a:sym typeface="+mn-lt"/>
              </a:rPr>
              <a:t>ReLu</a:t>
            </a:r>
            <a:r>
              <a:rPr kumimoji="1" lang="zh-CN" altLang="en-US" sz="1600" dirty="0">
                <a:solidFill>
                  <a:prstClr val="black">
                    <a:lumMod val="50000"/>
                    <a:lumOff val="50000"/>
                  </a:prstClr>
                </a:solidFill>
                <a:latin typeface="+mn-ea"/>
                <a:cs typeface="+mn-ea"/>
                <a:sym typeface="+mn-lt"/>
              </a:rPr>
              <a:t>是线性输出。</a:t>
            </a:r>
            <a:endParaRPr kumimoji="1" lang="en-US" altLang="zh-CN" sz="1600" dirty="0">
              <a:solidFill>
                <a:prstClr val="black">
                  <a:lumMod val="50000"/>
                  <a:lumOff val="50000"/>
                </a:prstClr>
              </a:solidFill>
              <a:latin typeface="+mn-ea"/>
              <a:cs typeface="+mn-ea"/>
              <a:sym typeface="+mn-lt"/>
            </a:endParaRPr>
          </a:p>
          <a:p>
            <a:pPr>
              <a:lnSpc>
                <a:spcPct val="150000"/>
              </a:lnSpc>
              <a:defRPr/>
            </a:pPr>
            <a:r>
              <a:rPr kumimoji="1" lang="zh-CN" altLang="en-US" sz="1600" dirty="0">
                <a:solidFill>
                  <a:prstClr val="black">
                    <a:lumMod val="50000"/>
                    <a:lumOff val="50000"/>
                  </a:prstClr>
                </a:solidFill>
                <a:latin typeface="+mn-ea"/>
                <a:cs typeface="+mn-ea"/>
                <a:sym typeface="+mn-lt"/>
              </a:rPr>
              <a:t>      </a:t>
            </a:r>
            <a:r>
              <a:rPr kumimoji="1" lang="en-US" altLang="zh-CN" sz="1600" dirty="0">
                <a:solidFill>
                  <a:prstClr val="black">
                    <a:lumMod val="50000"/>
                    <a:lumOff val="50000"/>
                  </a:prstClr>
                </a:solidFill>
                <a:latin typeface="+mn-ea"/>
                <a:cs typeface="+mn-ea"/>
                <a:sym typeface="+mn-lt"/>
              </a:rPr>
              <a:t>2. </a:t>
            </a:r>
            <a:r>
              <a:rPr kumimoji="1" lang="zh-CN" altLang="en-US" sz="1600" dirty="0">
                <a:solidFill>
                  <a:prstClr val="black">
                    <a:lumMod val="50000"/>
                    <a:lumOff val="50000"/>
                  </a:prstClr>
                </a:solidFill>
                <a:latin typeface="+mn-ea"/>
                <a:cs typeface="+mn-ea"/>
                <a:sym typeface="+mn-lt"/>
              </a:rPr>
              <a:t>无梯度饱和问题。</a:t>
            </a:r>
          </a:p>
          <a:p>
            <a:pPr>
              <a:lnSpc>
                <a:spcPct val="150000"/>
              </a:lnSpc>
              <a:defRPr/>
            </a:pPr>
            <a:r>
              <a:rPr kumimoji="1" lang="zh-CN" altLang="en-US" sz="1600" dirty="0">
                <a:solidFill>
                  <a:prstClr val="black">
                    <a:lumMod val="50000"/>
                    <a:lumOff val="50000"/>
                  </a:prstClr>
                </a:solidFill>
                <a:latin typeface="+mn-ea"/>
                <a:cs typeface="+mn-ea"/>
                <a:sym typeface="+mn-lt"/>
              </a:rPr>
              <a:t>      </a:t>
            </a:r>
            <a:r>
              <a:rPr kumimoji="1" lang="en-US" altLang="zh-CN" sz="1600" dirty="0">
                <a:solidFill>
                  <a:prstClr val="black">
                    <a:lumMod val="50000"/>
                    <a:lumOff val="50000"/>
                  </a:prstClr>
                </a:solidFill>
                <a:latin typeface="+mn-ea"/>
                <a:cs typeface="+mn-ea"/>
                <a:sym typeface="+mn-lt"/>
              </a:rPr>
              <a:t>3. </a:t>
            </a:r>
            <a:r>
              <a:rPr kumimoji="1" lang="zh-CN" altLang="en-US" sz="1600" dirty="0">
                <a:solidFill>
                  <a:prstClr val="black">
                    <a:lumMod val="50000"/>
                    <a:lumOff val="50000"/>
                  </a:prstClr>
                </a:solidFill>
                <a:latin typeface="+mn-ea"/>
                <a:cs typeface="+mn-ea"/>
                <a:sym typeface="+mn-lt"/>
              </a:rPr>
              <a:t>稀疏性。</a:t>
            </a:r>
            <a:r>
              <a:rPr kumimoji="1" lang="en-US" altLang="zh-CN" sz="1600" dirty="0" err="1">
                <a:solidFill>
                  <a:prstClr val="black">
                    <a:lumMod val="50000"/>
                    <a:lumOff val="50000"/>
                  </a:prstClr>
                </a:solidFill>
                <a:latin typeface="+mn-ea"/>
                <a:cs typeface="+mn-ea"/>
                <a:sym typeface="+mn-lt"/>
              </a:rPr>
              <a:t>Relu</a:t>
            </a:r>
            <a:r>
              <a:rPr kumimoji="1" lang="zh-CN" altLang="en-US" sz="1600" dirty="0">
                <a:solidFill>
                  <a:prstClr val="black">
                    <a:lumMod val="50000"/>
                    <a:lumOff val="50000"/>
                  </a:prstClr>
                </a:solidFill>
                <a:latin typeface="+mn-ea"/>
                <a:cs typeface="+mn-ea"/>
                <a:sym typeface="+mn-lt"/>
              </a:rPr>
              <a:t>会使一部分神经元的输出为</a:t>
            </a:r>
            <a:r>
              <a:rPr kumimoji="1" lang="en-US" altLang="zh-CN" sz="1600" dirty="0">
                <a:solidFill>
                  <a:prstClr val="black">
                    <a:lumMod val="50000"/>
                    <a:lumOff val="50000"/>
                  </a:prstClr>
                </a:solidFill>
                <a:latin typeface="+mn-ea"/>
                <a:cs typeface="+mn-ea"/>
                <a:sym typeface="+mn-lt"/>
              </a:rPr>
              <a:t>0</a:t>
            </a:r>
            <a:r>
              <a:rPr kumimoji="1" lang="zh-CN" altLang="en-US" sz="1600" dirty="0">
                <a:solidFill>
                  <a:prstClr val="black">
                    <a:lumMod val="50000"/>
                    <a:lumOff val="50000"/>
                  </a:prstClr>
                </a:solidFill>
                <a:latin typeface="+mn-ea"/>
                <a:cs typeface="+mn-ea"/>
                <a:sym typeface="+mn-lt"/>
              </a:rPr>
              <a:t>，这样就造成了网络的稀疏性，并且减少了参数的相互依存关系，缓解了过拟合问题的发生。</a:t>
            </a:r>
          </a:p>
          <a:p>
            <a:pPr>
              <a:lnSpc>
                <a:spcPct val="150000"/>
              </a:lnSpc>
              <a:defRPr/>
            </a:pPr>
            <a:endParaRPr kumimoji="1" lang="zh-CN" altLang="en-US" sz="1600" dirty="0">
              <a:solidFill>
                <a:prstClr val="black">
                  <a:lumMod val="50000"/>
                  <a:lumOff val="50000"/>
                </a:prstClr>
              </a:solidFill>
              <a:latin typeface="+mn-ea"/>
              <a:cs typeface="+mn-ea"/>
              <a:sym typeface="+mn-lt"/>
            </a:endParaRPr>
          </a:p>
        </p:txBody>
      </p:sp>
      <p:sp>
        <p:nvSpPr>
          <p:cNvPr id="44" name="文本框 43">
            <a:extLst>
              <a:ext uri="{FF2B5EF4-FFF2-40B4-BE49-F238E27FC236}">
                <a16:creationId xmlns:a16="http://schemas.microsoft.com/office/drawing/2014/main" id="{78C7E719-A124-FA4E-8812-DA0140BA9A62}"/>
              </a:ext>
            </a:extLst>
          </p:cNvPr>
          <p:cNvSpPr txBox="1"/>
          <p:nvPr/>
        </p:nvSpPr>
        <p:spPr>
          <a:xfrm>
            <a:off x="5568513" y="699172"/>
            <a:ext cx="9357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dirty="0" err="1">
                <a:solidFill>
                  <a:prstClr val="black">
                    <a:lumMod val="75000"/>
                    <a:lumOff val="25000"/>
                  </a:prstClr>
                </a:solidFill>
                <a:latin typeface="+mn-ea"/>
                <a:ea typeface="思源黑体 CN Regular"/>
              </a:rPr>
              <a:t>ReLU</a:t>
            </a:r>
            <a:endParaRPr kumimoji="1" lang="zh-CN" altLang="en-US" sz="24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sp>
        <p:nvSpPr>
          <p:cNvPr id="21" name="文本框 20">
            <a:extLst>
              <a:ext uri="{FF2B5EF4-FFF2-40B4-BE49-F238E27FC236}">
                <a16:creationId xmlns:a16="http://schemas.microsoft.com/office/drawing/2014/main" id="{A7BFDE2D-0F41-42C3-85CD-06A2FD830BF7}"/>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44546A"/>
                </a:solidFill>
                <a:latin typeface="思源黑体 CN Bold"/>
                <a:ea typeface="+mj-ea"/>
              </a:rPr>
              <a:t>PART</a:t>
            </a: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22" name="文本框 21">
            <a:extLst>
              <a:ext uri="{FF2B5EF4-FFF2-40B4-BE49-F238E27FC236}">
                <a16:creationId xmlns:a16="http://schemas.microsoft.com/office/drawing/2014/main" id="{C81B2C1D-04B3-435F-AB7D-7BA0B9307407}"/>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论文背景</a:t>
            </a:r>
          </a:p>
        </p:txBody>
      </p:sp>
      <p:sp>
        <p:nvSpPr>
          <p:cNvPr id="23" name="文本框 22">
            <a:extLst>
              <a:ext uri="{FF2B5EF4-FFF2-40B4-BE49-F238E27FC236}">
                <a16:creationId xmlns:a16="http://schemas.microsoft.com/office/drawing/2014/main" id="{FAAB54EB-6E61-4812-9399-8D7748814A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1038" name="Picture 14">
            <a:extLst>
              <a:ext uri="{FF2B5EF4-FFF2-40B4-BE49-F238E27FC236}">
                <a16:creationId xmlns:a16="http://schemas.microsoft.com/office/drawing/2014/main" id="{AB89FED9-F16F-4A4F-B74B-692BA526B6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361" y="4468952"/>
            <a:ext cx="615315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9433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 name="矩形 2">
            <a:extLst>
              <a:ext uri="{FF2B5EF4-FFF2-40B4-BE49-F238E27FC236}">
                <a16:creationId xmlns:a16="http://schemas.microsoft.com/office/drawing/2014/main" id="{0A642A8C-F682-C341-88E3-CC708D7BDCE7}"/>
              </a:ext>
            </a:extLst>
          </p:cNvPr>
          <p:cNvSpPr/>
          <p:nvPr/>
        </p:nvSpPr>
        <p:spPr>
          <a:xfrm>
            <a:off x="3188399" y="1602028"/>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8499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rPr>
              <a:t>PART D</a:t>
            </a:r>
            <a:endParaRPr kumimoji="1" lang="zh-CN" altLang="en-US"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65000"/>
                    <a:lumOff val="35000"/>
                  </a:schemeClr>
                </a:solidFill>
                <a:latin typeface="思源黑体 CN Bold"/>
                <a:ea typeface="+mj-ea"/>
                <a:cs typeface="+mn-ea"/>
                <a:sym typeface="Arial" panose="020B0604020202020204" pitchFamily="34" charset="0"/>
              </a:rPr>
              <a:t>模型成果</a:t>
            </a:r>
            <a:endPar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Bold"/>
              <a:ea typeface="+mj-ea"/>
              <a:cs typeface="+mn-ea"/>
              <a:sym typeface="Arial" panose="020B0604020202020204" pitchFamily="34" charset="0"/>
            </a:endParaRP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在本部分中，会对</a:t>
            </a:r>
            <a:r>
              <a:rPr lang="en-US" altLang="zh-CN" sz="1200" dirty="0" err="1">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AlexNet</a:t>
            </a:r>
            <a:r>
              <a:rPr lang="en-US" altLang="zh-CN"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在各个数据集竞赛中的成绩进行介绍。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文本框 8">
            <a:extLst>
              <a:ext uri="{FF2B5EF4-FFF2-40B4-BE49-F238E27FC236}">
                <a16:creationId xmlns:a16="http://schemas.microsoft.com/office/drawing/2014/main" id="{F8B1E2C3-8A9C-FB48-89DD-395FCABD279A}"/>
              </a:ext>
            </a:extLst>
          </p:cNvPr>
          <p:cNvSpPr txBox="1"/>
          <p:nvPr/>
        </p:nvSpPr>
        <p:spPr>
          <a:xfrm>
            <a:off x="1151904" y="4102452"/>
            <a:ext cx="8306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模型架构</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endParaRPr>
          </a:p>
        </p:txBody>
      </p:sp>
      <p:sp>
        <p:nvSpPr>
          <p:cNvPr id="11" name="文本框 10">
            <a:extLst>
              <a:ext uri="{FF2B5EF4-FFF2-40B4-BE49-F238E27FC236}">
                <a16:creationId xmlns:a16="http://schemas.microsoft.com/office/drawing/2014/main" id="{11B29A02-CD1A-C84D-ABC1-B5C7724302F5}"/>
              </a:ext>
            </a:extLst>
          </p:cNvPr>
          <p:cNvSpPr txBox="1"/>
          <p:nvPr/>
        </p:nvSpPr>
        <p:spPr>
          <a:xfrm>
            <a:off x="1151904" y="4902223"/>
            <a:ext cx="1886941" cy="738023"/>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在本部分中，会对于</a:t>
            </a:r>
            <a:r>
              <a:rPr lang="en-US" altLang="zh-CN" sz="1200" dirty="0" err="1">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AlexNet</a:t>
            </a:r>
            <a:r>
              <a:rPr lang="en-US" altLang="zh-CN"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的整体架构进行介绍。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chemeClr val="bg1"/>
                </a:solidFill>
                <a:latin typeface="思源黑体 CN Bold"/>
                <a:ea typeface="+mj-ea"/>
              </a:rPr>
              <a:t>PART</a:t>
            </a: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schemeClr val="bg1"/>
                </a:solidFill>
                <a:latin typeface="思源黑体 CN Bold"/>
                <a:ea typeface="+mj-ea"/>
                <a:cs typeface="+mn-ea"/>
                <a:sym typeface="Arial" panose="020B0604020202020204" pitchFamily="34" charset="0"/>
              </a:rPr>
              <a:t>论文背景</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bg1"/>
                </a:solidFill>
                <a:latin typeface="思源黑体 CN Bold"/>
                <a:ea typeface="+mj-ea"/>
                <a:cs typeface="+mn-ea"/>
                <a:sym typeface="Arial" panose="020B0604020202020204" pitchFamily="34" charset="0"/>
              </a:rPr>
              <a:t>技术细节</a:t>
            </a:r>
            <a:endPar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endParaRP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954236"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在本部分中，我们会对于论文中的技术细节进行介绍，包括 </a:t>
            </a:r>
            <a:r>
              <a:rPr lang="en-US" altLang="zh-CN" sz="1200" dirty="0" err="1">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Relu</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Dropout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和 分布式</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GPU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训练。</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01965" y="1041678"/>
            <a:ext cx="371436" cy="222862"/>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5920849" y="1552274"/>
            <a:ext cx="5597327" cy="1526187"/>
          </a:xfrm>
          <a:prstGeom prst="rect">
            <a:avLst/>
          </a:prstGeom>
          <a:noFill/>
        </p:spPr>
        <p:txBody>
          <a:bodyPr wrap="square" rtlCol="0">
            <a:spAutoFit/>
          </a:bodyPr>
          <a:lstStyle/>
          <a:p>
            <a:pPr>
              <a:lnSpc>
                <a:spcPct val="150000"/>
              </a:lnSpc>
              <a:defRPr/>
            </a:pPr>
            <a:r>
              <a:rPr kumimoji="1" lang="zh-CN" altLang="en-US" sz="1600" dirty="0">
                <a:solidFill>
                  <a:prstClr val="black">
                    <a:lumMod val="50000"/>
                    <a:lumOff val="50000"/>
                  </a:prstClr>
                </a:solidFill>
                <a:latin typeface="+mn-ea"/>
                <a:cs typeface="+mn-ea"/>
                <a:sym typeface="+mn-lt"/>
              </a:rPr>
              <a:t>      早期最常见的针对图像数据减少过拟合的方法就是人工地增大数据集，</a:t>
            </a:r>
            <a:r>
              <a:rPr kumimoji="1" lang="en-US" altLang="zh-CN" sz="1600" dirty="0" err="1">
                <a:solidFill>
                  <a:prstClr val="black">
                    <a:lumMod val="50000"/>
                    <a:lumOff val="50000"/>
                  </a:prstClr>
                </a:solidFill>
                <a:latin typeface="+mn-ea"/>
                <a:cs typeface="+mn-ea"/>
                <a:sym typeface="+mn-lt"/>
              </a:rPr>
              <a:t>AlexNet</a:t>
            </a:r>
            <a:r>
              <a:rPr kumimoji="1" lang="zh-CN" altLang="en-US" sz="1600" dirty="0">
                <a:solidFill>
                  <a:prstClr val="black">
                    <a:lumMod val="50000"/>
                    <a:lumOff val="50000"/>
                  </a:prstClr>
                </a:solidFill>
                <a:latin typeface="+mn-ea"/>
                <a:cs typeface="+mn-ea"/>
                <a:sym typeface="+mn-lt"/>
              </a:rPr>
              <a:t>中使用了的数据增广方法如下：</a:t>
            </a:r>
            <a:endParaRPr kumimoji="1" lang="en-US" altLang="zh-CN" sz="1600" dirty="0">
              <a:solidFill>
                <a:prstClr val="black">
                  <a:lumMod val="50000"/>
                  <a:lumOff val="50000"/>
                </a:prstClr>
              </a:solidFill>
              <a:latin typeface="+mn-ea"/>
              <a:cs typeface="+mn-ea"/>
              <a:sym typeface="+mn-lt"/>
            </a:endParaRPr>
          </a:p>
          <a:p>
            <a:pPr>
              <a:lnSpc>
                <a:spcPct val="150000"/>
              </a:lnSpc>
              <a:defRPr/>
            </a:pPr>
            <a:endParaRPr kumimoji="1" lang="zh-CN" altLang="en-US" sz="1600" dirty="0">
              <a:solidFill>
                <a:prstClr val="black">
                  <a:lumMod val="50000"/>
                  <a:lumOff val="50000"/>
                </a:prstClr>
              </a:solidFill>
              <a:latin typeface="+mn-ea"/>
              <a:cs typeface="+mn-ea"/>
              <a:sym typeface="+mn-lt"/>
            </a:endParaRPr>
          </a:p>
          <a:p>
            <a:pPr>
              <a:lnSpc>
                <a:spcPct val="150000"/>
              </a:lnSpc>
              <a:defRPr/>
            </a:pPr>
            <a:r>
              <a:rPr kumimoji="1" lang="en-US" altLang="zh-CN" sz="1600" dirty="0">
                <a:solidFill>
                  <a:prstClr val="black">
                    <a:lumMod val="50000"/>
                    <a:lumOff val="50000"/>
                  </a:prstClr>
                </a:solidFill>
                <a:latin typeface="+mn-ea"/>
                <a:cs typeface="+mn-ea"/>
                <a:sym typeface="+mn-lt"/>
              </a:rPr>
              <a:t>1. </a:t>
            </a:r>
            <a:r>
              <a:rPr kumimoji="1" lang="zh-CN" altLang="en-US" sz="1600" dirty="0">
                <a:solidFill>
                  <a:prstClr val="black">
                    <a:lumMod val="50000"/>
                    <a:lumOff val="50000"/>
                  </a:prstClr>
                </a:solidFill>
                <a:latin typeface="+mn-ea"/>
                <a:cs typeface="+mn-ea"/>
                <a:sym typeface="+mn-lt"/>
              </a:rPr>
              <a:t>先对图像做镜像反射，就像下图这样：</a:t>
            </a:r>
          </a:p>
        </p:txBody>
      </p:sp>
      <p:sp>
        <p:nvSpPr>
          <p:cNvPr id="44" name="文本框 43">
            <a:extLst>
              <a:ext uri="{FF2B5EF4-FFF2-40B4-BE49-F238E27FC236}">
                <a16:creationId xmlns:a16="http://schemas.microsoft.com/office/drawing/2014/main" id="{78C7E719-A124-FA4E-8812-DA0140BA9A62}"/>
              </a:ext>
            </a:extLst>
          </p:cNvPr>
          <p:cNvSpPr txBox="1"/>
          <p:nvPr/>
        </p:nvSpPr>
        <p:spPr>
          <a:xfrm>
            <a:off x="5630453" y="90872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prstClr val="black">
                    <a:lumMod val="75000"/>
                    <a:lumOff val="25000"/>
                  </a:prstClr>
                </a:solidFill>
                <a:latin typeface="+mn-ea"/>
                <a:ea typeface="思源黑体 CN Regular"/>
              </a:rPr>
              <a:t>数据增广</a:t>
            </a:r>
            <a:endParaRPr kumimoji="1" lang="zh-CN" altLang="en-US" sz="24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sp>
        <p:nvSpPr>
          <p:cNvPr id="21" name="文本框 20">
            <a:extLst>
              <a:ext uri="{FF2B5EF4-FFF2-40B4-BE49-F238E27FC236}">
                <a16:creationId xmlns:a16="http://schemas.microsoft.com/office/drawing/2014/main" id="{A7BFDE2D-0F41-42C3-85CD-06A2FD830BF7}"/>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44546A"/>
                </a:solidFill>
                <a:latin typeface="思源黑体 CN Bold"/>
                <a:ea typeface="+mj-ea"/>
              </a:rPr>
              <a:t>PART</a:t>
            </a: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22" name="文本框 21">
            <a:extLst>
              <a:ext uri="{FF2B5EF4-FFF2-40B4-BE49-F238E27FC236}">
                <a16:creationId xmlns:a16="http://schemas.microsoft.com/office/drawing/2014/main" id="{C81B2C1D-04B3-435F-AB7D-7BA0B9307407}"/>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论文背景</a:t>
            </a:r>
          </a:p>
        </p:txBody>
      </p:sp>
      <p:sp>
        <p:nvSpPr>
          <p:cNvPr id="23" name="文本框 22">
            <a:extLst>
              <a:ext uri="{FF2B5EF4-FFF2-40B4-BE49-F238E27FC236}">
                <a16:creationId xmlns:a16="http://schemas.microsoft.com/office/drawing/2014/main" id="{FAAB54EB-6E61-4812-9399-8D7748814A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3077" name="Picture 5" descr="preview">
            <a:extLst>
              <a:ext uri="{FF2B5EF4-FFF2-40B4-BE49-F238E27FC236}">
                <a16:creationId xmlns:a16="http://schemas.microsoft.com/office/drawing/2014/main" id="{62183D42-94C4-4138-B832-2F8949DAEB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3636" y="3128812"/>
            <a:ext cx="619125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5091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 name="矩形 2">
            <a:extLst>
              <a:ext uri="{FF2B5EF4-FFF2-40B4-BE49-F238E27FC236}">
                <a16:creationId xmlns:a16="http://schemas.microsoft.com/office/drawing/2014/main" id="{0A642A8C-F682-C341-88E3-CC708D7BDCE7}"/>
              </a:ext>
            </a:extLst>
          </p:cNvPr>
          <p:cNvSpPr/>
          <p:nvPr/>
        </p:nvSpPr>
        <p:spPr>
          <a:xfrm>
            <a:off x="3188399" y="1602028"/>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8499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rPr>
              <a:t>PART D</a:t>
            </a:r>
            <a:endParaRPr kumimoji="1" lang="zh-CN" altLang="en-US"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65000"/>
                    <a:lumOff val="35000"/>
                  </a:schemeClr>
                </a:solidFill>
                <a:latin typeface="思源黑体 CN Bold"/>
                <a:ea typeface="+mj-ea"/>
                <a:cs typeface="+mn-ea"/>
                <a:sym typeface="Arial" panose="020B0604020202020204" pitchFamily="34" charset="0"/>
              </a:rPr>
              <a:t>模型成果</a:t>
            </a:r>
            <a:endPar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Bold"/>
              <a:ea typeface="+mj-ea"/>
              <a:cs typeface="+mn-ea"/>
              <a:sym typeface="Arial" panose="020B0604020202020204" pitchFamily="34" charset="0"/>
            </a:endParaRP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在本部分中，会对</a:t>
            </a:r>
            <a:r>
              <a:rPr lang="en-US" altLang="zh-CN" sz="1200" dirty="0" err="1">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AlexNet</a:t>
            </a:r>
            <a:r>
              <a:rPr lang="en-US" altLang="zh-CN"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在各个数据集竞赛中的成绩进行介绍。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文本框 8">
            <a:extLst>
              <a:ext uri="{FF2B5EF4-FFF2-40B4-BE49-F238E27FC236}">
                <a16:creationId xmlns:a16="http://schemas.microsoft.com/office/drawing/2014/main" id="{F8B1E2C3-8A9C-FB48-89DD-395FCABD279A}"/>
              </a:ext>
            </a:extLst>
          </p:cNvPr>
          <p:cNvSpPr txBox="1"/>
          <p:nvPr/>
        </p:nvSpPr>
        <p:spPr>
          <a:xfrm>
            <a:off x="1151904" y="4102452"/>
            <a:ext cx="8306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模型架构</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endParaRPr>
          </a:p>
        </p:txBody>
      </p:sp>
      <p:sp>
        <p:nvSpPr>
          <p:cNvPr id="11" name="文本框 10">
            <a:extLst>
              <a:ext uri="{FF2B5EF4-FFF2-40B4-BE49-F238E27FC236}">
                <a16:creationId xmlns:a16="http://schemas.microsoft.com/office/drawing/2014/main" id="{11B29A02-CD1A-C84D-ABC1-B5C7724302F5}"/>
              </a:ext>
            </a:extLst>
          </p:cNvPr>
          <p:cNvSpPr txBox="1"/>
          <p:nvPr/>
        </p:nvSpPr>
        <p:spPr>
          <a:xfrm>
            <a:off x="1151904" y="4902223"/>
            <a:ext cx="1886941" cy="738023"/>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在本部分中，会对于</a:t>
            </a:r>
            <a:r>
              <a:rPr lang="en-US" altLang="zh-CN" sz="1200" dirty="0" err="1">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AlexNet</a:t>
            </a:r>
            <a:r>
              <a:rPr lang="en-US" altLang="zh-CN"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的整体架构进行介绍。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chemeClr val="bg1"/>
                </a:solidFill>
                <a:latin typeface="思源黑体 CN Bold"/>
                <a:ea typeface="+mj-ea"/>
              </a:rPr>
              <a:t>PART</a:t>
            </a: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schemeClr val="bg1"/>
                </a:solidFill>
                <a:latin typeface="思源黑体 CN Bold"/>
                <a:ea typeface="+mj-ea"/>
                <a:cs typeface="+mn-ea"/>
                <a:sym typeface="Arial" panose="020B0604020202020204" pitchFamily="34" charset="0"/>
              </a:rPr>
              <a:t>论文背景</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bg1"/>
                </a:solidFill>
                <a:latin typeface="思源黑体 CN Bold"/>
                <a:ea typeface="+mj-ea"/>
                <a:cs typeface="+mn-ea"/>
                <a:sym typeface="Arial" panose="020B0604020202020204" pitchFamily="34" charset="0"/>
              </a:rPr>
              <a:t>技术细节</a:t>
            </a:r>
            <a:endPar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endParaRP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954236"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在本部分中，我们会对于论文中的技术细节进行介绍，包括 </a:t>
            </a:r>
            <a:r>
              <a:rPr lang="en-US" altLang="zh-CN" sz="1200" dirty="0" err="1">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Relu</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Dropout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和 分布式</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GPU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训练。</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01965" y="1041678"/>
            <a:ext cx="371436" cy="222862"/>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5965575" y="1602028"/>
            <a:ext cx="5597327" cy="787523"/>
          </a:xfrm>
          <a:prstGeom prst="rect">
            <a:avLst/>
          </a:prstGeom>
          <a:noFill/>
        </p:spPr>
        <p:txBody>
          <a:bodyPr wrap="square" rtlCol="0">
            <a:spAutoFit/>
          </a:bodyPr>
          <a:lstStyle/>
          <a:p>
            <a:pPr>
              <a:lnSpc>
                <a:spcPct val="150000"/>
              </a:lnSpc>
              <a:defRPr/>
            </a:pPr>
            <a:r>
              <a:rPr kumimoji="1" lang="en-US" altLang="zh-CN" sz="1600" dirty="0">
                <a:solidFill>
                  <a:prstClr val="black">
                    <a:lumMod val="50000"/>
                    <a:lumOff val="50000"/>
                  </a:prstClr>
                </a:solidFill>
                <a:latin typeface="+mn-ea"/>
                <a:cs typeface="+mn-ea"/>
                <a:sym typeface="+mn-lt"/>
              </a:rPr>
              <a:t>2. </a:t>
            </a:r>
            <a:r>
              <a:rPr kumimoji="1" lang="zh-CN" altLang="en-US" sz="1600" dirty="0">
                <a:solidFill>
                  <a:prstClr val="black">
                    <a:lumMod val="50000"/>
                    <a:lumOff val="50000"/>
                  </a:prstClr>
                </a:solidFill>
                <a:latin typeface="+mn-ea"/>
                <a:cs typeface="+mn-ea"/>
                <a:sym typeface="+mn-lt"/>
              </a:rPr>
              <a:t>然后在原图和镜像反射的图（</a:t>
            </a:r>
            <a:r>
              <a:rPr kumimoji="1" lang="en-US" altLang="zh-CN" sz="1600" dirty="0">
                <a:solidFill>
                  <a:prstClr val="black">
                    <a:lumMod val="50000"/>
                    <a:lumOff val="50000"/>
                  </a:prstClr>
                </a:solidFill>
                <a:latin typeface="+mn-ea"/>
                <a:cs typeface="+mn-ea"/>
                <a:sym typeface="+mn-lt"/>
              </a:rPr>
              <a:t>256×256</a:t>
            </a:r>
            <a:r>
              <a:rPr kumimoji="1" lang="zh-CN" altLang="en-US" sz="1600" dirty="0">
                <a:solidFill>
                  <a:prstClr val="black">
                    <a:lumMod val="50000"/>
                    <a:lumOff val="50000"/>
                  </a:prstClr>
                </a:solidFill>
                <a:latin typeface="+mn-ea"/>
                <a:cs typeface="+mn-ea"/>
                <a:sym typeface="+mn-lt"/>
              </a:rPr>
              <a:t>）中随机抽取</a:t>
            </a:r>
            <a:r>
              <a:rPr kumimoji="1" lang="en-US" altLang="zh-CN" sz="1600" dirty="0">
                <a:solidFill>
                  <a:prstClr val="black">
                    <a:lumMod val="50000"/>
                    <a:lumOff val="50000"/>
                  </a:prstClr>
                </a:solidFill>
                <a:latin typeface="+mn-ea"/>
                <a:cs typeface="+mn-ea"/>
                <a:sym typeface="+mn-lt"/>
              </a:rPr>
              <a:t>227×227</a:t>
            </a:r>
            <a:r>
              <a:rPr kumimoji="1" lang="zh-CN" altLang="en-US" sz="1600" dirty="0">
                <a:solidFill>
                  <a:prstClr val="black">
                    <a:lumMod val="50000"/>
                    <a:lumOff val="50000"/>
                  </a:prstClr>
                </a:solidFill>
                <a:latin typeface="+mn-ea"/>
                <a:cs typeface="+mn-ea"/>
                <a:sym typeface="+mn-lt"/>
              </a:rPr>
              <a:t>的块，像这样：</a:t>
            </a:r>
          </a:p>
        </p:txBody>
      </p:sp>
      <p:sp>
        <p:nvSpPr>
          <p:cNvPr id="44" name="文本框 43">
            <a:extLst>
              <a:ext uri="{FF2B5EF4-FFF2-40B4-BE49-F238E27FC236}">
                <a16:creationId xmlns:a16="http://schemas.microsoft.com/office/drawing/2014/main" id="{78C7E719-A124-FA4E-8812-DA0140BA9A62}"/>
              </a:ext>
            </a:extLst>
          </p:cNvPr>
          <p:cNvSpPr txBox="1"/>
          <p:nvPr/>
        </p:nvSpPr>
        <p:spPr>
          <a:xfrm>
            <a:off x="5630453" y="90872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prstClr val="black">
                    <a:lumMod val="75000"/>
                    <a:lumOff val="25000"/>
                  </a:prstClr>
                </a:solidFill>
                <a:latin typeface="+mn-ea"/>
                <a:ea typeface="思源黑体 CN Regular"/>
              </a:rPr>
              <a:t>数据增广</a:t>
            </a:r>
            <a:endParaRPr kumimoji="1" lang="zh-CN" altLang="en-US" sz="24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sp>
        <p:nvSpPr>
          <p:cNvPr id="21" name="文本框 20">
            <a:extLst>
              <a:ext uri="{FF2B5EF4-FFF2-40B4-BE49-F238E27FC236}">
                <a16:creationId xmlns:a16="http://schemas.microsoft.com/office/drawing/2014/main" id="{A7BFDE2D-0F41-42C3-85CD-06A2FD830BF7}"/>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44546A"/>
                </a:solidFill>
                <a:latin typeface="思源黑体 CN Bold"/>
                <a:ea typeface="+mj-ea"/>
              </a:rPr>
              <a:t>PART</a:t>
            </a: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22" name="文本框 21">
            <a:extLst>
              <a:ext uri="{FF2B5EF4-FFF2-40B4-BE49-F238E27FC236}">
                <a16:creationId xmlns:a16="http://schemas.microsoft.com/office/drawing/2014/main" id="{C81B2C1D-04B3-435F-AB7D-7BA0B9307407}"/>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论文背景</a:t>
            </a:r>
          </a:p>
        </p:txBody>
      </p:sp>
      <p:sp>
        <p:nvSpPr>
          <p:cNvPr id="23" name="文本框 22">
            <a:extLst>
              <a:ext uri="{FF2B5EF4-FFF2-40B4-BE49-F238E27FC236}">
                <a16:creationId xmlns:a16="http://schemas.microsoft.com/office/drawing/2014/main" id="{FAAB54EB-6E61-4812-9399-8D7748814A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3079" name="Picture 7" descr="preview">
            <a:extLst>
              <a:ext uri="{FF2B5EF4-FFF2-40B4-BE49-F238E27FC236}">
                <a16:creationId xmlns:a16="http://schemas.microsoft.com/office/drawing/2014/main" id="{A377B029-B1A0-4A32-B137-BC9ECF4545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8613" y="2354282"/>
            <a:ext cx="61912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3342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 name="矩形 2">
            <a:extLst>
              <a:ext uri="{FF2B5EF4-FFF2-40B4-BE49-F238E27FC236}">
                <a16:creationId xmlns:a16="http://schemas.microsoft.com/office/drawing/2014/main" id="{0A642A8C-F682-C341-88E3-CC708D7BDCE7}"/>
              </a:ext>
            </a:extLst>
          </p:cNvPr>
          <p:cNvSpPr/>
          <p:nvPr/>
        </p:nvSpPr>
        <p:spPr>
          <a:xfrm>
            <a:off x="3188399" y="1602028"/>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8499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rPr>
              <a:t>PART D</a:t>
            </a:r>
            <a:endParaRPr kumimoji="1" lang="zh-CN" altLang="en-US"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65000"/>
                    <a:lumOff val="35000"/>
                  </a:schemeClr>
                </a:solidFill>
                <a:latin typeface="思源黑体 CN Bold"/>
                <a:ea typeface="+mj-ea"/>
                <a:cs typeface="+mn-ea"/>
                <a:sym typeface="Arial" panose="020B0604020202020204" pitchFamily="34" charset="0"/>
              </a:rPr>
              <a:t>模型成果</a:t>
            </a:r>
            <a:endPar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Bold"/>
              <a:ea typeface="+mj-ea"/>
              <a:cs typeface="+mn-ea"/>
              <a:sym typeface="Arial" panose="020B0604020202020204" pitchFamily="34" charset="0"/>
            </a:endParaRP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在本部分中，会对</a:t>
            </a:r>
            <a:r>
              <a:rPr lang="en-US" altLang="zh-CN" sz="1200" dirty="0" err="1">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AlexNet</a:t>
            </a:r>
            <a:r>
              <a:rPr lang="en-US" altLang="zh-CN"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在各个数据集竞赛中的成绩进行介绍。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文本框 8">
            <a:extLst>
              <a:ext uri="{FF2B5EF4-FFF2-40B4-BE49-F238E27FC236}">
                <a16:creationId xmlns:a16="http://schemas.microsoft.com/office/drawing/2014/main" id="{F8B1E2C3-8A9C-FB48-89DD-395FCABD279A}"/>
              </a:ext>
            </a:extLst>
          </p:cNvPr>
          <p:cNvSpPr txBox="1"/>
          <p:nvPr/>
        </p:nvSpPr>
        <p:spPr>
          <a:xfrm>
            <a:off x="1151904" y="4102452"/>
            <a:ext cx="8306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模型架构</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endParaRPr>
          </a:p>
        </p:txBody>
      </p:sp>
      <p:sp>
        <p:nvSpPr>
          <p:cNvPr id="11" name="文本框 10">
            <a:extLst>
              <a:ext uri="{FF2B5EF4-FFF2-40B4-BE49-F238E27FC236}">
                <a16:creationId xmlns:a16="http://schemas.microsoft.com/office/drawing/2014/main" id="{11B29A02-CD1A-C84D-ABC1-B5C7724302F5}"/>
              </a:ext>
            </a:extLst>
          </p:cNvPr>
          <p:cNvSpPr txBox="1"/>
          <p:nvPr/>
        </p:nvSpPr>
        <p:spPr>
          <a:xfrm>
            <a:off x="1151904" y="4902223"/>
            <a:ext cx="1886941" cy="738023"/>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在本部分中，会对于</a:t>
            </a:r>
            <a:r>
              <a:rPr lang="en-US" altLang="zh-CN" sz="1200" dirty="0" err="1">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AlexNet</a:t>
            </a:r>
            <a:r>
              <a:rPr lang="en-US" altLang="zh-CN"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的整体架构进行介绍。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chemeClr val="bg1"/>
                </a:solidFill>
                <a:latin typeface="思源黑体 CN Bold"/>
                <a:ea typeface="+mj-ea"/>
              </a:rPr>
              <a:t>PART</a:t>
            </a: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schemeClr val="bg1"/>
                </a:solidFill>
                <a:latin typeface="思源黑体 CN Bold"/>
                <a:ea typeface="+mj-ea"/>
                <a:cs typeface="+mn-ea"/>
                <a:sym typeface="Arial" panose="020B0604020202020204" pitchFamily="34" charset="0"/>
              </a:rPr>
              <a:t>论文背景</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bg1"/>
                </a:solidFill>
                <a:latin typeface="思源黑体 CN Bold"/>
                <a:ea typeface="+mj-ea"/>
                <a:cs typeface="+mn-ea"/>
                <a:sym typeface="Arial" panose="020B0604020202020204" pitchFamily="34" charset="0"/>
              </a:rPr>
              <a:t>技术细节</a:t>
            </a:r>
            <a:endPar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endParaRP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954236"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在本部分中，我们会对于论文中的技术细节进行介绍，包括 </a:t>
            </a:r>
            <a:r>
              <a:rPr lang="en-US" altLang="zh-CN" sz="1200" dirty="0" err="1">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Relu</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Dropout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和 分布式</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GPU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训练。</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01965" y="1041678"/>
            <a:ext cx="371436" cy="222862"/>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5920849" y="1602028"/>
            <a:ext cx="5597327" cy="4480842"/>
          </a:xfrm>
          <a:prstGeom prst="rect">
            <a:avLst/>
          </a:prstGeom>
          <a:noFill/>
        </p:spPr>
        <p:txBody>
          <a:bodyPr wrap="square" rtlCol="0">
            <a:spAutoFit/>
          </a:bodyPr>
          <a:lstStyle/>
          <a:p>
            <a:pPr>
              <a:lnSpc>
                <a:spcPct val="150000"/>
              </a:lnSpc>
              <a:defRPr/>
            </a:pPr>
            <a:r>
              <a:rPr kumimoji="1" lang="zh-CN" altLang="en-US" sz="1600" dirty="0">
                <a:solidFill>
                  <a:prstClr val="black">
                    <a:lumMod val="50000"/>
                    <a:lumOff val="50000"/>
                  </a:prstClr>
                </a:solidFill>
                <a:latin typeface="+mn-ea"/>
                <a:cs typeface="+mn-ea"/>
                <a:sym typeface="+mn-lt"/>
              </a:rPr>
              <a:t>      对于去拟合，</a:t>
            </a:r>
            <a:r>
              <a:rPr kumimoji="1" lang="en-US" altLang="zh-CN" sz="1600" dirty="0" err="1">
                <a:solidFill>
                  <a:prstClr val="black">
                    <a:lumMod val="50000"/>
                    <a:lumOff val="50000"/>
                  </a:prstClr>
                </a:solidFill>
                <a:latin typeface="+mn-ea"/>
                <a:cs typeface="+mn-ea"/>
                <a:sym typeface="+mn-lt"/>
              </a:rPr>
              <a:t>AlexNet</a:t>
            </a:r>
            <a:r>
              <a:rPr kumimoji="1" lang="en-US" altLang="zh-CN" sz="1600" dirty="0">
                <a:solidFill>
                  <a:prstClr val="black">
                    <a:lumMod val="50000"/>
                    <a:lumOff val="50000"/>
                  </a:prstClr>
                </a:solidFill>
                <a:latin typeface="+mn-ea"/>
                <a:cs typeface="+mn-ea"/>
                <a:sym typeface="+mn-lt"/>
              </a:rPr>
              <a:t> </a:t>
            </a:r>
            <a:r>
              <a:rPr kumimoji="1" lang="zh-CN" altLang="en-US" sz="1600" dirty="0">
                <a:solidFill>
                  <a:prstClr val="black">
                    <a:lumMod val="50000"/>
                    <a:lumOff val="50000"/>
                  </a:prstClr>
                </a:solidFill>
                <a:latin typeface="+mn-ea"/>
                <a:cs typeface="+mn-ea"/>
                <a:sym typeface="+mn-lt"/>
              </a:rPr>
              <a:t>提出了一个非常有效的模型组合版本，它在训练中只需要花费两倍于单模型的时间。这种技术叫做</a:t>
            </a:r>
            <a:r>
              <a:rPr kumimoji="1" lang="en-US" altLang="zh-CN" sz="1600" dirty="0">
                <a:solidFill>
                  <a:prstClr val="black">
                    <a:lumMod val="50000"/>
                    <a:lumOff val="50000"/>
                  </a:prstClr>
                </a:solidFill>
                <a:latin typeface="+mn-ea"/>
                <a:cs typeface="+mn-ea"/>
                <a:sym typeface="+mn-lt"/>
              </a:rPr>
              <a:t>Dropout</a:t>
            </a:r>
            <a:r>
              <a:rPr kumimoji="1" lang="zh-CN" altLang="en-US" sz="1600" dirty="0">
                <a:solidFill>
                  <a:prstClr val="black">
                    <a:lumMod val="50000"/>
                    <a:lumOff val="50000"/>
                  </a:prstClr>
                </a:solidFill>
                <a:latin typeface="+mn-ea"/>
                <a:cs typeface="+mn-ea"/>
                <a:sym typeface="+mn-lt"/>
              </a:rPr>
              <a:t>，它做的就是以</a:t>
            </a:r>
            <a:r>
              <a:rPr kumimoji="1" lang="en-US" altLang="zh-CN" sz="1600" dirty="0">
                <a:solidFill>
                  <a:prstClr val="black">
                    <a:lumMod val="50000"/>
                    <a:lumOff val="50000"/>
                  </a:prstClr>
                </a:solidFill>
                <a:latin typeface="+mn-ea"/>
                <a:cs typeface="+mn-ea"/>
                <a:sym typeface="+mn-lt"/>
              </a:rPr>
              <a:t>0.5</a:t>
            </a:r>
            <a:r>
              <a:rPr kumimoji="1" lang="zh-CN" altLang="en-US" sz="1600" dirty="0">
                <a:solidFill>
                  <a:prstClr val="black">
                    <a:lumMod val="50000"/>
                    <a:lumOff val="50000"/>
                  </a:prstClr>
                </a:solidFill>
                <a:latin typeface="+mn-ea"/>
                <a:cs typeface="+mn-ea"/>
                <a:sym typeface="+mn-lt"/>
              </a:rPr>
              <a:t>的概率，将每个隐层神经元的输出设置为零。</a:t>
            </a:r>
            <a:endParaRPr kumimoji="1" lang="en-US" altLang="zh-CN" sz="1600" dirty="0">
              <a:solidFill>
                <a:prstClr val="black">
                  <a:lumMod val="50000"/>
                  <a:lumOff val="50000"/>
                </a:prstClr>
              </a:solidFill>
              <a:latin typeface="+mn-ea"/>
              <a:cs typeface="+mn-ea"/>
              <a:sym typeface="+mn-lt"/>
            </a:endParaRPr>
          </a:p>
          <a:p>
            <a:pPr>
              <a:lnSpc>
                <a:spcPct val="150000"/>
              </a:lnSpc>
              <a:defRPr/>
            </a:pPr>
            <a:r>
              <a:rPr kumimoji="1" lang="en-US" altLang="zh-CN" sz="1600" dirty="0">
                <a:solidFill>
                  <a:prstClr val="black">
                    <a:lumMod val="50000"/>
                    <a:lumOff val="50000"/>
                  </a:prstClr>
                </a:solidFill>
                <a:latin typeface="+mn-ea"/>
                <a:cs typeface="+mn-ea"/>
                <a:sym typeface="+mn-lt"/>
              </a:rPr>
              <a:t>      </a:t>
            </a:r>
            <a:r>
              <a:rPr kumimoji="1" lang="zh-CN" altLang="en-US" sz="1600" dirty="0">
                <a:solidFill>
                  <a:prstClr val="black">
                    <a:lumMod val="50000"/>
                    <a:lumOff val="50000"/>
                  </a:prstClr>
                </a:solidFill>
                <a:latin typeface="+mn-ea"/>
                <a:cs typeface="+mn-ea"/>
                <a:sym typeface="+mn-lt"/>
              </a:rPr>
              <a:t>以这种方式“</a:t>
            </a:r>
            <a:r>
              <a:rPr kumimoji="1" lang="en-US" altLang="zh-CN" sz="1600" dirty="0">
                <a:solidFill>
                  <a:prstClr val="black">
                    <a:lumMod val="50000"/>
                    <a:lumOff val="50000"/>
                  </a:prstClr>
                </a:solidFill>
                <a:latin typeface="+mn-ea"/>
                <a:cs typeface="+mn-ea"/>
                <a:sym typeface="+mn-lt"/>
              </a:rPr>
              <a:t>dropped out”</a:t>
            </a:r>
            <a:r>
              <a:rPr kumimoji="1" lang="zh-CN" altLang="en-US" sz="1600" dirty="0">
                <a:solidFill>
                  <a:prstClr val="black">
                    <a:lumMod val="50000"/>
                    <a:lumOff val="50000"/>
                  </a:prstClr>
                </a:solidFill>
                <a:latin typeface="+mn-ea"/>
                <a:cs typeface="+mn-ea"/>
                <a:sym typeface="+mn-lt"/>
              </a:rPr>
              <a:t>的神经元既不参与前向传播，也不参与反向传播。所以每次输入一个样本，就相当于该神经网络就尝试了一个新的结构，但是所有这些结构之间共享权重。</a:t>
            </a:r>
            <a:endParaRPr kumimoji="1" lang="en-US" altLang="zh-CN" sz="1600" dirty="0">
              <a:solidFill>
                <a:prstClr val="black">
                  <a:lumMod val="50000"/>
                  <a:lumOff val="50000"/>
                </a:prstClr>
              </a:solidFill>
              <a:latin typeface="+mn-ea"/>
              <a:cs typeface="+mn-ea"/>
              <a:sym typeface="+mn-lt"/>
            </a:endParaRPr>
          </a:p>
          <a:p>
            <a:pPr>
              <a:lnSpc>
                <a:spcPct val="150000"/>
              </a:lnSpc>
              <a:defRPr/>
            </a:pPr>
            <a:r>
              <a:rPr kumimoji="1" lang="en-US" altLang="zh-CN" sz="1600" dirty="0">
                <a:solidFill>
                  <a:prstClr val="black">
                    <a:lumMod val="50000"/>
                    <a:lumOff val="50000"/>
                  </a:prstClr>
                </a:solidFill>
                <a:latin typeface="+mn-ea"/>
                <a:cs typeface="+mn-ea"/>
                <a:sym typeface="+mn-lt"/>
              </a:rPr>
              <a:t>      </a:t>
            </a:r>
            <a:r>
              <a:rPr kumimoji="1" lang="zh-CN" altLang="en-US" sz="1600" dirty="0">
                <a:solidFill>
                  <a:prstClr val="black">
                    <a:lumMod val="50000"/>
                    <a:lumOff val="50000"/>
                  </a:prstClr>
                </a:solidFill>
                <a:latin typeface="+mn-ea"/>
                <a:cs typeface="+mn-ea"/>
                <a:sym typeface="+mn-lt"/>
              </a:rPr>
              <a:t>因为神经元不能依赖于其他特定神经元而存在，所以这种技术降低了神经元复杂的互适应关系。正因如此，网络需要被迫学习更为鲁棒的特征，这些特征在结合其他神经元的一些不同随机子集时有用。</a:t>
            </a:r>
          </a:p>
        </p:txBody>
      </p:sp>
      <p:sp>
        <p:nvSpPr>
          <p:cNvPr id="44" name="文本框 43">
            <a:extLst>
              <a:ext uri="{FF2B5EF4-FFF2-40B4-BE49-F238E27FC236}">
                <a16:creationId xmlns:a16="http://schemas.microsoft.com/office/drawing/2014/main" id="{78C7E719-A124-FA4E-8812-DA0140BA9A62}"/>
              </a:ext>
            </a:extLst>
          </p:cNvPr>
          <p:cNvSpPr txBox="1"/>
          <p:nvPr/>
        </p:nvSpPr>
        <p:spPr>
          <a:xfrm>
            <a:off x="5630453" y="908727"/>
            <a:ext cx="15150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noProof="0" dirty="0">
                <a:solidFill>
                  <a:prstClr val="black">
                    <a:lumMod val="75000"/>
                    <a:lumOff val="25000"/>
                  </a:prstClr>
                </a:solidFill>
                <a:latin typeface="+mn-ea"/>
                <a:ea typeface="思源黑体 CN Regular"/>
              </a:rPr>
              <a:t>Drop out</a:t>
            </a:r>
            <a:endParaRPr kumimoji="1" lang="zh-CN" altLang="en-US" sz="24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sp>
        <p:nvSpPr>
          <p:cNvPr id="21" name="文本框 20">
            <a:extLst>
              <a:ext uri="{FF2B5EF4-FFF2-40B4-BE49-F238E27FC236}">
                <a16:creationId xmlns:a16="http://schemas.microsoft.com/office/drawing/2014/main" id="{A7BFDE2D-0F41-42C3-85CD-06A2FD830BF7}"/>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44546A"/>
                </a:solidFill>
                <a:latin typeface="思源黑体 CN Bold"/>
                <a:ea typeface="+mj-ea"/>
              </a:rPr>
              <a:t>PART</a:t>
            </a: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22" name="文本框 21">
            <a:extLst>
              <a:ext uri="{FF2B5EF4-FFF2-40B4-BE49-F238E27FC236}">
                <a16:creationId xmlns:a16="http://schemas.microsoft.com/office/drawing/2014/main" id="{C81B2C1D-04B3-435F-AB7D-7BA0B9307407}"/>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论文背景</a:t>
            </a:r>
          </a:p>
        </p:txBody>
      </p:sp>
      <p:sp>
        <p:nvSpPr>
          <p:cNvPr id="23" name="文本框 22">
            <a:extLst>
              <a:ext uri="{FF2B5EF4-FFF2-40B4-BE49-F238E27FC236}">
                <a16:creationId xmlns:a16="http://schemas.microsoft.com/office/drawing/2014/main" id="{FAAB54EB-6E61-4812-9399-8D7748814A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126536020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 name="矩形 2">
            <a:extLst>
              <a:ext uri="{FF2B5EF4-FFF2-40B4-BE49-F238E27FC236}">
                <a16:creationId xmlns:a16="http://schemas.microsoft.com/office/drawing/2014/main" id="{0A642A8C-F682-C341-88E3-CC708D7BDCE7}"/>
              </a:ext>
            </a:extLst>
          </p:cNvPr>
          <p:cNvSpPr/>
          <p:nvPr/>
        </p:nvSpPr>
        <p:spPr>
          <a:xfrm>
            <a:off x="3188399" y="1602028"/>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8499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rPr>
              <a:t>PART D</a:t>
            </a:r>
            <a:endParaRPr kumimoji="1" lang="zh-CN" altLang="en-US" sz="1800" b="0" i="0" u="none" strike="noStrike" kern="1200" cap="none" spc="0" normalizeH="0" baseline="0" noProof="0" dirty="0">
              <a:ln>
                <a:noFill/>
              </a:ln>
              <a:solidFill>
                <a:schemeClr val="accent1">
                  <a:lumMod val="50000"/>
                </a:schemeClr>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65000"/>
                    <a:lumOff val="35000"/>
                  </a:schemeClr>
                </a:solidFill>
                <a:latin typeface="思源黑体 CN Bold"/>
                <a:ea typeface="+mj-ea"/>
                <a:cs typeface="+mn-ea"/>
                <a:sym typeface="Arial" panose="020B0604020202020204" pitchFamily="34" charset="0"/>
              </a:rPr>
              <a:t>模型成果</a:t>
            </a:r>
            <a:endPar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Bold"/>
              <a:ea typeface="+mj-ea"/>
              <a:cs typeface="+mn-ea"/>
              <a:sym typeface="Arial" panose="020B0604020202020204" pitchFamily="34" charset="0"/>
            </a:endParaRP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在本部分中，会对</a:t>
            </a:r>
            <a:r>
              <a:rPr lang="en-US" altLang="zh-CN" sz="1200" dirty="0" err="1">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AlexNet</a:t>
            </a:r>
            <a:r>
              <a:rPr lang="en-US" altLang="zh-CN"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a:t>
            </a: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在各个数据集竞赛中的成绩进行介绍。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文本框 8">
            <a:extLst>
              <a:ext uri="{FF2B5EF4-FFF2-40B4-BE49-F238E27FC236}">
                <a16:creationId xmlns:a16="http://schemas.microsoft.com/office/drawing/2014/main" id="{F8B1E2C3-8A9C-FB48-89DD-395FCABD279A}"/>
              </a:ext>
            </a:extLst>
          </p:cNvPr>
          <p:cNvSpPr txBox="1"/>
          <p:nvPr/>
        </p:nvSpPr>
        <p:spPr>
          <a:xfrm>
            <a:off x="1151904" y="4102452"/>
            <a:ext cx="8306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模型架构</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endParaRPr>
          </a:p>
        </p:txBody>
      </p:sp>
      <p:sp>
        <p:nvSpPr>
          <p:cNvPr id="11" name="文本框 10">
            <a:extLst>
              <a:ext uri="{FF2B5EF4-FFF2-40B4-BE49-F238E27FC236}">
                <a16:creationId xmlns:a16="http://schemas.microsoft.com/office/drawing/2014/main" id="{11B29A02-CD1A-C84D-ABC1-B5C7724302F5}"/>
              </a:ext>
            </a:extLst>
          </p:cNvPr>
          <p:cNvSpPr txBox="1"/>
          <p:nvPr/>
        </p:nvSpPr>
        <p:spPr>
          <a:xfrm>
            <a:off x="1151904" y="4902223"/>
            <a:ext cx="1886941" cy="738023"/>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在本部分中，会对于</a:t>
            </a:r>
            <a:r>
              <a:rPr lang="en-US" altLang="zh-CN" sz="1200" dirty="0" err="1">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AlexNet</a:t>
            </a:r>
            <a:r>
              <a:rPr lang="en-US" altLang="zh-CN"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200" dirty="0">
                <a:solidFill>
                  <a:schemeClr val="tx1">
                    <a:lumMod val="50000"/>
                    <a:lumOff val="50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的整体架构进行介绍。</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chemeClr val="bg1"/>
                </a:solidFill>
                <a:latin typeface="思源黑体 CN Bold"/>
                <a:ea typeface="+mj-ea"/>
              </a:rPr>
              <a:t>PART</a:t>
            </a: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schemeClr val="bg1"/>
                </a:solidFill>
                <a:latin typeface="思源黑体 CN Bold"/>
                <a:ea typeface="+mj-ea"/>
                <a:cs typeface="+mn-ea"/>
                <a:sym typeface="Arial" panose="020B0604020202020204" pitchFamily="34" charset="0"/>
              </a:rPr>
              <a:t>论文背景</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bg1"/>
                </a:solidFill>
                <a:latin typeface="思源黑体 CN Bold"/>
                <a:ea typeface="+mj-ea"/>
                <a:cs typeface="+mn-ea"/>
                <a:sym typeface="Arial" panose="020B0604020202020204" pitchFamily="34" charset="0"/>
              </a:rPr>
              <a:t>技术细节</a:t>
            </a:r>
            <a:endPar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endParaRP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954236"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在本部分中，我们会对于论文中的技术细节进行介绍，包括 </a:t>
            </a:r>
            <a:r>
              <a:rPr lang="en-US" altLang="zh-CN" sz="1200" dirty="0" err="1">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Relu</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Dropout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和 分布式</a:t>
            </a:r>
            <a:r>
              <a:rPr lang="en-US" altLang="zh-CN"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GPU </a:t>
            </a: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训练。</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6049" y="1225552"/>
            <a:ext cx="371436" cy="222862"/>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5761823" y="1795708"/>
            <a:ext cx="5597327" cy="1815882"/>
          </a:xfrm>
          <a:prstGeom prst="rect">
            <a:avLst/>
          </a:prstGeom>
          <a:noFill/>
        </p:spPr>
        <p:txBody>
          <a:bodyPr wrap="square" rtlCol="0">
            <a:spAutoFit/>
          </a:bodyPr>
          <a:lstStyle/>
          <a:p>
            <a:r>
              <a:rPr kumimoji="1" lang="zh-CN" altLang="en-US" sz="1600" dirty="0">
                <a:solidFill>
                  <a:prstClr val="black">
                    <a:lumMod val="50000"/>
                    <a:lumOff val="50000"/>
                  </a:prstClr>
                </a:solidFill>
                <a:latin typeface="+mn-ea"/>
                <a:cs typeface="+mn-ea"/>
                <a:sym typeface="+mn-lt"/>
              </a:rPr>
              <a:t>      单个</a:t>
            </a:r>
            <a:r>
              <a:rPr kumimoji="1" lang="en-US" altLang="zh-CN" sz="1600" dirty="0">
                <a:solidFill>
                  <a:prstClr val="black">
                    <a:lumMod val="50000"/>
                    <a:lumOff val="50000"/>
                  </a:prstClr>
                </a:solidFill>
                <a:latin typeface="+mn-ea"/>
                <a:cs typeface="+mn-ea"/>
                <a:sym typeface="+mn-lt"/>
              </a:rPr>
              <a:t>GTX 580 GPU</a:t>
            </a:r>
            <a:r>
              <a:rPr kumimoji="1" lang="zh-CN" altLang="en-US" sz="1600" dirty="0">
                <a:solidFill>
                  <a:prstClr val="black">
                    <a:lumMod val="50000"/>
                    <a:lumOff val="50000"/>
                  </a:prstClr>
                </a:solidFill>
                <a:latin typeface="+mn-ea"/>
                <a:cs typeface="+mn-ea"/>
                <a:sym typeface="+mn-lt"/>
              </a:rPr>
              <a:t>只有</a:t>
            </a:r>
            <a:r>
              <a:rPr kumimoji="1" lang="en-US" altLang="zh-CN" sz="1600" dirty="0">
                <a:solidFill>
                  <a:prstClr val="black">
                    <a:lumMod val="50000"/>
                    <a:lumOff val="50000"/>
                  </a:prstClr>
                </a:solidFill>
                <a:latin typeface="+mn-ea"/>
                <a:cs typeface="+mn-ea"/>
                <a:sym typeface="+mn-lt"/>
              </a:rPr>
              <a:t>3GB</a:t>
            </a:r>
            <a:r>
              <a:rPr kumimoji="1" lang="zh-CN" altLang="en-US" sz="1600" dirty="0">
                <a:solidFill>
                  <a:prstClr val="black">
                    <a:lumMod val="50000"/>
                    <a:lumOff val="50000"/>
                  </a:prstClr>
                </a:solidFill>
                <a:latin typeface="+mn-ea"/>
                <a:cs typeface="+mn-ea"/>
                <a:sym typeface="+mn-lt"/>
              </a:rPr>
              <a:t>内存，这限制了在其上训练的网络的最大规模。因此他们将网络分布在两个</a:t>
            </a:r>
            <a:r>
              <a:rPr kumimoji="1" lang="en-US" altLang="zh-CN" sz="1600" dirty="0">
                <a:solidFill>
                  <a:prstClr val="black">
                    <a:lumMod val="50000"/>
                    <a:lumOff val="50000"/>
                  </a:prstClr>
                </a:solidFill>
                <a:latin typeface="+mn-ea"/>
                <a:cs typeface="+mn-ea"/>
                <a:sym typeface="+mn-lt"/>
              </a:rPr>
              <a:t>GPU</a:t>
            </a:r>
            <a:r>
              <a:rPr kumimoji="1" lang="zh-CN" altLang="en-US" sz="1600" dirty="0">
                <a:solidFill>
                  <a:prstClr val="black">
                    <a:lumMod val="50000"/>
                    <a:lumOff val="50000"/>
                  </a:prstClr>
                </a:solidFill>
                <a:latin typeface="+mn-ea"/>
                <a:cs typeface="+mn-ea"/>
                <a:sym typeface="+mn-lt"/>
              </a:rPr>
              <a:t>上。 目前的</a:t>
            </a:r>
            <a:r>
              <a:rPr kumimoji="1" lang="en-US" altLang="zh-CN" sz="1600" dirty="0">
                <a:solidFill>
                  <a:prstClr val="black">
                    <a:lumMod val="50000"/>
                    <a:lumOff val="50000"/>
                  </a:prstClr>
                </a:solidFill>
                <a:latin typeface="+mn-ea"/>
                <a:cs typeface="+mn-ea"/>
                <a:sym typeface="+mn-lt"/>
              </a:rPr>
              <a:t>GPU</a:t>
            </a:r>
            <a:r>
              <a:rPr kumimoji="1" lang="zh-CN" altLang="en-US" sz="1600" dirty="0">
                <a:solidFill>
                  <a:prstClr val="black">
                    <a:lumMod val="50000"/>
                    <a:lumOff val="50000"/>
                  </a:prstClr>
                </a:solidFill>
                <a:latin typeface="+mn-ea"/>
                <a:cs typeface="+mn-ea"/>
                <a:sym typeface="+mn-lt"/>
              </a:rPr>
              <a:t>特别适合跨</a:t>
            </a:r>
            <a:r>
              <a:rPr kumimoji="1" lang="en-US" altLang="zh-CN" sz="1600" dirty="0">
                <a:solidFill>
                  <a:prstClr val="black">
                    <a:lumMod val="50000"/>
                    <a:lumOff val="50000"/>
                  </a:prstClr>
                </a:solidFill>
                <a:latin typeface="+mn-ea"/>
                <a:cs typeface="+mn-ea"/>
                <a:sym typeface="+mn-lt"/>
              </a:rPr>
              <a:t>GPU</a:t>
            </a:r>
            <a:r>
              <a:rPr kumimoji="1" lang="zh-CN" altLang="en-US" sz="1600" dirty="0">
                <a:solidFill>
                  <a:prstClr val="black">
                    <a:lumMod val="50000"/>
                    <a:lumOff val="50000"/>
                  </a:prstClr>
                </a:solidFill>
                <a:latin typeface="+mn-ea"/>
                <a:cs typeface="+mn-ea"/>
                <a:sym typeface="+mn-lt"/>
              </a:rPr>
              <a:t>并行化，因为它们能够直接从另一个</a:t>
            </a:r>
            <a:r>
              <a:rPr kumimoji="1" lang="en-US" altLang="zh-CN" sz="1600" dirty="0">
                <a:solidFill>
                  <a:prstClr val="black">
                    <a:lumMod val="50000"/>
                    <a:lumOff val="50000"/>
                  </a:prstClr>
                </a:solidFill>
                <a:latin typeface="+mn-ea"/>
                <a:cs typeface="+mn-ea"/>
                <a:sym typeface="+mn-lt"/>
              </a:rPr>
              <a:t>GPU</a:t>
            </a:r>
            <a:r>
              <a:rPr kumimoji="1" lang="zh-CN" altLang="en-US" sz="1600" dirty="0">
                <a:solidFill>
                  <a:prstClr val="black">
                    <a:lumMod val="50000"/>
                    <a:lumOff val="50000"/>
                  </a:prstClr>
                </a:solidFill>
                <a:latin typeface="+mn-ea"/>
                <a:cs typeface="+mn-ea"/>
                <a:sym typeface="+mn-lt"/>
              </a:rPr>
              <a:t>的内存中读出和写入，不需要通过主机内存。</a:t>
            </a:r>
            <a:endParaRPr kumimoji="1" lang="en-US" altLang="zh-CN" sz="1600" dirty="0">
              <a:solidFill>
                <a:prstClr val="black">
                  <a:lumMod val="50000"/>
                  <a:lumOff val="50000"/>
                </a:prstClr>
              </a:solidFill>
              <a:latin typeface="+mn-ea"/>
              <a:cs typeface="+mn-ea"/>
              <a:sym typeface="+mn-lt"/>
            </a:endParaRPr>
          </a:p>
          <a:p>
            <a:r>
              <a:rPr kumimoji="1" lang="zh-CN" altLang="en-US" sz="1600" dirty="0">
                <a:solidFill>
                  <a:prstClr val="black">
                    <a:lumMod val="50000"/>
                    <a:lumOff val="50000"/>
                  </a:prstClr>
                </a:solidFill>
                <a:latin typeface="+mn-ea"/>
                <a:cs typeface="+mn-ea"/>
                <a:sym typeface="+mn-lt"/>
              </a:rPr>
              <a:t>      他们采用的并行方案是：在每个</a:t>
            </a:r>
            <a:r>
              <a:rPr kumimoji="1" lang="en-US" altLang="zh-CN" sz="1600" dirty="0">
                <a:solidFill>
                  <a:prstClr val="black">
                    <a:lumMod val="50000"/>
                    <a:lumOff val="50000"/>
                  </a:prstClr>
                </a:solidFill>
                <a:latin typeface="+mn-ea"/>
                <a:cs typeface="+mn-ea"/>
                <a:sym typeface="+mn-lt"/>
              </a:rPr>
              <a:t>GPU</a:t>
            </a:r>
            <a:r>
              <a:rPr kumimoji="1" lang="zh-CN" altLang="en-US" sz="1600" dirty="0">
                <a:solidFill>
                  <a:prstClr val="black">
                    <a:lumMod val="50000"/>
                    <a:lumOff val="50000"/>
                  </a:prstClr>
                </a:solidFill>
                <a:latin typeface="+mn-ea"/>
                <a:cs typeface="+mn-ea"/>
                <a:sym typeface="+mn-lt"/>
              </a:rPr>
              <a:t>中放置一半核（或神经元），还有一个额外的技巧：</a:t>
            </a:r>
            <a:r>
              <a:rPr kumimoji="1" lang="en-US" altLang="zh-CN" sz="1600" dirty="0">
                <a:solidFill>
                  <a:prstClr val="black">
                    <a:lumMod val="50000"/>
                    <a:lumOff val="50000"/>
                  </a:prstClr>
                </a:solidFill>
                <a:latin typeface="+mn-ea"/>
                <a:cs typeface="+mn-ea"/>
                <a:sym typeface="+mn-lt"/>
              </a:rPr>
              <a:t>GPU</a:t>
            </a:r>
            <a:r>
              <a:rPr kumimoji="1" lang="zh-CN" altLang="en-US" sz="1600" dirty="0">
                <a:solidFill>
                  <a:prstClr val="black">
                    <a:lumMod val="50000"/>
                    <a:lumOff val="50000"/>
                  </a:prstClr>
                </a:solidFill>
                <a:latin typeface="+mn-ea"/>
                <a:cs typeface="+mn-ea"/>
                <a:sym typeface="+mn-lt"/>
              </a:rPr>
              <a:t>间的通讯只在某些层进行。</a:t>
            </a:r>
          </a:p>
        </p:txBody>
      </p:sp>
      <p:sp>
        <p:nvSpPr>
          <p:cNvPr id="44" name="文本框 43">
            <a:extLst>
              <a:ext uri="{FF2B5EF4-FFF2-40B4-BE49-F238E27FC236}">
                <a16:creationId xmlns:a16="http://schemas.microsoft.com/office/drawing/2014/main" id="{78C7E719-A124-FA4E-8812-DA0140BA9A62}"/>
              </a:ext>
            </a:extLst>
          </p:cNvPr>
          <p:cNvSpPr txBox="1"/>
          <p:nvPr/>
        </p:nvSpPr>
        <p:spPr>
          <a:xfrm>
            <a:off x="5904537" y="1092601"/>
            <a:ext cx="17540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prstClr val="black">
                    <a:lumMod val="75000"/>
                    <a:lumOff val="25000"/>
                  </a:prstClr>
                </a:solidFill>
                <a:latin typeface="+mn-ea"/>
                <a:ea typeface="思源黑体 CN Regular"/>
              </a:rPr>
              <a:t>多</a:t>
            </a:r>
            <a:r>
              <a:rPr kumimoji="1" lang="en-US" altLang="zh-CN" sz="2400" noProof="0" dirty="0">
                <a:solidFill>
                  <a:prstClr val="black">
                    <a:lumMod val="75000"/>
                    <a:lumOff val="25000"/>
                  </a:prstClr>
                </a:solidFill>
                <a:latin typeface="+mn-ea"/>
                <a:ea typeface="思源黑体 CN Regular"/>
              </a:rPr>
              <a:t>GPU</a:t>
            </a:r>
            <a:r>
              <a:rPr kumimoji="1" lang="zh-CN" altLang="en-US" sz="2400" noProof="0" dirty="0">
                <a:solidFill>
                  <a:prstClr val="black">
                    <a:lumMod val="75000"/>
                    <a:lumOff val="25000"/>
                  </a:prstClr>
                </a:solidFill>
                <a:latin typeface="+mn-ea"/>
                <a:ea typeface="思源黑体 CN Regular"/>
              </a:rPr>
              <a:t>训练</a:t>
            </a:r>
            <a:endParaRPr kumimoji="1" lang="zh-CN" altLang="en-US" sz="24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sp>
        <p:nvSpPr>
          <p:cNvPr id="21" name="文本框 20">
            <a:extLst>
              <a:ext uri="{FF2B5EF4-FFF2-40B4-BE49-F238E27FC236}">
                <a16:creationId xmlns:a16="http://schemas.microsoft.com/office/drawing/2014/main" id="{A7BFDE2D-0F41-42C3-85CD-06A2FD830BF7}"/>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44546A"/>
                </a:solidFill>
                <a:latin typeface="思源黑体 CN Bold"/>
                <a:ea typeface="+mj-ea"/>
              </a:rPr>
              <a:t>PART</a:t>
            </a: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22" name="文本框 21">
            <a:extLst>
              <a:ext uri="{FF2B5EF4-FFF2-40B4-BE49-F238E27FC236}">
                <a16:creationId xmlns:a16="http://schemas.microsoft.com/office/drawing/2014/main" id="{C81B2C1D-04B3-435F-AB7D-7BA0B9307407}"/>
              </a:ext>
            </a:extLst>
          </p:cNvPr>
          <p:cNvSpPr txBox="1"/>
          <p:nvPr/>
        </p:nvSpPr>
        <p:spPr>
          <a:xfrm>
            <a:off x="1151905" y="2315368"/>
            <a:ext cx="1179932" cy="307777"/>
          </a:xfrm>
          <a:prstGeom prst="rect">
            <a:avLst/>
          </a:prstGeom>
          <a:noFill/>
        </p:spPr>
        <p:txBody>
          <a:bodyPr wrap="square" rtlCol="0">
            <a:spAutoFit/>
          </a:bodyPr>
          <a:lstStyle/>
          <a:p>
            <a:pPr lvl="0" algn="dist">
              <a:defRPr/>
            </a:pPr>
            <a:r>
              <a:rPr lang="zh-CN" altLang="en-US" sz="1400" dirty="0">
                <a:solidFill>
                  <a:prstClr val="black">
                    <a:lumMod val="65000"/>
                    <a:lumOff val="35000"/>
                  </a:prstClr>
                </a:solidFill>
                <a:latin typeface="思源黑体 CN Bold"/>
                <a:ea typeface="+mj-ea"/>
                <a:cs typeface="+mn-ea"/>
                <a:sym typeface="Arial" panose="020B0604020202020204" pitchFamily="34" charset="0"/>
              </a:rPr>
              <a:t>论文背景</a:t>
            </a:r>
          </a:p>
        </p:txBody>
      </p:sp>
      <p:sp>
        <p:nvSpPr>
          <p:cNvPr id="23" name="文本框 22">
            <a:extLst>
              <a:ext uri="{FF2B5EF4-FFF2-40B4-BE49-F238E27FC236}">
                <a16:creationId xmlns:a16="http://schemas.microsoft.com/office/drawing/2014/main" id="{FAAB54EB-6E61-4812-9399-8D7748814A67}"/>
              </a:ext>
            </a:extLst>
          </p:cNvPr>
          <p:cNvSpPr txBox="1"/>
          <p:nvPr/>
        </p:nvSpPr>
        <p:spPr>
          <a:xfrm>
            <a:off x="1151904" y="2651968"/>
            <a:ext cx="1886941" cy="734496"/>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在本部分中，我们会对于本论文的写作背景进行介绍。</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31" name="图片 30" descr="图示, 工程绘图&#10;&#10;描述已自动生成">
            <a:extLst>
              <a:ext uri="{FF2B5EF4-FFF2-40B4-BE49-F238E27FC236}">
                <a16:creationId xmlns:a16="http://schemas.microsoft.com/office/drawing/2014/main" id="{3B308EE2-4312-4FA1-88AD-20EA206F2A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6049" y="3725882"/>
            <a:ext cx="6359647" cy="1967540"/>
          </a:xfrm>
          <a:prstGeom prst="rect">
            <a:avLst/>
          </a:prstGeom>
        </p:spPr>
      </p:pic>
    </p:spTree>
    <p:extLst>
      <p:ext uri="{BB962C8B-B14F-4D97-AF65-F5344CB8AC3E}">
        <p14:creationId xmlns:p14="http://schemas.microsoft.com/office/powerpoint/2010/main" val="50142906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P spid="21" grpId="0"/>
      <p:bldP spid="22" grpId="0"/>
      <p:bldP spid="2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1844</Words>
  <Application>Microsoft Office PowerPoint</Application>
  <PresentationFormat>宽屏</PresentationFormat>
  <Paragraphs>203</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vt:lpstr>
      <vt:lpstr>思源黑体 CN Bold</vt:lpstr>
      <vt:lpstr>思源黑体 CN Regular</vt:lpstr>
      <vt:lpstr>思源黑体 Light</vt:lpstr>
      <vt:lpstr>思源黑体 Medium</vt:lpstr>
      <vt:lpstr>思源宋体 CN Medium</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64</cp:lastModifiedBy>
  <cp:revision>7</cp:revision>
  <dcterms:created xsi:type="dcterms:W3CDTF">2021-07-16T05:29:27Z</dcterms:created>
  <dcterms:modified xsi:type="dcterms:W3CDTF">2021-10-26T05:51:03Z</dcterms:modified>
</cp:coreProperties>
</file>