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62" r:id="rId2"/>
    <p:sldId id="369" r:id="rId3"/>
    <p:sldId id="409" r:id="rId4"/>
    <p:sldId id="410" r:id="rId5"/>
    <p:sldId id="392" r:id="rId6"/>
    <p:sldId id="411" r:id="rId7"/>
    <p:sldId id="413" r:id="rId8"/>
    <p:sldId id="414" r:id="rId9"/>
    <p:sldId id="415" r:id="rId10"/>
    <p:sldId id="417" r:id="rId11"/>
    <p:sldId id="419" r:id="rId12"/>
    <p:sldId id="418" r:id="rId13"/>
    <p:sldId id="420" r:id="rId14"/>
    <p:sldId id="421" r:id="rId15"/>
    <p:sldId id="423" r:id="rId16"/>
    <p:sldId id="424" r:id="rId17"/>
    <p:sldId id="426" r:id="rId18"/>
    <p:sldId id="427" r:id="rId19"/>
    <p:sldId id="425" r:id="rId20"/>
    <p:sldId id="428" r:id="rId21"/>
    <p:sldId id="40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FFFFFF"/>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6314" autoAdjust="0"/>
  </p:normalViewPr>
  <p:slideViewPr>
    <p:cSldViewPr snapToGrid="0" showGuides="1">
      <p:cViewPr varScale="1">
        <p:scale>
          <a:sx n="96" d="100"/>
          <a:sy n="96" d="100"/>
        </p:scale>
        <p:origin x="51" y="159"/>
      </p:cViewPr>
      <p:guideLst>
        <p:guide orient="horz" pos="2160"/>
        <p:guide pos="3863"/>
      </p:guideLst>
    </p:cSldViewPr>
  </p:slideViewPr>
  <p:notesTextViewPr>
    <p:cViewPr>
      <p:scale>
        <a:sx n="1" d="1"/>
        <a:sy n="1" d="1"/>
      </p:scale>
      <p:origin x="0" y="0"/>
    </p:cViewPr>
  </p:notesTextViewPr>
  <p:notesViewPr>
    <p:cSldViewPr snapToGrid="0">
      <p:cViewPr varScale="1">
        <p:scale>
          <a:sx n="79" d="100"/>
          <a:sy n="79" d="100"/>
        </p:scale>
        <p:origin x="2751"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2021/10/26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extLst>
      <p:ext uri="{BB962C8B-B14F-4D97-AF65-F5344CB8AC3E}">
        <p14:creationId xmlns:p14="http://schemas.microsoft.com/office/powerpoint/2010/main" val="175383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1814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852207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3745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217935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058652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47403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632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27603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98689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952543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70204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70196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22466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66092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005193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98211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669628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65027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373284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08879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4880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B2F64C6-7D5C-BC48-A962-E23F0BFEC084}"/>
              </a:ext>
            </a:extLst>
          </p:cNvPr>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40D463A3-7033-D449-AC8B-08C0EFBF331C}"/>
              </a:ext>
            </a:extLst>
          </p:cNvPr>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id="{CEAD8200-B031-6E4A-87C5-FC095E3A9684}"/>
              </a:ext>
            </a:extLst>
          </p:cNvPr>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606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859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05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5818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71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2401037" y="3428999"/>
            <a:ext cx="735704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5" name="文本框 14">
            <a:extLst>
              <a:ext uri="{FF2B5EF4-FFF2-40B4-BE49-F238E27FC236}">
                <a16:creationId xmlns:a16="http://schemas.microsoft.com/office/drawing/2014/main" id="{8C2E2C5B-FFC3-454B-BC44-DC86A645DCC5}"/>
              </a:ext>
            </a:extLst>
          </p:cNvPr>
          <p:cNvSpPr txBox="1"/>
          <p:nvPr/>
        </p:nvSpPr>
        <p:spPr>
          <a:xfrm>
            <a:off x="2056690" y="2684617"/>
            <a:ext cx="5972243"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3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2021</a:t>
            </a:r>
            <a:r>
              <a:rPr kumimoji="1" lang="zh-CN" altLang="en-US" sz="3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高级软件开发技术</a:t>
            </a:r>
          </a:p>
        </p:txBody>
      </p:sp>
      <p:sp>
        <p:nvSpPr>
          <p:cNvPr id="20" name="文本框 19">
            <a:extLst>
              <a:ext uri="{FF2B5EF4-FFF2-40B4-BE49-F238E27FC236}">
                <a16:creationId xmlns:a16="http://schemas.microsoft.com/office/drawing/2014/main" id="{1D2F8C82-91F0-5946-84A6-E0C5D277D461}"/>
              </a:ext>
            </a:extLst>
          </p:cNvPr>
          <p:cNvSpPr txBox="1"/>
          <p:nvPr/>
        </p:nvSpPr>
        <p:spPr>
          <a:xfrm>
            <a:off x="2236450" y="3537651"/>
            <a:ext cx="7420794"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4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课程设计项目汇报</a:t>
            </a: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2" name="文本框 11">
            <a:extLst>
              <a:ext uri="{FF2B5EF4-FFF2-40B4-BE49-F238E27FC236}">
                <a16:creationId xmlns:a16="http://schemas.microsoft.com/office/drawing/2014/main" id="{0BF51298-76A5-47FA-AF2A-4C91E89880EC}"/>
              </a:ext>
            </a:extLst>
          </p:cNvPr>
          <p:cNvSpPr txBox="1"/>
          <p:nvPr/>
        </p:nvSpPr>
        <p:spPr>
          <a:xfrm>
            <a:off x="3641860" y="4292168"/>
            <a:ext cx="6095170" cy="369332"/>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汇报人：</a:t>
            </a:r>
            <a:r>
              <a:rPr kumimoji="1" lang="zh-CN" altLang="en-US" sz="1800" dirty="0">
                <a:solidFill>
                  <a:srgbClr val="44546A"/>
                </a:solidFill>
                <a:latin typeface="思源黑体 Medium" panose="020B0600000000000000" pitchFamily="34" charset="-122"/>
                <a:ea typeface="思源黑体 Medium" panose="020B0600000000000000" pitchFamily="34" charset="-122"/>
              </a:rPr>
              <a:t>王世泽</a:t>
            </a:r>
            <a:endPar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Tree>
    <p:extLst>
      <p:ext uri="{BB962C8B-B14F-4D97-AF65-F5344CB8AC3E}">
        <p14:creationId xmlns:p14="http://schemas.microsoft.com/office/powerpoint/2010/main" val="25475094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功能介绍</a:t>
            </a:r>
          </a:p>
        </p:txBody>
      </p:sp>
      <p:sp>
        <p:nvSpPr>
          <p:cNvPr id="3" name="矩形 2">
            <a:extLst>
              <a:ext uri="{FF2B5EF4-FFF2-40B4-BE49-F238E27FC236}">
                <a16:creationId xmlns:a16="http://schemas.microsoft.com/office/drawing/2014/main" id="{0A642A8C-F682-C341-88E3-CC708D7BDCE7}"/>
              </a:ext>
            </a:extLst>
          </p:cNvPr>
          <p:cNvSpPr/>
          <p:nvPr/>
        </p:nvSpPr>
        <p:spPr>
          <a:xfrm>
            <a:off x="3188399" y="1611333"/>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dirty="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093654" y="3889660"/>
            <a:ext cx="8985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078519" y="4323320"/>
            <a:ext cx="144489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车位识别系统</a:t>
            </a:r>
          </a:p>
        </p:txBody>
      </p:sp>
      <p:sp>
        <p:nvSpPr>
          <p:cNvPr id="11" name="文本框 10">
            <a:extLst>
              <a:ext uri="{FF2B5EF4-FFF2-40B4-BE49-F238E27FC236}">
                <a16:creationId xmlns:a16="http://schemas.microsoft.com/office/drawing/2014/main" id="{11B29A02-CD1A-C84D-ABC1-B5C7724302F5}"/>
              </a:ext>
            </a:extLst>
          </p:cNvPr>
          <p:cNvSpPr txBox="1"/>
          <p:nvPr/>
        </p:nvSpPr>
        <p:spPr>
          <a:xfrm>
            <a:off x="1064545" y="4676416"/>
            <a:ext cx="2041108"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本功能模块中，实现了车位识别的相关功能，包括基于 车位规模初始化，和车位预测识别功能。</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50681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思源黑体 CN Bold"/>
                <a:ea typeface="+mj-ea"/>
                <a:cs typeface="+mn-ea"/>
                <a:sym typeface="Arial" panose="020B0604020202020204" pitchFamily="34" charset="0"/>
              </a:rPr>
              <a:t>用户管理系统</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accent3"/>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本功能模块中，实现了对于用户信息的管理，包括用户管理、岗位管理和部门管理。</a:t>
            </a:r>
            <a:endParaRPr kumimoji="0" lang="zh-CN" altLang="en-US" sz="1200" b="0" i="0" u="none" strike="noStrike" kern="1200" cap="none" spc="0" normalizeH="0" baseline="0" noProof="0" dirty="0">
              <a:ln>
                <a:noFill/>
              </a:ln>
              <a:solidFill>
                <a:schemeClr val="accent3"/>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3" y="2315368"/>
            <a:ext cx="163943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rPr>
              <a:t>停车场管理系统</a:t>
            </a: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本功能模块中，实现了对于停车场相关信息的管理，包括停车场信息管理和模型信息管理。</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3" name="文本框 42">
            <a:extLst>
              <a:ext uri="{FF2B5EF4-FFF2-40B4-BE49-F238E27FC236}">
                <a16:creationId xmlns:a16="http://schemas.microsoft.com/office/drawing/2014/main" id="{2B84975D-3045-284B-81A4-BE8FE68AF373}"/>
              </a:ext>
            </a:extLst>
          </p:cNvPr>
          <p:cNvSpPr txBox="1"/>
          <p:nvPr/>
        </p:nvSpPr>
        <p:spPr>
          <a:xfrm>
            <a:off x="6295271" y="1924487"/>
            <a:ext cx="4390558" cy="8906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b="1" dirty="0">
                <a:solidFill>
                  <a:prstClr val="black">
                    <a:lumMod val="50000"/>
                    <a:lumOff val="50000"/>
                  </a:prstClr>
                </a:solidFill>
                <a:latin typeface="+mn-ea"/>
                <a:ea typeface="思源黑体 CN Regular"/>
                <a:cs typeface="+mn-ea"/>
                <a:sym typeface="+mn-lt"/>
              </a:rPr>
              <a:t>管理员功能</a:t>
            </a:r>
            <a:r>
              <a:rPr kumimoji="1" lang="zh-CN" altLang="en-US" sz="1200" dirty="0">
                <a:solidFill>
                  <a:prstClr val="black">
                    <a:lumMod val="50000"/>
                    <a:lumOff val="50000"/>
                  </a:prstClr>
                </a:solidFill>
                <a:latin typeface="+mn-ea"/>
                <a:ea typeface="思源黑体 CN Regular"/>
                <a:cs typeface="+mn-ea"/>
                <a:sym typeface="+mn-lt"/>
              </a:rPr>
              <a: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实现了对于车位识别模型的信息管理，管理员可以在本功能页面中，对停车场对应的模型进行增删改查。</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模型信息表设计如下：</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6295271" y="1611333"/>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black">
                    <a:lumMod val="75000"/>
                    <a:lumOff val="25000"/>
                  </a:prstClr>
                </a:solidFill>
                <a:latin typeface="+mn-ea"/>
                <a:ea typeface="思源黑体 CN Regular"/>
              </a:rPr>
              <a:t>模型信息管理</a:t>
            </a:r>
            <a:endPar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pic>
        <p:nvPicPr>
          <p:cNvPr id="19" name="图片 18">
            <a:extLst>
              <a:ext uri="{FF2B5EF4-FFF2-40B4-BE49-F238E27FC236}">
                <a16:creationId xmlns:a16="http://schemas.microsoft.com/office/drawing/2014/main" id="{2F0AF1E1-C2BB-46D0-9791-C3CC8CA62F56}"/>
              </a:ext>
            </a:extLst>
          </p:cNvPr>
          <p:cNvPicPr>
            <a:picLocks noChangeAspect="1"/>
          </p:cNvPicPr>
          <p:nvPr/>
        </p:nvPicPr>
        <p:blipFill>
          <a:blip r:embed="rId3"/>
          <a:stretch>
            <a:fillRect/>
          </a:stretch>
        </p:blipFill>
        <p:spPr>
          <a:xfrm>
            <a:off x="5856177" y="3054071"/>
            <a:ext cx="5534065" cy="1204921"/>
          </a:xfrm>
          <a:prstGeom prst="rect">
            <a:avLst/>
          </a:prstGeom>
        </p:spPr>
      </p:pic>
      <p:pic>
        <p:nvPicPr>
          <p:cNvPr id="24" name="그래픽 24">
            <a:extLst>
              <a:ext uri="{FF2B5EF4-FFF2-40B4-BE49-F238E27FC236}">
                <a16:creationId xmlns:a16="http://schemas.microsoft.com/office/drawing/2014/main" id="{4CAF6A2D-97A7-4BEB-B865-2A5320A3EA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68977" y="1652295"/>
            <a:ext cx="270135" cy="256629"/>
          </a:xfrm>
          <a:prstGeom prst="rect">
            <a:avLst/>
          </a:prstGeom>
        </p:spPr>
      </p:pic>
    </p:spTree>
    <p:extLst>
      <p:ext uri="{BB962C8B-B14F-4D97-AF65-F5344CB8AC3E}">
        <p14:creationId xmlns:p14="http://schemas.microsoft.com/office/powerpoint/2010/main" val="31810917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功能介绍</a:t>
            </a:r>
          </a:p>
        </p:txBody>
      </p:sp>
      <p:sp>
        <p:nvSpPr>
          <p:cNvPr id="3" name="矩形 2">
            <a:extLst>
              <a:ext uri="{FF2B5EF4-FFF2-40B4-BE49-F238E27FC236}">
                <a16:creationId xmlns:a16="http://schemas.microsoft.com/office/drawing/2014/main" id="{0A642A8C-F682-C341-88E3-CC708D7BDCE7}"/>
              </a:ext>
            </a:extLst>
          </p:cNvPr>
          <p:cNvSpPr/>
          <p:nvPr/>
        </p:nvSpPr>
        <p:spPr>
          <a:xfrm>
            <a:off x="1078519" y="3730990"/>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dirty="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150558" y="3875608"/>
            <a:ext cx="8985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35423" y="4309268"/>
            <a:ext cx="144489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rPr>
              <a:t>车位识别系统</a:t>
            </a:r>
          </a:p>
        </p:txBody>
      </p:sp>
      <p:sp>
        <p:nvSpPr>
          <p:cNvPr id="11" name="文本框 10">
            <a:extLst>
              <a:ext uri="{FF2B5EF4-FFF2-40B4-BE49-F238E27FC236}">
                <a16:creationId xmlns:a16="http://schemas.microsoft.com/office/drawing/2014/main" id="{11B29A02-CD1A-C84D-ABC1-B5C7724302F5}"/>
              </a:ext>
            </a:extLst>
          </p:cNvPr>
          <p:cNvSpPr txBox="1"/>
          <p:nvPr/>
        </p:nvSpPr>
        <p:spPr>
          <a:xfrm>
            <a:off x="1121449" y="4662364"/>
            <a:ext cx="2041108"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本功能模块中，实现了车位识别的相关功能，包括基于 车位规模初始化，和车位预测识别功能。</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50681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思源黑体 CN Bold"/>
                <a:ea typeface="+mj-ea"/>
                <a:cs typeface="+mn-ea"/>
                <a:sym typeface="Arial" panose="020B0604020202020204" pitchFamily="34" charset="0"/>
              </a:rPr>
              <a:t>用户管理系统</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accent3"/>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本功能模块中，实现了对于用户信息的管理，包括用户管理、岗位管理和部门管理。</a:t>
            </a:r>
            <a:endParaRPr kumimoji="0" lang="zh-CN" altLang="en-US" sz="1200" b="0" i="0" u="none" strike="noStrike" kern="1200" cap="none" spc="0" normalizeH="0" baseline="0" noProof="0" dirty="0">
              <a:ln>
                <a:noFill/>
              </a:ln>
              <a:solidFill>
                <a:schemeClr val="accent3"/>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3" y="2315368"/>
            <a:ext cx="163943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rPr>
              <a:t>停车场管理系统</a:t>
            </a: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本功能模块中，实现了对于停车场相关信息的管理，包括停车场信息管理和模型信息管理。</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5516798" y="807834"/>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black">
                    <a:lumMod val="75000"/>
                    <a:lumOff val="25000"/>
                  </a:prstClr>
                </a:solidFill>
                <a:latin typeface="+mn-ea"/>
                <a:ea typeface="思源黑体 CN Regular"/>
              </a:rPr>
              <a:t>停车场规模模型</a:t>
            </a:r>
            <a:endPar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pic>
        <p:nvPicPr>
          <p:cNvPr id="24" name="그래픽 24">
            <a:extLst>
              <a:ext uri="{FF2B5EF4-FFF2-40B4-BE49-F238E27FC236}">
                <a16:creationId xmlns:a16="http://schemas.microsoft.com/office/drawing/2014/main" id="{4CAF6A2D-97A7-4BEB-B865-2A5320A3EA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0504" y="848796"/>
            <a:ext cx="270135" cy="256629"/>
          </a:xfrm>
          <a:prstGeom prst="rect">
            <a:avLst/>
          </a:prstGeom>
        </p:spPr>
      </p:pic>
      <p:sp>
        <p:nvSpPr>
          <p:cNvPr id="29" name="文本框 28">
            <a:extLst>
              <a:ext uri="{FF2B5EF4-FFF2-40B4-BE49-F238E27FC236}">
                <a16:creationId xmlns:a16="http://schemas.microsoft.com/office/drawing/2014/main" id="{7EE339A7-5D25-4D10-B47E-8056B1F64F0F}"/>
              </a:ext>
            </a:extLst>
          </p:cNvPr>
          <p:cNvSpPr txBox="1"/>
          <p:nvPr/>
        </p:nvSpPr>
        <p:spPr>
          <a:xfrm>
            <a:off x="5848812" y="1160002"/>
            <a:ext cx="5998631" cy="144469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停车场规模模型初始化通过 </a:t>
            </a:r>
            <a:r>
              <a:rPr kumimoji="1" lang="en-US" altLang="zh-CN" sz="1200" dirty="0">
                <a:solidFill>
                  <a:prstClr val="black">
                    <a:lumMod val="50000"/>
                    <a:lumOff val="50000"/>
                  </a:prstClr>
                </a:solidFill>
                <a:latin typeface="+mn-ea"/>
                <a:ea typeface="思源黑体 CN Regular"/>
                <a:cs typeface="+mn-ea"/>
                <a:sym typeface="+mn-lt"/>
              </a:rPr>
              <a:t>OpenCV </a:t>
            </a:r>
            <a:r>
              <a:rPr kumimoji="1" lang="zh-CN" altLang="en-US" sz="1200" dirty="0">
                <a:solidFill>
                  <a:prstClr val="black">
                    <a:lumMod val="50000"/>
                    <a:lumOff val="50000"/>
                  </a:prstClr>
                </a:solidFill>
                <a:latin typeface="+mn-ea"/>
                <a:ea typeface="思源黑体 CN Regular"/>
                <a:cs typeface="+mn-ea"/>
                <a:sym typeface="+mn-lt"/>
              </a:rPr>
              <a:t>实现，对停车场摄像头图片进行处理，以获得该停车场的车位划分信息。</a:t>
            </a:r>
            <a:endParaRPr kumimoji="1" lang="en-US" altLang="zh-CN" sz="120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        </a:t>
            </a:r>
            <a:r>
              <a:rPr kumimoji="1" lang="zh-CN" altLang="en-US" sz="120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首先通过一系列预处理，去除图片中的无关信息；接着使用直线检测，获得横向的车位边缘，得到柱状车位区域；最后对柱状区域进行划分车位。</a:t>
            </a:r>
            <a:endParaRPr kumimoji="1" lang="en-US" altLang="zh-CN" sz="120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划分结果如下所示：</a:t>
            </a:r>
            <a:endParaRPr kumimoji="1" lang="en-US" altLang="zh-CN" sz="120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pic>
        <p:nvPicPr>
          <p:cNvPr id="19" name="图片 18" descr="电脑游戏截图&#10;&#10;低可信度描述已自动生成">
            <a:extLst>
              <a:ext uri="{FF2B5EF4-FFF2-40B4-BE49-F238E27FC236}">
                <a16:creationId xmlns:a16="http://schemas.microsoft.com/office/drawing/2014/main" id="{1DBE8BCB-DBF1-4B4E-A51C-B902081564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6049" y="2810608"/>
            <a:ext cx="6422887" cy="3612874"/>
          </a:xfrm>
          <a:prstGeom prst="rect">
            <a:avLst/>
          </a:prstGeom>
        </p:spPr>
      </p:pic>
    </p:spTree>
    <p:extLst>
      <p:ext uri="{BB962C8B-B14F-4D97-AF65-F5344CB8AC3E}">
        <p14:creationId xmlns:p14="http://schemas.microsoft.com/office/powerpoint/2010/main" val="5293664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功能介绍</a:t>
            </a:r>
          </a:p>
        </p:txBody>
      </p:sp>
      <p:sp>
        <p:nvSpPr>
          <p:cNvPr id="3" name="矩形 2">
            <a:extLst>
              <a:ext uri="{FF2B5EF4-FFF2-40B4-BE49-F238E27FC236}">
                <a16:creationId xmlns:a16="http://schemas.microsoft.com/office/drawing/2014/main" id="{0A642A8C-F682-C341-88E3-CC708D7BDCE7}"/>
              </a:ext>
            </a:extLst>
          </p:cNvPr>
          <p:cNvSpPr/>
          <p:nvPr/>
        </p:nvSpPr>
        <p:spPr>
          <a:xfrm>
            <a:off x="1078519" y="3730990"/>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dirty="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150558" y="3875608"/>
            <a:ext cx="8985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35423" y="4309268"/>
            <a:ext cx="144489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rPr>
              <a:t>车位识别系统</a:t>
            </a:r>
          </a:p>
        </p:txBody>
      </p:sp>
      <p:sp>
        <p:nvSpPr>
          <p:cNvPr id="11" name="文本框 10">
            <a:extLst>
              <a:ext uri="{FF2B5EF4-FFF2-40B4-BE49-F238E27FC236}">
                <a16:creationId xmlns:a16="http://schemas.microsoft.com/office/drawing/2014/main" id="{11B29A02-CD1A-C84D-ABC1-B5C7724302F5}"/>
              </a:ext>
            </a:extLst>
          </p:cNvPr>
          <p:cNvSpPr txBox="1"/>
          <p:nvPr/>
        </p:nvSpPr>
        <p:spPr>
          <a:xfrm>
            <a:off x="1121449" y="4662364"/>
            <a:ext cx="2041108"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本功能模块中，实现了车位识别的相关功能，包括基于 车位规模初始化，和车位预测识别功能。</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50681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思源黑体 CN Bold"/>
                <a:ea typeface="+mj-ea"/>
                <a:cs typeface="+mn-ea"/>
                <a:sym typeface="Arial" panose="020B0604020202020204" pitchFamily="34" charset="0"/>
              </a:rPr>
              <a:t>用户管理系统</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accent3"/>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本功能模块中，实现了对于用户信息的管理，包括用户管理、岗位管理和部门管理。</a:t>
            </a:r>
            <a:endParaRPr kumimoji="0" lang="zh-CN" altLang="en-US" sz="1200" b="0" i="0" u="none" strike="noStrike" kern="1200" cap="none" spc="0" normalizeH="0" baseline="0" noProof="0" dirty="0">
              <a:ln>
                <a:noFill/>
              </a:ln>
              <a:solidFill>
                <a:schemeClr val="accent3"/>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3" y="2315368"/>
            <a:ext cx="163943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rPr>
              <a:t>停车场管理系统</a:t>
            </a: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本功能模块中，实现了对于停车场相关信息的管理，包括停车场信息管理和模型信息管理。</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5388114" y="340844"/>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black">
                    <a:lumMod val="75000"/>
                    <a:lumOff val="25000"/>
                  </a:prstClr>
                </a:solidFill>
                <a:latin typeface="+mn-ea"/>
                <a:ea typeface="思源黑体 CN Regular"/>
              </a:rPr>
              <a:t>车位识别模型</a:t>
            </a:r>
            <a:endPar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pic>
        <p:nvPicPr>
          <p:cNvPr id="24" name="그래픽 24">
            <a:extLst>
              <a:ext uri="{FF2B5EF4-FFF2-40B4-BE49-F238E27FC236}">
                <a16:creationId xmlns:a16="http://schemas.microsoft.com/office/drawing/2014/main" id="{4CAF6A2D-97A7-4BEB-B865-2A5320A3EA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1820" y="381806"/>
            <a:ext cx="270135" cy="256629"/>
          </a:xfrm>
          <a:prstGeom prst="rect">
            <a:avLst/>
          </a:prstGeom>
        </p:spPr>
      </p:pic>
      <p:grpSp>
        <p:nvGrpSpPr>
          <p:cNvPr id="23" name="组合 22">
            <a:extLst>
              <a:ext uri="{FF2B5EF4-FFF2-40B4-BE49-F238E27FC236}">
                <a16:creationId xmlns:a16="http://schemas.microsoft.com/office/drawing/2014/main" id="{E359847C-92E8-4F1E-A550-AD764F86723C}"/>
              </a:ext>
            </a:extLst>
          </p:cNvPr>
          <p:cNvGrpSpPr/>
          <p:nvPr/>
        </p:nvGrpSpPr>
        <p:grpSpPr>
          <a:xfrm>
            <a:off x="5675179" y="1929092"/>
            <a:ext cx="6113768" cy="4566299"/>
            <a:chOff x="5476048" y="1099175"/>
            <a:chExt cx="6312898" cy="4500902"/>
          </a:xfrm>
        </p:grpSpPr>
        <p:pic>
          <p:nvPicPr>
            <p:cNvPr id="20" name="图片 19">
              <a:extLst>
                <a:ext uri="{FF2B5EF4-FFF2-40B4-BE49-F238E27FC236}">
                  <a16:creationId xmlns:a16="http://schemas.microsoft.com/office/drawing/2014/main" id="{DA8A972A-1C70-4938-B4A8-7B31612E0C09}"/>
                </a:ext>
              </a:extLst>
            </p:cNvPr>
            <p:cNvPicPr>
              <a:picLocks noChangeAspect="1"/>
            </p:cNvPicPr>
            <p:nvPr/>
          </p:nvPicPr>
          <p:blipFill>
            <a:blip r:embed="rId5"/>
            <a:stretch>
              <a:fillRect/>
            </a:stretch>
          </p:blipFill>
          <p:spPr>
            <a:xfrm>
              <a:off x="5476049" y="1099175"/>
              <a:ext cx="6312897" cy="4043000"/>
            </a:xfrm>
            <a:prstGeom prst="rect">
              <a:avLst/>
            </a:prstGeom>
          </p:spPr>
        </p:pic>
        <p:pic>
          <p:nvPicPr>
            <p:cNvPr id="22" name="图片 21">
              <a:extLst>
                <a:ext uri="{FF2B5EF4-FFF2-40B4-BE49-F238E27FC236}">
                  <a16:creationId xmlns:a16="http://schemas.microsoft.com/office/drawing/2014/main" id="{1116726E-7A63-4150-A742-7A918D2DD38D}"/>
                </a:ext>
              </a:extLst>
            </p:cNvPr>
            <p:cNvPicPr>
              <a:picLocks noChangeAspect="1"/>
            </p:cNvPicPr>
            <p:nvPr/>
          </p:nvPicPr>
          <p:blipFill>
            <a:blip r:embed="rId6"/>
            <a:stretch>
              <a:fillRect/>
            </a:stretch>
          </p:blipFill>
          <p:spPr>
            <a:xfrm>
              <a:off x="5476048" y="4870568"/>
              <a:ext cx="6312897" cy="729509"/>
            </a:xfrm>
            <a:prstGeom prst="rect">
              <a:avLst/>
            </a:prstGeom>
          </p:spPr>
        </p:pic>
      </p:grpSp>
      <p:sp>
        <p:nvSpPr>
          <p:cNvPr id="29" name="文本框 28">
            <a:extLst>
              <a:ext uri="{FF2B5EF4-FFF2-40B4-BE49-F238E27FC236}">
                <a16:creationId xmlns:a16="http://schemas.microsoft.com/office/drawing/2014/main" id="{7EE339A7-5D25-4D10-B47E-8056B1F64F0F}"/>
              </a:ext>
            </a:extLst>
          </p:cNvPr>
          <p:cNvSpPr txBox="1"/>
          <p:nvPr/>
        </p:nvSpPr>
        <p:spPr>
          <a:xfrm>
            <a:off x="5720128" y="684505"/>
            <a:ext cx="5824737" cy="116769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车位识别功能使用神经网络进行实现。数据集为规模模型中切割出的停车位图片，通过人工标注的方式进行分类空、满，以供网络模型进行训练。</a:t>
            </a:r>
            <a:endParaRPr kumimoji="1" lang="en-US" altLang="zh-CN" sz="120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dirty="0">
                <a:solidFill>
                  <a:prstClr val="black">
                    <a:lumMod val="50000"/>
                    <a:lumOff val="50000"/>
                  </a:prstClr>
                </a:solidFill>
                <a:latin typeface="+mn-ea"/>
                <a:ea typeface="思源黑体 CN Regular"/>
                <a:cs typeface="+mn-ea"/>
                <a:sym typeface="+mn-lt"/>
              </a:rPr>
              <a:t>        网络模型基于 </a:t>
            </a:r>
            <a:r>
              <a:rPr kumimoji="1" lang="en-US" altLang="zh-CN" sz="1200" dirty="0">
                <a:solidFill>
                  <a:prstClr val="black">
                    <a:lumMod val="50000"/>
                    <a:lumOff val="50000"/>
                  </a:prstClr>
                </a:solidFill>
                <a:latin typeface="+mn-ea"/>
                <a:ea typeface="思源黑体 CN Regular"/>
                <a:cs typeface="+mn-ea"/>
                <a:sym typeface="+mn-lt"/>
              </a:rPr>
              <a:t>ResNet-18 </a:t>
            </a:r>
            <a:r>
              <a:rPr kumimoji="1" lang="zh-CN" altLang="en-US" sz="1200" dirty="0">
                <a:solidFill>
                  <a:prstClr val="black">
                    <a:lumMod val="50000"/>
                    <a:lumOff val="50000"/>
                  </a:prstClr>
                </a:solidFill>
                <a:latin typeface="+mn-ea"/>
                <a:ea typeface="思源黑体 CN Regular"/>
                <a:cs typeface="+mn-ea"/>
                <a:sym typeface="+mn-lt"/>
              </a:rPr>
              <a:t>模型进行微调，将最后一层修改为输出为</a:t>
            </a:r>
            <a:r>
              <a:rPr kumimoji="1" lang="en-US" altLang="zh-CN" sz="1200" dirty="0">
                <a:solidFill>
                  <a:prstClr val="black">
                    <a:lumMod val="50000"/>
                    <a:lumOff val="50000"/>
                  </a:prstClr>
                </a:solidFill>
                <a:latin typeface="+mn-ea"/>
                <a:ea typeface="思源黑体 CN Regular"/>
                <a:cs typeface="+mn-ea"/>
                <a:sym typeface="+mn-lt"/>
              </a:rPr>
              <a:t>2 </a:t>
            </a:r>
            <a:r>
              <a:rPr kumimoji="1" lang="zh-CN" altLang="en-US" sz="1200" dirty="0">
                <a:solidFill>
                  <a:prstClr val="black">
                    <a:lumMod val="50000"/>
                    <a:lumOff val="50000"/>
                  </a:prstClr>
                </a:solidFill>
                <a:latin typeface="+mn-ea"/>
                <a:ea typeface="思源黑体 CN Regular"/>
                <a:cs typeface="+mn-ea"/>
                <a:sym typeface="+mn-lt"/>
              </a:rPr>
              <a:t>的全连接层，并赋予最后一层和之前层不同的学习率进行训练。网络模型如下</a:t>
            </a:r>
            <a:endParaRPr kumimoji="1" lang="en-US" altLang="zh-CN" sz="120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Tree>
    <p:extLst>
      <p:ext uri="{BB962C8B-B14F-4D97-AF65-F5344CB8AC3E}">
        <p14:creationId xmlns:p14="http://schemas.microsoft.com/office/powerpoint/2010/main" val="26219016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功能介绍</a:t>
            </a:r>
          </a:p>
        </p:txBody>
      </p:sp>
      <p:sp>
        <p:nvSpPr>
          <p:cNvPr id="3" name="矩形 2">
            <a:extLst>
              <a:ext uri="{FF2B5EF4-FFF2-40B4-BE49-F238E27FC236}">
                <a16:creationId xmlns:a16="http://schemas.microsoft.com/office/drawing/2014/main" id="{0A642A8C-F682-C341-88E3-CC708D7BDCE7}"/>
              </a:ext>
            </a:extLst>
          </p:cNvPr>
          <p:cNvSpPr/>
          <p:nvPr/>
        </p:nvSpPr>
        <p:spPr>
          <a:xfrm>
            <a:off x="1078519" y="3730990"/>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dirty="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150558" y="3875608"/>
            <a:ext cx="8985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35423" y="4309268"/>
            <a:ext cx="144489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rPr>
              <a:t>车位识别系统</a:t>
            </a:r>
          </a:p>
        </p:txBody>
      </p:sp>
      <p:sp>
        <p:nvSpPr>
          <p:cNvPr id="11" name="文本框 10">
            <a:extLst>
              <a:ext uri="{FF2B5EF4-FFF2-40B4-BE49-F238E27FC236}">
                <a16:creationId xmlns:a16="http://schemas.microsoft.com/office/drawing/2014/main" id="{11B29A02-CD1A-C84D-ABC1-B5C7724302F5}"/>
              </a:ext>
            </a:extLst>
          </p:cNvPr>
          <p:cNvSpPr txBox="1"/>
          <p:nvPr/>
        </p:nvSpPr>
        <p:spPr>
          <a:xfrm>
            <a:off x="1121449" y="4662364"/>
            <a:ext cx="2041108"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本功能模块中，实现了车位识别的相关功能，包括基于 车位规模初始化，和车位预测识别功能。</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50681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思源黑体 CN Bold"/>
                <a:ea typeface="+mj-ea"/>
                <a:cs typeface="+mn-ea"/>
                <a:sym typeface="Arial" panose="020B0604020202020204" pitchFamily="34" charset="0"/>
              </a:rPr>
              <a:t>用户管理系统</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accent3"/>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本功能模块中，实现了对于用户信息的管理，包括用户管理、岗位管理和部门管理。</a:t>
            </a:r>
            <a:endParaRPr kumimoji="0" lang="zh-CN" altLang="en-US" sz="1200" b="0" i="0" u="none" strike="noStrike" kern="1200" cap="none" spc="0" normalizeH="0" baseline="0" noProof="0" dirty="0">
              <a:ln>
                <a:noFill/>
              </a:ln>
              <a:solidFill>
                <a:schemeClr val="accent3"/>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3" y="2315368"/>
            <a:ext cx="163943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黑体 CN Bold"/>
                <a:ea typeface="+mj-ea"/>
                <a:cs typeface="+mn-ea"/>
                <a:sym typeface="Arial" panose="020B0604020202020204" pitchFamily="34" charset="0"/>
              </a:rPr>
              <a:t>停车场管理系统</a:t>
            </a: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tx1">
                    <a:lumMod val="50000"/>
                    <a:lumOff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本功能模块中，实现了对于停车场相关信息的管理，包括停车场信息管理和模型信息管理。</a:t>
            </a:r>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5691990" y="993496"/>
            <a:ext cx="14157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black">
                    <a:lumMod val="75000"/>
                    <a:lumOff val="25000"/>
                  </a:prstClr>
                </a:solidFill>
                <a:latin typeface="+mn-ea"/>
                <a:ea typeface="思源黑体 CN Regular"/>
              </a:rPr>
              <a:t>车位识别预测</a:t>
            </a:r>
            <a:endPar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pic>
        <p:nvPicPr>
          <p:cNvPr id="24" name="그래픽 24">
            <a:extLst>
              <a:ext uri="{FF2B5EF4-FFF2-40B4-BE49-F238E27FC236}">
                <a16:creationId xmlns:a16="http://schemas.microsoft.com/office/drawing/2014/main" id="{4CAF6A2D-97A7-4BEB-B865-2A5320A3EA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65696" y="1034458"/>
            <a:ext cx="270135" cy="256629"/>
          </a:xfrm>
          <a:prstGeom prst="rect">
            <a:avLst/>
          </a:prstGeom>
        </p:spPr>
      </p:pic>
      <p:sp>
        <p:nvSpPr>
          <p:cNvPr id="29" name="文本框 28">
            <a:extLst>
              <a:ext uri="{FF2B5EF4-FFF2-40B4-BE49-F238E27FC236}">
                <a16:creationId xmlns:a16="http://schemas.microsoft.com/office/drawing/2014/main" id="{7EE339A7-5D25-4D10-B47E-8056B1F64F0F}"/>
              </a:ext>
            </a:extLst>
          </p:cNvPr>
          <p:cNvSpPr txBox="1"/>
          <p:nvPr/>
        </p:nvSpPr>
        <p:spPr>
          <a:xfrm>
            <a:off x="5779925" y="1355361"/>
            <a:ext cx="5824737" cy="144469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对于输入图片进行规模分割，获得每一个车位的图片信息。</a:t>
            </a:r>
            <a:endParaRPr kumimoji="1" lang="en-US" altLang="zh-CN" sz="120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dirty="0">
                <a:solidFill>
                  <a:prstClr val="black">
                    <a:lumMod val="50000"/>
                    <a:lumOff val="50000"/>
                  </a:prstClr>
                </a:solidFill>
                <a:latin typeface="+mn-ea"/>
                <a:ea typeface="思源黑体 CN Regular"/>
                <a:cs typeface="+mn-ea"/>
                <a:sym typeface="+mn-lt"/>
              </a:rPr>
              <a:t>        对于每一个车位的图片信息通过卷积神经网络模型进行预测，若为空车位则对该区域进行标注。</a:t>
            </a:r>
            <a:endParaRPr kumimoji="1" lang="en-US" altLang="zh-CN" sz="120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dirty="0">
                <a:solidFill>
                  <a:prstClr val="black">
                    <a:lumMod val="50000"/>
                    <a:lumOff val="50000"/>
                  </a:prstClr>
                </a:solidFill>
                <a:latin typeface="+mn-ea"/>
                <a:ea typeface="思源黑体 CN Regular"/>
                <a:cs typeface="+mn-ea"/>
                <a:sym typeface="+mn-lt"/>
              </a:rPr>
              <a:t>        在完成所有车位的标注后，在原图像上进行叠加，并计算总车位和空车位。</a:t>
            </a:r>
            <a:endParaRPr kumimoji="1" lang="en-US" altLang="zh-CN" sz="120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dirty="0">
                <a:solidFill>
                  <a:prstClr val="black">
                    <a:lumMod val="50000"/>
                    <a:lumOff val="50000"/>
                  </a:prstClr>
                </a:solidFill>
                <a:latin typeface="+mn-ea"/>
                <a:ea typeface="思源黑体 CN Regular"/>
                <a:cs typeface="+mn-ea"/>
                <a:sym typeface="+mn-lt"/>
              </a:rPr>
              <a:t>        </a:t>
            </a:r>
            <a:endParaRPr kumimoji="1" lang="en-US" altLang="zh-CN" sz="120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pic>
        <p:nvPicPr>
          <p:cNvPr id="19" name="图片 18" descr="许多电子设备&#10;&#10;中度可信度描述已自动生成">
            <a:extLst>
              <a:ext uri="{FF2B5EF4-FFF2-40B4-BE49-F238E27FC236}">
                <a16:creationId xmlns:a16="http://schemas.microsoft.com/office/drawing/2014/main" id="{38A8F5D2-EA9B-4902-A794-F6D7A521A5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3061" y="2800052"/>
            <a:ext cx="6267517" cy="3525478"/>
          </a:xfrm>
          <a:prstGeom prst="rect">
            <a:avLst/>
          </a:prstGeom>
        </p:spPr>
      </p:pic>
    </p:spTree>
    <p:extLst>
      <p:ext uri="{BB962C8B-B14F-4D97-AF65-F5344CB8AC3E}">
        <p14:creationId xmlns:p14="http://schemas.microsoft.com/office/powerpoint/2010/main" val="7289508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a:t>
            </a:r>
            <a:r>
              <a:rPr kumimoji="1" lang="zh-CN" altLang="en-US" sz="2800" dirty="0">
                <a:solidFill>
                  <a:srgbClr val="44546A"/>
                </a:solidFill>
                <a:latin typeface="思源黑体 Medium" panose="020B0600000000000000" pitchFamily="34" charset="-122"/>
                <a:ea typeface="思源黑体 Medium" panose="020B0600000000000000" pitchFamily="34" charset="-122"/>
              </a:rPr>
              <a:t>三</a:t>
            </a: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03</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3549430" y="3261619"/>
            <a:ext cx="5262979"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600" dirty="0">
                <a:solidFill>
                  <a:srgbClr val="44546A"/>
                </a:solidFill>
                <a:latin typeface="思源黑体 Medium" panose="020B0600000000000000" pitchFamily="34" charset="-122"/>
                <a:ea typeface="思源黑体 Medium" panose="020B0600000000000000" pitchFamily="34" charset="-122"/>
              </a:rPr>
              <a:t>详细功能设计</a:t>
            </a:r>
            <a:endParaRPr kumimoji="1" lang="zh-CN" altLang="en-US" sz="6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Tree>
    <p:extLst>
      <p:ext uri="{BB962C8B-B14F-4D97-AF65-F5344CB8AC3E}">
        <p14:creationId xmlns:p14="http://schemas.microsoft.com/office/powerpoint/2010/main" val="13202501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305792" y="237507"/>
            <a:ext cx="20313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思源黑体 Medium" panose="020B0600000000000000" pitchFamily="34" charset="-122"/>
                <a:ea typeface="思源黑体 Medium" panose="020B0600000000000000" pitchFamily="34" charset="-122"/>
              </a:rPr>
              <a:t>详细功能设计</a:t>
            </a:r>
            <a:endPar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3" name="圆角矩形 2">
            <a:extLst>
              <a:ext uri="{FF2B5EF4-FFF2-40B4-BE49-F238E27FC236}">
                <a16:creationId xmlns:a16="http://schemas.microsoft.com/office/drawing/2014/main" id="{1B2BAA42-4C92-6A46-ACCA-D9C1FF8B3505}"/>
              </a:ext>
            </a:extLst>
          </p:cNvPr>
          <p:cNvSpPr/>
          <p:nvPr/>
        </p:nvSpPr>
        <p:spPr>
          <a:xfrm rot="10800000">
            <a:off x="1042865" y="2198009"/>
            <a:ext cx="2286000" cy="712697"/>
          </a:xfrm>
          <a:prstGeom prst="round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4" name="椭圆 3">
            <a:extLst>
              <a:ext uri="{FF2B5EF4-FFF2-40B4-BE49-F238E27FC236}">
                <a16:creationId xmlns:a16="http://schemas.microsoft.com/office/drawing/2014/main" id="{91958978-D8C3-564B-A7C1-91D0CD6F30D5}"/>
              </a:ext>
            </a:extLst>
          </p:cNvPr>
          <p:cNvSpPr/>
          <p:nvPr/>
        </p:nvSpPr>
        <p:spPr>
          <a:xfrm>
            <a:off x="3695842" y="2176158"/>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5" name="그룹 259">
            <a:extLst>
              <a:ext uri="{FF2B5EF4-FFF2-40B4-BE49-F238E27FC236}">
                <a16:creationId xmlns:a16="http://schemas.microsoft.com/office/drawing/2014/main" id="{4A2EF700-8F4A-0442-ADBE-FE48B61BE975}"/>
              </a:ext>
            </a:extLst>
          </p:cNvPr>
          <p:cNvGrpSpPr/>
          <p:nvPr/>
        </p:nvGrpSpPr>
        <p:grpSpPr>
          <a:xfrm>
            <a:off x="3877921" y="2361038"/>
            <a:ext cx="392240" cy="386638"/>
            <a:chOff x="5451265" y="5564677"/>
            <a:chExt cx="392240" cy="386638"/>
          </a:xfrm>
          <a:solidFill>
            <a:schemeClr val="bg1"/>
          </a:solidFill>
        </p:grpSpPr>
        <p:sp>
          <p:nvSpPr>
            <p:cNvPr id="6" name="자유형: 도형 260">
              <a:extLst>
                <a:ext uri="{FF2B5EF4-FFF2-40B4-BE49-F238E27FC236}">
                  <a16:creationId xmlns:a16="http://schemas.microsoft.com/office/drawing/2014/main" id="{EABEF3B8-DB79-E143-B798-EE46E6216851}"/>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자유형: 도형 261">
              <a:extLst>
                <a:ext uri="{FF2B5EF4-FFF2-40B4-BE49-F238E27FC236}">
                  <a16:creationId xmlns:a16="http://schemas.microsoft.com/office/drawing/2014/main" id="{421312F4-BE44-A444-8AB2-DC840E246A9F}"/>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 name="자유형: 도형 262">
              <a:extLst>
                <a:ext uri="{FF2B5EF4-FFF2-40B4-BE49-F238E27FC236}">
                  <a16:creationId xmlns:a16="http://schemas.microsoft.com/office/drawing/2014/main" id="{D62BBCBC-1320-E64B-AFE7-C6637C448395}"/>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 name="자유형: 도형 263">
              <a:extLst>
                <a:ext uri="{FF2B5EF4-FFF2-40B4-BE49-F238E27FC236}">
                  <a16:creationId xmlns:a16="http://schemas.microsoft.com/office/drawing/2014/main" id="{7533989B-B7B2-994A-B573-3642C398D638}"/>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 name="자유형: 도형 264">
              <a:extLst>
                <a:ext uri="{FF2B5EF4-FFF2-40B4-BE49-F238E27FC236}">
                  <a16:creationId xmlns:a16="http://schemas.microsoft.com/office/drawing/2014/main" id="{2A0FD92E-99FD-1048-8856-BE5CEBB9F147}"/>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 name="자유형: 도형 265">
              <a:extLst>
                <a:ext uri="{FF2B5EF4-FFF2-40B4-BE49-F238E27FC236}">
                  <a16:creationId xmlns:a16="http://schemas.microsoft.com/office/drawing/2014/main" id="{E73F36CE-609C-8F4B-BC55-D4076CF5CB94}"/>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 name="자유형: 도형 266">
              <a:extLst>
                <a:ext uri="{FF2B5EF4-FFF2-40B4-BE49-F238E27FC236}">
                  <a16:creationId xmlns:a16="http://schemas.microsoft.com/office/drawing/2014/main" id="{D74594E9-977D-6D41-9BEC-2881FA033189}"/>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3" name="자유형: 도형 267">
              <a:extLst>
                <a:ext uri="{FF2B5EF4-FFF2-40B4-BE49-F238E27FC236}">
                  <a16:creationId xmlns:a16="http://schemas.microsoft.com/office/drawing/2014/main" id="{E78ABFFF-1962-0C43-A6E4-2AFD012945CA}"/>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4" name="자유형: 도형 268">
              <a:extLst>
                <a:ext uri="{FF2B5EF4-FFF2-40B4-BE49-F238E27FC236}">
                  <a16:creationId xmlns:a16="http://schemas.microsoft.com/office/drawing/2014/main" id="{536C07F2-AF94-784B-BD48-44054D06821B}"/>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 name="자유형: 도형 269">
              <a:extLst>
                <a:ext uri="{FF2B5EF4-FFF2-40B4-BE49-F238E27FC236}">
                  <a16:creationId xmlns:a16="http://schemas.microsoft.com/office/drawing/2014/main" id="{20D5D6DE-008D-1147-A654-306985FCF1A6}"/>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6" name="矩形 15">
            <a:extLst>
              <a:ext uri="{FF2B5EF4-FFF2-40B4-BE49-F238E27FC236}">
                <a16:creationId xmlns:a16="http://schemas.microsoft.com/office/drawing/2014/main" id="{BFDBA978-F804-0947-AB31-BCD48718963B}"/>
              </a:ext>
            </a:extLst>
          </p:cNvPr>
          <p:cNvSpPr/>
          <p:nvPr/>
        </p:nvSpPr>
        <p:spPr>
          <a:xfrm>
            <a:off x="1204074" y="2349769"/>
            <a:ext cx="1943321"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b="0" i="0" u="none" strike="noStrike" kern="1200" cap="none" spc="0" normalizeH="0" baseline="0" noProof="0" dirty="0">
                <a:ln>
                  <a:noFill/>
                </a:ln>
                <a:solidFill>
                  <a:srgbClr val="44546A"/>
                </a:solidFill>
                <a:effectLst/>
                <a:uLnTx/>
                <a:uFillTx/>
                <a:latin typeface="+mn-ea"/>
                <a:ea typeface="思源黑体 CN Regular"/>
                <a:cs typeface="+mn-ea"/>
                <a:sym typeface="+mn-lt"/>
              </a:rPr>
              <a:t>框架优势</a:t>
            </a:r>
            <a:endParaRPr kumimoji="0" lang="zh-CN" altLang="en-US" b="0" i="0" u="none" strike="noStrike" kern="1200" cap="none" spc="0" normalizeH="0" baseline="0" noProof="0" dirty="0">
              <a:ln>
                <a:noFill/>
              </a:ln>
              <a:solidFill>
                <a:srgbClr val="44546A"/>
              </a:solidFill>
              <a:effectLst/>
              <a:uLnTx/>
              <a:uFillTx/>
              <a:latin typeface="Arial"/>
              <a:ea typeface="思源黑体 CN Regular"/>
            </a:endParaRPr>
          </a:p>
        </p:txBody>
      </p:sp>
      <p:sp>
        <p:nvSpPr>
          <p:cNvPr id="17" name="圆角矩形 16">
            <a:extLst>
              <a:ext uri="{FF2B5EF4-FFF2-40B4-BE49-F238E27FC236}">
                <a16:creationId xmlns:a16="http://schemas.microsoft.com/office/drawing/2014/main" id="{D64B95CA-C67C-1247-AF9F-F68576BCBE96}"/>
              </a:ext>
            </a:extLst>
          </p:cNvPr>
          <p:cNvSpPr/>
          <p:nvPr/>
        </p:nvSpPr>
        <p:spPr>
          <a:xfrm rot="10800000">
            <a:off x="1042865" y="3373210"/>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18" name="椭圆 17">
            <a:extLst>
              <a:ext uri="{FF2B5EF4-FFF2-40B4-BE49-F238E27FC236}">
                <a16:creationId xmlns:a16="http://schemas.microsoft.com/office/drawing/2014/main" id="{8EA30569-6023-E34C-8CCF-6D38B063039E}"/>
              </a:ext>
            </a:extLst>
          </p:cNvPr>
          <p:cNvSpPr/>
          <p:nvPr/>
        </p:nvSpPr>
        <p:spPr>
          <a:xfrm>
            <a:off x="3695842" y="335135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矩形 18">
            <a:extLst>
              <a:ext uri="{FF2B5EF4-FFF2-40B4-BE49-F238E27FC236}">
                <a16:creationId xmlns:a16="http://schemas.microsoft.com/office/drawing/2014/main" id="{01682963-9888-9541-AD2B-087FF2870021}"/>
              </a:ext>
            </a:extLst>
          </p:cNvPr>
          <p:cNvSpPr/>
          <p:nvPr/>
        </p:nvSpPr>
        <p:spPr>
          <a:xfrm>
            <a:off x="1204074" y="3575670"/>
            <a:ext cx="1943321"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图片上传</a:t>
            </a:r>
            <a:endParaRPr kumimoji="0" lang="zh-CN" altLang="en-US" sz="1400" b="0" i="0" u="none" strike="noStrike" kern="1200" cap="none" spc="0" normalizeH="0" baseline="0" noProof="0" dirty="0">
              <a:ln>
                <a:noFill/>
              </a:ln>
              <a:solidFill>
                <a:prstClr val="white"/>
              </a:solidFill>
              <a:effectLst/>
              <a:uLnTx/>
              <a:uFillTx/>
              <a:latin typeface="Arial"/>
              <a:ea typeface="思源黑体 CN Regular"/>
              <a:cs typeface="+mn-cs"/>
            </a:endParaRPr>
          </a:p>
        </p:txBody>
      </p:sp>
      <p:sp>
        <p:nvSpPr>
          <p:cNvPr id="20" name="圆角矩形 19">
            <a:extLst>
              <a:ext uri="{FF2B5EF4-FFF2-40B4-BE49-F238E27FC236}">
                <a16:creationId xmlns:a16="http://schemas.microsoft.com/office/drawing/2014/main" id="{3888A1D8-B777-FC4A-8AFC-5C3EEFF8E06F}"/>
              </a:ext>
            </a:extLst>
          </p:cNvPr>
          <p:cNvSpPr/>
          <p:nvPr/>
        </p:nvSpPr>
        <p:spPr>
          <a:xfrm rot="10800000">
            <a:off x="1042865" y="4529947"/>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21" name="椭圆 20">
            <a:extLst>
              <a:ext uri="{FF2B5EF4-FFF2-40B4-BE49-F238E27FC236}">
                <a16:creationId xmlns:a16="http://schemas.microsoft.com/office/drawing/2014/main" id="{56F46F46-F1E1-2A4D-9617-F35F523131A6}"/>
              </a:ext>
            </a:extLst>
          </p:cNvPr>
          <p:cNvSpPr/>
          <p:nvPr/>
        </p:nvSpPr>
        <p:spPr>
          <a:xfrm>
            <a:off x="3695842" y="4508096"/>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2" name="矩形 21">
            <a:extLst>
              <a:ext uri="{FF2B5EF4-FFF2-40B4-BE49-F238E27FC236}">
                <a16:creationId xmlns:a16="http://schemas.microsoft.com/office/drawing/2014/main" id="{FC130C97-FAB1-104B-9F1A-0965068A8B37}"/>
              </a:ext>
            </a:extLst>
          </p:cNvPr>
          <p:cNvSpPr/>
          <p:nvPr/>
        </p:nvSpPr>
        <p:spPr>
          <a:xfrm>
            <a:off x="1204074" y="4732407"/>
            <a:ext cx="1943321" cy="307777"/>
          </a:xfrm>
          <a:prstGeom prst="rect">
            <a:avLst/>
          </a:prstGeom>
        </p:spPr>
        <p:txBody>
          <a:bodyPr wrap="square">
            <a:spAutoFit/>
          </a:bodyPr>
          <a:lstStyle/>
          <a:p>
            <a:pPr lvl="0" algn="ctr">
              <a:defRPr/>
            </a:pPr>
            <a:r>
              <a:rPr kumimoji="1" lang="en-US" altLang="zh-CN" sz="1400" dirty="0">
                <a:solidFill>
                  <a:prstClr val="white"/>
                </a:solidFill>
                <a:latin typeface="+mn-ea"/>
                <a:cs typeface="+mn-ea"/>
                <a:sym typeface="+mn-lt"/>
              </a:rPr>
              <a:t>Python</a:t>
            </a:r>
            <a:r>
              <a:rPr kumimoji="1" lang="zh-CN" altLang="en-US" sz="1400" dirty="0">
                <a:solidFill>
                  <a:prstClr val="white"/>
                </a:solidFill>
                <a:latin typeface="+mn-ea"/>
                <a:cs typeface="+mn-ea"/>
                <a:sym typeface="+mn-lt"/>
              </a:rPr>
              <a:t>脚本调用</a:t>
            </a:r>
            <a:endParaRPr lang="zh-CN" altLang="en-US" sz="1400" dirty="0">
              <a:solidFill>
                <a:prstClr val="white"/>
              </a:solidFill>
            </a:endParaRPr>
          </a:p>
        </p:txBody>
      </p:sp>
      <p:grpSp>
        <p:nvGrpSpPr>
          <p:cNvPr id="23" name="그룹 427">
            <a:extLst>
              <a:ext uri="{FF2B5EF4-FFF2-40B4-BE49-F238E27FC236}">
                <a16:creationId xmlns:a16="http://schemas.microsoft.com/office/drawing/2014/main" id="{2D541558-F143-A144-B607-7B4CADD909B2}"/>
              </a:ext>
            </a:extLst>
          </p:cNvPr>
          <p:cNvGrpSpPr/>
          <p:nvPr/>
        </p:nvGrpSpPr>
        <p:grpSpPr>
          <a:xfrm>
            <a:off x="3863040" y="3546081"/>
            <a:ext cx="390525" cy="343947"/>
            <a:chOff x="6798957" y="5589841"/>
            <a:chExt cx="390525" cy="343947"/>
          </a:xfrm>
          <a:solidFill>
            <a:schemeClr val="bg1"/>
          </a:solidFill>
        </p:grpSpPr>
        <p:sp>
          <p:nvSpPr>
            <p:cNvPr id="24" name="자유형: 도형 428">
              <a:extLst>
                <a:ext uri="{FF2B5EF4-FFF2-40B4-BE49-F238E27FC236}">
                  <a16:creationId xmlns:a16="http://schemas.microsoft.com/office/drawing/2014/main" id="{5F98C3AD-B1EB-664A-8A01-6F5083BA34AB}"/>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5" name="자유형: 도형 429">
              <a:extLst>
                <a:ext uri="{FF2B5EF4-FFF2-40B4-BE49-F238E27FC236}">
                  <a16:creationId xmlns:a16="http://schemas.microsoft.com/office/drawing/2014/main" id="{B07C03E8-ADBE-1C46-8113-DD57741A1885}"/>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6" name="자유형: 도형 430">
              <a:extLst>
                <a:ext uri="{FF2B5EF4-FFF2-40B4-BE49-F238E27FC236}">
                  <a16:creationId xmlns:a16="http://schemas.microsoft.com/office/drawing/2014/main" id="{1902B51C-9213-7D43-9796-AAB6C2C06E07}"/>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7" name="그룹 16">
            <a:extLst>
              <a:ext uri="{FF2B5EF4-FFF2-40B4-BE49-F238E27FC236}">
                <a16:creationId xmlns:a16="http://schemas.microsoft.com/office/drawing/2014/main" id="{CB830930-090A-C94D-92D9-3C4FFE55EFC3}"/>
              </a:ext>
            </a:extLst>
          </p:cNvPr>
          <p:cNvGrpSpPr/>
          <p:nvPr/>
        </p:nvGrpSpPr>
        <p:grpSpPr>
          <a:xfrm>
            <a:off x="3878907" y="4760784"/>
            <a:ext cx="385886" cy="266700"/>
            <a:chOff x="8144247" y="4296431"/>
            <a:chExt cx="385886" cy="266700"/>
          </a:xfrm>
          <a:solidFill>
            <a:schemeClr val="bg1"/>
          </a:solidFill>
        </p:grpSpPr>
        <p:sp>
          <p:nvSpPr>
            <p:cNvPr id="28" name="자유형: 도형 17">
              <a:extLst>
                <a:ext uri="{FF2B5EF4-FFF2-40B4-BE49-F238E27FC236}">
                  <a16:creationId xmlns:a16="http://schemas.microsoft.com/office/drawing/2014/main" id="{EE0083C3-5C7F-F74E-848B-A0F8ECFF53E0}"/>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9" name="자유형: 도형 18">
              <a:extLst>
                <a:ext uri="{FF2B5EF4-FFF2-40B4-BE49-F238E27FC236}">
                  <a16:creationId xmlns:a16="http://schemas.microsoft.com/office/drawing/2014/main" id="{6DCF51F0-BAD0-E544-BB43-940349071FBE}"/>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자유형: 도형 19">
              <a:extLst>
                <a:ext uri="{FF2B5EF4-FFF2-40B4-BE49-F238E27FC236}">
                  <a16:creationId xmlns:a16="http://schemas.microsoft.com/office/drawing/2014/main" id="{DBF4BFA3-4456-6947-9071-1FE5B8B0EB4E}"/>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자유형: 도형 20">
              <a:extLst>
                <a:ext uri="{FF2B5EF4-FFF2-40B4-BE49-F238E27FC236}">
                  <a16:creationId xmlns:a16="http://schemas.microsoft.com/office/drawing/2014/main" id="{D2B5A4F0-4201-7B49-95B1-7FAC84DBD38C}"/>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42" name="文本框 41">
            <a:extLst>
              <a:ext uri="{FF2B5EF4-FFF2-40B4-BE49-F238E27FC236}">
                <a16:creationId xmlns:a16="http://schemas.microsoft.com/office/drawing/2014/main" id="{A54A1D47-ABAF-E644-8BCE-D2ED74330D4B}"/>
              </a:ext>
            </a:extLst>
          </p:cNvPr>
          <p:cNvSpPr txBox="1"/>
          <p:nvPr/>
        </p:nvSpPr>
        <p:spPr>
          <a:xfrm>
            <a:off x="5439205" y="1763907"/>
            <a:ext cx="5814809" cy="36606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前后端不分离</a:t>
            </a:r>
            <a:endPar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前后端分离项目的优势在于，前后端可以通过</a:t>
            </a:r>
            <a:r>
              <a:rPr kumimoji="1" lang="en-US" altLang="zh-CN" sz="1200" dirty="0">
                <a:solidFill>
                  <a:prstClr val="black">
                    <a:lumMod val="50000"/>
                    <a:lumOff val="50000"/>
                  </a:prstClr>
                </a:solidFill>
                <a:latin typeface="+mn-ea"/>
                <a:ea typeface="思源黑体 CN Regular"/>
                <a:cs typeface="+mn-ea"/>
                <a:sym typeface="+mn-lt"/>
              </a:rPr>
              <a:t>swagger</a:t>
            </a:r>
            <a:r>
              <a:rPr kumimoji="1" lang="zh-CN" altLang="en-US" sz="1200" dirty="0">
                <a:solidFill>
                  <a:prstClr val="black">
                    <a:lumMod val="50000"/>
                    <a:lumOff val="50000"/>
                  </a:prstClr>
                </a:solidFill>
                <a:latin typeface="+mn-ea"/>
                <a:ea typeface="思源黑体 CN Regular"/>
                <a:cs typeface="+mn-ea"/>
                <a:sym typeface="+mn-lt"/>
              </a:rPr>
              <a:t>接口文档进行交互，后端通过</a:t>
            </a:r>
            <a:r>
              <a:rPr kumimoji="1" lang="en-US" altLang="zh-CN" sz="1200" dirty="0">
                <a:solidFill>
                  <a:prstClr val="black">
                    <a:lumMod val="50000"/>
                    <a:lumOff val="50000"/>
                  </a:prstClr>
                </a:solidFill>
                <a:latin typeface="+mn-ea"/>
                <a:ea typeface="思源黑体 CN Regular"/>
                <a:cs typeface="+mn-ea"/>
                <a:sym typeface="+mn-lt"/>
              </a:rPr>
              <a:t>swagger</a:t>
            </a:r>
            <a:r>
              <a:rPr kumimoji="1" lang="zh-CN" altLang="en-US" sz="1200" dirty="0">
                <a:solidFill>
                  <a:prstClr val="black">
                    <a:lumMod val="50000"/>
                    <a:lumOff val="50000"/>
                  </a:prstClr>
                </a:solidFill>
                <a:latin typeface="+mn-ea"/>
                <a:ea typeface="思源黑体 CN Regular"/>
                <a:cs typeface="+mn-ea"/>
                <a:sym typeface="+mn-lt"/>
              </a:rPr>
              <a:t>文档调试接口，前端依照</a:t>
            </a:r>
            <a:r>
              <a:rPr kumimoji="1" lang="en-US" altLang="zh-CN" sz="1200" dirty="0">
                <a:solidFill>
                  <a:prstClr val="black">
                    <a:lumMod val="50000"/>
                    <a:lumOff val="50000"/>
                  </a:prstClr>
                </a:solidFill>
                <a:latin typeface="+mn-ea"/>
                <a:ea typeface="思源黑体 CN Regular"/>
                <a:cs typeface="+mn-ea"/>
                <a:sym typeface="+mn-lt"/>
              </a:rPr>
              <a:t>swagger</a:t>
            </a:r>
            <a:r>
              <a:rPr kumimoji="1" lang="zh-CN" altLang="en-US" sz="1200" dirty="0">
                <a:solidFill>
                  <a:prstClr val="black">
                    <a:lumMod val="50000"/>
                    <a:lumOff val="50000"/>
                  </a:prstClr>
                </a:solidFill>
                <a:latin typeface="+mn-ea"/>
                <a:ea typeface="思源黑体 CN Regular"/>
                <a:cs typeface="+mn-ea"/>
                <a:sym typeface="+mn-lt"/>
              </a:rPr>
              <a:t>文档进行开发，从而实现前后端开发者开发时间的分离。但在校内环境中，我们没有一个统一的开发环境，不但不能实现前后端的分布上传，而且还将编成过程复杂化了。所以我们选择了不是前后端分离的若依框架。</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600" b="1" dirty="0">
                <a:solidFill>
                  <a:prstClr val="black">
                    <a:lumMod val="50000"/>
                    <a:lumOff val="50000"/>
                  </a:prstClr>
                </a:solidFill>
                <a:latin typeface="+mn-ea"/>
                <a:ea typeface="思源黑体 CN Regular"/>
                <a:cs typeface="+mn-ea"/>
                <a:sym typeface="+mn-lt"/>
              </a:rPr>
              <a:t>详细的开发文档</a:t>
            </a:r>
            <a:endParaRPr kumimoji="1" lang="en-US" altLang="zh-CN" sz="1600" b="1"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若依框架提供了极其详细的开发文档，包括前端文档和后端文档，相较于其他框架来说更加详细。</a:t>
            </a:r>
            <a:endParaRPr kumimoji="1" lang="en-US" altLang="zh-CN" sz="120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600" b="1" noProof="0" dirty="0">
                <a:solidFill>
                  <a:prstClr val="black">
                    <a:lumMod val="50000"/>
                    <a:lumOff val="50000"/>
                  </a:prstClr>
                </a:solidFill>
                <a:latin typeface="+mn-ea"/>
                <a:ea typeface="思源黑体 CN Regular"/>
                <a:cs typeface="+mn-ea"/>
                <a:sym typeface="+mn-lt"/>
              </a:rPr>
              <a:t>丰富的前端模板</a:t>
            </a:r>
            <a:endParaRPr kumimoji="1" lang="en-US" altLang="zh-CN" sz="1600" b="1" noProof="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b="0" i="0" u="none" strike="noStrike" kern="1200" cap="none" spc="0" normalizeH="0" baseline="0" dirty="0">
                <a:ln>
                  <a:noFill/>
                </a:ln>
                <a:solidFill>
                  <a:prstClr val="black">
                    <a:lumMod val="50000"/>
                    <a:lumOff val="50000"/>
                  </a:prstClr>
                </a:solidFill>
                <a:effectLst/>
                <a:uLnTx/>
                <a:uFillTx/>
                <a:latin typeface="+mn-ea"/>
                <a:ea typeface="思源黑体 CN Regular"/>
                <a:cs typeface="+mn-ea"/>
                <a:sym typeface="+mn-lt"/>
              </a:rPr>
              <a:t>      </a:t>
            </a:r>
            <a:r>
              <a:rPr kumimoji="1" lang="zh-CN" altLang="en-US" sz="1200" b="0" i="0" u="none" strike="noStrike" kern="1200" cap="none" spc="0" normalizeH="0" baseline="0" dirty="0">
                <a:ln>
                  <a:noFill/>
                </a:ln>
                <a:solidFill>
                  <a:prstClr val="black">
                    <a:lumMod val="50000"/>
                    <a:lumOff val="50000"/>
                  </a:prstClr>
                </a:solidFill>
                <a:effectLst/>
                <a:uLnTx/>
                <a:uFillTx/>
                <a:latin typeface="+mn-ea"/>
                <a:ea typeface="思源黑体 CN Regular"/>
                <a:cs typeface="+mn-ea"/>
                <a:sym typeface="+mn-lt"/>
              </a:rPr>
              <a:t>框架提供了很多现成的前端模板供前端开发参考，这为对前端不太熟悉的开发者提供了高效便捷的开发方式。</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Tree>
    <p:extLst>
      <p:ext uri="{BB962C8B-B14F-4D97-AF65-F5344CB8AC3E}">
        <p14:creationId xmlns:p14="http://schemas.microsoft.com/office/powerpoint/2010/main" val="403240526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a:extLst>
              <a:ext uri="{FF2B5EF4-FFF2-40B4-BE49-F238E27FC236}">
                <a16:creationId xmlns:a16="http://schemas.microsoft.com/office/drawing/2014/main" id="{D64B95CA-C67C-1247-AF9F-F68576BCBE96}"/>
              </a:ext>
            </a:extLst>
          </p:cNvPr>
          <p:cNvSpPr/>
          <p:nvPr/>
        </p:nvSpPr>
        <p:spPr>
          <a:xfrm rot="10800000">
            <a:off x="1042865" y="2217578"/>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2" name="文本框 1">
            <a:extLst>
              <a:ext uri="{FF2B5EF4-FFF2-40B4-BE49-F238E27FC236}">
                <a16:creationId xmlns:a16="http://schemas.microsoft.com/office/drawing/2014/main" id="{EF8679FC-8B9E-6441-A79D-AFE13CFD3A13}"/>
              </a:ext>
            </a:extLst>
          </p:cNvPr>
          <p:cNvSpPr txBox="1"/>
          <p:nvPr/>
        </p:nvSpPr>
        <p:spPr>
          <a:xfrm>
            <a:off x="1305792" y="237507"/>
            <a:ext cx="20313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思源黑体 Medium" panose="020B0600000000000000" pitchFamily="34" charset="-122"/>
                <a:ea typeface="思源黑体 Medium" panose="020B0600000000000000" pitchFamily="34" charset="-122"/>
              </a:rPr>
              <a:t>详细功能设计</a:t>
            </a:r>
            <a:endPar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3" name="圆角矩形 2">
            <a:extLst>
              <a:ext uri="{FF2B5EF4-FFF2-40B4-BE49-F238E27FC236}">
                <a16:creationId xmlns:a16="http://schemas.microsoft.com/office/drawing/2014/main" id="{1B2BAA42-4C92-6A46-ACCA-D9C1FF8B3505}"/>
              </a:ext>
            </a:extLst>
          </p:cNvPr>
          <p:cNvSpPr/>
          <p:nvPr/>
        </p:nvSpPr>
        <p:spPr>
          <a:xfrm rot="10800000">
            <a:off x="1042865" y="3367385"/>
            <a:ext cx="2286000" cy="712697"/>
          </a:xfrm>
          <a:prstGeom prst="round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4" name="椭圆 3">
            <a:extLst>
              <a:ext uri="{FF2B5EF4-FFF2-40B4-BE49-F238E27FC236}">
                <a16:creationId xmlns:a16="http://schemas.microsoft.com/office/drawing/2014/main" id="{91958978-D8C3-564B-A7C1-91D0CD6F30D5}"/>
              </a:ext>
            </a:extLst>
          </p:cNvPr>
          <p:cNvSpPr/>
          <p:nvPr/>
        </p:nvSpPr>
        <p:spPr>
          <a:xfrm>
            <a:off x="3695842" y="2176158"/>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5" name="그룹 259">
            <a:extLst>
              <a:ext uri="{FF2B5EF4-FFF2-40B4-BE49-F238E27FC236}">
                <a16:creationId xmlns:a16="http://schemas.microsoft.com/office/drawing/2014/main" id="{4A2EF700-8F4A-0442-ADBE-FE48B61BE975}"/>
              </a:ext>
            </a:extLst>
          </p:cNvPr>
          <p:cNvGrpSpPr/>
          <p:nvPr/>
        </p:nvGrpSpPr>
        <p:grpSpPr>
          <a:xfrm>
            <a:off x="3877921" y="2361038"/>
            <a:ext cx="392240" cy="386638"/>
            <a:chOff x="5451265" y="5564677"/>
            <a:chExt cx="392240" cy="386638"/>
          </a:xfrm>
          <a:solidFill>
            <a:schemeClr val="bg1"/>
          </a:solidFill>
        </p:grpSpPr>
        <p:sp>
          <p:nvSpPr>
            <p:cNvPr id="6" name="자유형: 도형 260">
              <a:extLst>
                <a:ext uri="{FF2B5EF4-FFF2-40B4-BE49-F238E27FC236}">
                  <a16:creationId xmlns:a16="http://schemas.microsoft.com/office/drawing/2014/main" id="{EABEF3B8-DB79-E143-B798-EE46E6216851}"/>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자유형: 도형 261">
              <a:extLst>
                <a:ext uri="{FF2B5EF4-FFF2-40B4-BE49-F238E27FC236}">
                  <a16:creationId xmlns:a16="http://schemas.microsoft.com/office/drawing/2014/main" id="{421312F4-BE44-A444-8AB2-DC840E246A9F}"/>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 name="자유형: 도형 262">
              <a:extLst>
                <a:ext uri="{FF2B5EF4-FFF2-40B4-BE49-F238E27FC236}">
                  <a16:creationId xmlns:a16="http://schemas.microsoft.com/office/drawing/2014/main" id="{D62BBCBC-1320-E64B-AFE7-C6637C448395}"/>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 name="자유형: 도형 263">
              <a:extLst>
                <a:ext uri="{FF2B5EF4-FFF2-40B4-BE49-F238E27FC236}">
                  <a16:creationId xmlns:a16="http://schemas.microsoft.com/office/drawing/2014/main" id="{7533989B-B7B2-994A-B573-3642C398D638}"/>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 name="자유형: 도형 264">
              <a:extLst>
                <a:ext uri="{FF2B5EF4-FFF2-40B4-BE49-F238E27FC236}">
                  <a16:creationId xmlns:a16="http://schemas.microsoft.com/office/drawing/2014/main" id="{2A0FD92E-99FD-1048-8856-BE5CEBB9F147}"/>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 name="자유형: 도형 265">
              <a:extLst>
                <a:ext uri="{FF2B5EF4-FFF2-40B4-BE49-F238E27FC236}">
                  <a16:creationId xmlns:a16="http://schemas.microsoft.com/office/drawing/2014/main" id="{E73F36CE-609C-8F4B-BC55-D4076CF5CB94}"/>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 name="자유형: 도형 266">
              <a:extLst>
                <a:ext uri="{FF2B5EF4-FFF2-40B4-BE49-F238E27FC236}">
                  <a16:creationId xmlns:a16="http://schemas.microsoft.com/office/drawing/2014/main" id="{D74594E9-977D-6D41-9BEC-2881FA033189}"/>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3" name="자유형: 도형 267">
              <a:extLst>
                <a:ext uri="{FF2B5EF4-FFF2-40B4-BE49-F238E27FC236}">
                  <a16:creationId xmlns:a16="http://schemas.microsoft.com/office/drawing/2014/main" id="{E78ABFFF-1962-0C43-A6E4-2AFD012945CA}"/>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4" name="자유형: 도형 268">
              <a:extLst>
                <a:ext uri="{FF2B5EF4-FFF2-40B4-BE49-F238E27FC236}">
                  <a16:creationId xmlns:a16="http://schemas.microsoft.com/office/drawing/2014/main" id="{536C07F2-AF94-784B-BD48-44054D06821B}"/>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 name="자유형: 도형 269">
              <a:extLst>
                <a:ext uri="{FF2B5EF4-FFF2-40B4-BE49-F238E27FC236}">
                  <a16:creationId xmlns:a16="http://schemas.microsoft.com/office/drawing/2014/main" id="{20D5D6DE-008D-1147-A654-306985FCF1A6}"/>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6" name="矩形 15">
            <a:extLst>
              <a:ext uri="{FF2B5EF4-FFF2-40B4-BE49-F238E27FC236}">
                <a16:creationId xmlns:a16="http://schemas.microsoft.com/office/drawing/2014/main" id="{BFDBA978-F804-0947-AB31-BCD48718963B}"/>
              </a:ext>
            </a:extLst>
          </p:cNvPr>
          <p:cNvSpPr/>
          <p:nvPr/>
        </p:nvSpPr>
        <p:spPr>
          <a:xfrm>
            <a:off x="1204074" y="2400469"/>
            <a:ext cx="1943321"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chemeClr val="bg1"/>
                </a:solidFill>
                <a:effectLst/>
                <a:uLnTx/>
                <a:uFillTx/>
                <a:latin typeface="+mn-ea"/>
                <a:ea typeface="思源黑体 CN Regular"/>
                <a:cs typeface="+mn-ea"/>
                <a:sym typeface="+mn-lt"/>
              </a:rPr>
              <a:t>框架优势</a:t>
            </a:r>
            <a:endParaRPr kumimoji="0" lang="zh-CN" altLang="en-US" sz="1400" b="0" i="0" u="none" strike="noStrike" kern="1200" cap="none" spc="0" normalizeH="0" baseline="0" noProof="0" dirty="0">
              <a:ln>
                <a:noFill/>
              </a:ln>
              <a:solidFill>
                <a:schemeClr val="bg1"/>
              </a:solidFill>
              <a:effectLst/>
              <a:uLnTx/>
              <a:uFillTx/>
              <a:latin typeface="Arial"/>
              <a:ea typeface="思源黑体 CN Regular"/>
            </a:endParaRPr>
          </a:p>
        </p:txBody>
      </p:sp>
      <p:sp>
        <p:nvSpPr>
          <p:cNvPr id="18" name="椭圆 17">
            <a:extLst>
              <a:ext uri="{FF2B5EF4-FFF2-40B4-BE49-F238E27FC236}">
                <a16:creationId xmlns:a16="http://schemas.microsoft.com/office/drawing/2014/main" id="{8EA30569-6023-E34C-8CCF-6D38B063039E}"/>
              </a:ext>
            </a:extLst>
          </p:cNvPr>
          <p:cNvSpPr/>
          <p:nvPr/>
        </p:nvSpPr>
        <p:spPr>
          <a:xfrm>
            <a:off x="3695842" y="335135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矩形 18">
            <a:extLst>
              <a:ext uri="{FF2B5EF4-FFF2-40B4-BE49-F238E27FC236}">
                <a16:creationId xmlns:a16="http://schemas.microsoft.com/office/drawing/2014/main" id="{01682963-9888-9541-AD2B-087FF2870021}"/>
              </a:ext>
            </a:extLst>
          </p:cNvPr>
          <p:cNvSpPr/>
          <p:nvPr/>
        </p:nvSpPr>
        <p:spPr>
          <a:xfrm>
            <a:off x="1214203" y="3539068"/>
            <a:ext cx="1943321"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b="0" i="0" u="none" strike="noStrike" kern="1200" cap="none" spc="0" normalizeH="0" baseline="0" noProof="0" dirty="0">
                <a:ln>
                  <a:noFill/>
                </a:ln>
                <a:solidFill>
                  <a:srgbClr val="44546A"/>
                </a:solidFill>
                <a:effectLst/>
                <a:uLnTx/>
                <a:uFillTx/>
                <a:latin typeface="+mn-ea"/>
                <a:ea typeface="思源黑体 CN Regular"/>
                <a:cs typeface="+mn-ea"/>
                <a:sym typeface="+mn-lt"/>
              </a:rPr>
              <a:t>图片上传</a:t>
            </a:r>
            <a:endParaRPr kumimoji="0" lang="zh-CN" altLang="en-US" b="0" i="0" u="none" strike="noStrike" kern="1200" cap="none" spc="0" normalizeH="0" baseline="0" noProof="0" dirty="0">
              <a:ln>
                <a:noFill/>
              </a:ln>
              <a:solidFill>
                <a:srgbClr val="44546A"/>
              </a:solidFill>
              <a:effectLst/>
              <a:uLnTx/>
              <a:uFillTx/>
              <a:latin typeface="Arial"/>
              <a:ea typeface="思源黑体 CN Regular"/>
              <a:cs typeface="+mn-cs"/>
            </a:endParaRPr>
          </a:p>
        </p:txBody>
      </p:sp>
      <p:sp>
        <p:nvSpPr>
          <p:cNvPr id="20" name="圆角矩形 19">
            <a:extLst>
              <a:ext uri="{FF2B5EF4-FFF2-40B4-BE49-F238E27FC236}">
                <a16:creationId xmlns:a16="http://schemas.microsoft.com/office/drawing/2014/main" id="{3888A1D8-B777-FC4A-8AFC-5C3EEFF8E06F}"/>
              </a:ext>
            </a:extLst>
          </p:cNvPr>
          <p:cNvSpPr/>
          <p:nvPr/>
        </p:nvSpPr>
        <p:spPr>
          <a:xfrm rot="10800000">
            <a:off x="1042865" y="4529947"/>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21" name="椭圆 20">
            <a:extLst>
              <a:ext uri="{FF2B5EF4-FFF2-40B4-BE49-F238E27FC236}">
                <a16:creationId xmlns:a16="http://schemas.microsoft.com/office/drawing/2014/main" id="{56F46F46-F1E1-2A4D-9617-F35F523131A6}"/>
              </a:ext>
            </a:extLst>
          </p:cNvPr>
          <p:cNvSpPr/>
          <p:nvPr/>
        </p:nvSpPr>
        <p:spPr>
          <a:xfrm>
            <a:off x="3695842" y="4508096"/>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2" name="矩形 21">
            <a:extLst>
              <a:ext uri="{FF2B5EF4-FFF2-40B4-BE49-F238E27FC236}">
                <a16:creationId xmlns:a16="http://schemas.microsoft.com/office/drawing/2014/main" id="{FC130C97-FAB1-104B-9F1A-0965068A8B37}"/>
              </a:ext>
            </a:extLst>
          </p:cNvPr>
          <p:cNvSpPr/>
          <p:nvPr/>
        </p:nvSpPr>
        <p:spPr>
          <a:xfrm>
            <a:off x="1204074" y="4732407"/>
            <a:ext cx="1943321" cy="307777"/>
          </a:xfrm>
          <a:prstGeom prst="rect">
            <a:avLst/>
          </a:prstGeom>
        </p:spPr>
        <p:txBody>
          <a:bodyPr wrap="square">
            <a:spAutoFit/>
          </a:bodyPr>
          <a:lstStyle/>
          <a:p>
            <a:pPr lvl="0" algn="ctr">
              <a:defRPr/>
            </a:pPr>
            <a:r>
              <a:rPr kumimoji="1" lang="en-US" altLang="zh-CN" sz="1400" dirty="0">
                <a:solidFill>
                  <a:prstClr val="white"/>
                </a:solidFill>
                <a:latin typeface="+mn-ea"/>
                <a:cs typeface="+mn-ea"/>
                <a:sym typeface="+mn-lt"/>
              </a:rPr>
              <a:t>Python</a:t>
            </a:r>
            <a:r>
              <a:rPr kumimoji="1" lang="zh-CN" altLang="en-US" sz="1400" dirty="0">
                <a:solidFill>
                  <a:prstClr val="white"/>
                </a:solidFill>
                <a:latin typeface="+mn-ea"/>
                <a:cs typeface="+mn-ea"/>
                <a:sym typeface="+mn-lt"/>
              </a:rPr>
              <a:t>脚本调用</a:t>
            </a:r>
            <a:endParaRPr lang="zh-CN" altLang="en-US" sz="1400" dirty="0">
              <a:solidFill>
                <a:prstClr val="white"/>
              </a:solidFill>
            </a:endParaRPr>
          </a:p>
        </p:txBody>
      </p:sp>
      <p:grpSp>
        <p:nvGrpSpPr>
          <p:cNvPr id="23" name="그룹 427">
            <a:extLst>
              <a:ext uri="{FF2B5EF4-FFF2-40B4-BE49-F238E27FC236}">
                <a16:creationId xmlns:a16="http://schemas.microsoft.com/office/drawing/2014/main" id="{2D541558-F143-A144-B607-7B4CADD909B2}"/>
              </a:ext>
            </a:extLst>
          </p:cNvPr>
          <p:cNvGrpSpPr/>
          <p:nvPr/>
        </p:nvGrpSpPr>
        <p:grpSpPr>
          <a:xfrm>
            <a:off x="3863040" y="3546081"/>
            <a:ext cx="390525" cy="343947"/>
            <a:chOff x="6798957" y="5589841"/>
            <a:chExt cx="390525" cy="343947"/>
          </a:xfrm>
          <a:solidFill>
            <a:schemeClr val="bg1"/>
          </a:solidFill>
        </p:grpSpPr>
        <p:sp>
          <p:nvSpPr>
            <p:cNvPr id="24" name="자유형: 도형 428">
              <a:extLst>
                <a:ext uri="{FF2B5EF4-FFF2-40B4-BE49-F238E27FC236}">
                  <a16:creationId xmlns:a16="http://schemas.microsoft.com/office/drawing/2014/main" id="{5F98C3AD-B1EB-664A-8A01-6F5083BA34AB}"/>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5" name="자유형: 도형 429">
              <a:extLst>
                <a:ext uri="{FF2B5EF4-FFF2-40B4-BE49-F238E27FC236}">
                  <a16:creationId xmlns:a16="http://schemas.microsoft.com/office/drawing/2014/main" id="{B07C03E8-ADBE-1C46-8113-DD57741A1885}"/>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6" name="자유형: 도형 430">
              <a:extLst>
                <a:ext uri="{FF2B5EF4-FFF2-40B4-BE49-F238E27FC236}">
                  <a16:creationId xmlns:a16="http://schemas.microsoft.com/office/drawing/2014/main" id="{1902B51C-9213-7D43-9796-AAB6C2C06E07}"/>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7" name="그룹 16">
            <a:extLst>
              <a:ext uri="{FF2B5EF4-FFF2-40B4-BE49-F238E27FC236}">
                <a16:creationId xmlns:a16="http://schemas.microsoft.com/office/drawing/2014/main" id="{CB830930-090A-C94D-92D9-3C4FFE55EFC3}"/>
              </a:ext>
            </a:extLst>
          </p:cNvPr>
          <p:cNvGrpSpPr/>
          <p:nvPr/>
        </p:nvGrpSpPr>
        <p:grpSpPr>
          <a:xfrm>
            <a:off x="3878907" y="4760784"/>
            <a:ext cx="385886" cy="266700"/>
            <a:chOff x="8144247" y="4296431"/>
            <a:chExt cx="385886" cy="266700"/>
          </a:xfrm>
          <a:solidFill>
            <a:schemeClr val="bg1"/>
          </a:solidFill>
        </p:grpSpPr>
        <p:sp>
          <p:nvSpPr>
            <p:cNvPr id="28" name="자유형: 도형 17">
              <a:extLst>
                <a:ext uri="{FF2B5EF4-FFF2-40B4-BE49-F238E27FC236}">
                  <a16:creationId xmlns:a16="http://schemas.microsoft.com/office/drawing/2014/main" id="{EE0083C3-5C7F-F74E-848B-A0F8ECFF53E0}"/>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9" name="자유형: 도형 18">
              <a:extLst>
                <a:ext uri="{FF2B5EF4-FFF2-40B4-BE49-F238E27FC236}">
                  <a16:creationId xmlns:a16="http://schemas.microsoft.com/office/drawing/2014/main" id="{6DCF51F0-BAD0-E544-BB43-940349071FBE}"/>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자유형: 도형 19">
              <a:extLst>
                <a:ext uri="{FF2B5EF4-FFF2-40B4-BE49-F238E27FC236}">
                  <a16:creationId xmlns:a16="http://schemas.microsoft.com/office/drawing/2014/main" id="{DBF4BFA3-4456-6947-9071-1FE5B8B0EB4E}"/>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자유형: 도형 20">
              <a:extLst>
                <a:ext uri="{FF2B5EF4-FFF2-40B4-BE49-F238E27FC236}">
                  <a16:creationId xmlns:a16="http://schemas.microsoft.com/office/drawing/2014/main" id="{D2B5A4F0-4201-7B49-95B1-7FAC84DBD38C}"/>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42" name="文本框 41">
            <a:extLst>
              <a:ext uri="{FF2B5EF4-FFF2-40B4-BE49-F238E27FC236}">
                <a16:creationId xmlns:a16="http://schemas.microsoft.com/office/drawing/2014/main" id="{A54A1D47-ABAF-E644-8BCE-D2ED74330D4B}"/>
              </a:ext>
            </a:extLst>
          </p:cNvPr>
          <p:cNvSpPr txBox="1"/>
          <p:nvPr/>
        </p:nvSpPr>
        <p:spPr>
          <a:xfrm>
            <a:off x="4973156" y="1292506"/>
            <a:ext cx="5814809" cy="9830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配置静态地址</a:t>
            </a:r>
            <a:endPar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在配置文件中对于静态文件路径进行配置，框架会读取配置信息作为上传图像文件的保存地址。</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pic>
        <p:nvPicPr>
          <p:cNvPr id="33" name="图片 32">
            <a:extLst>
              <a:ext uri="{FF2B5EF4-FFF2-40B4-BE49-F238E27FC236}">
                <a16:creationId xmlns:a16="http://schemas.microsoft.com/office/drawing/2014/main" id="{A547E199-269B-4AC1-B228-80BC6FFB6465}"/>
              </a:ext>
            </a:extLst>
          </p:cNvPr>
          <p:cNvPicPr>
            <a:picLocks noChangeAspect="1"/>
          </p:cNvPicPr>
          <p:nvPr/>
        </p:nvPicPr>
        <p:blipFill>
          <a:blip r:embed="rId3"/>
          <a:stretch>
            <a:fillRect/>
          </a:stretch>
        </p:blipFill>
        <p:spPr>
          <a:xfrm>
            <a:off x="4973156" y="2532982"/>
            <a:ext cx="6856138" cy="2932683"/>
          </a:xfrm>
          <a:prstGeom prst="rect">
            <a:avLst/>
          </a:prstGeom>
        </p:spPr>
      </p:pic>
    </p:spTree>
    <p:extLst>
      <p:ext uri="{BB962C8B-B14F-4D97-AF65-F5344CB8AC3E}">
        <p14:creationId xmlns:p14="http://schemas.microsoft.com/office/powerpoint/2010/main" val="36343931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a:extLst>
              <a:ext uri="{FF2B5EF4-FFF2-40B4-BE49-F238E27FC236}">
                <a16:creationId xmlns:a16="http://schemas.microsoft.com/office/drawing/2014/main" id="{D64B95CA-C67C-1247-AF9F-F68576BCBE96}"/>
              </a:ext>
            </a:extLst>
          </p:cNvPr>
          <p:cNvSpPr/>
          <p:nvPr/>
        </p:nvSpPr>
        <p:spPr>
          <a:xfrm rot="10800000">
            <a:off x="1042865" y="2217578"/>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2" name="文本框 1">
            <a:extLst>
              <a:ext uri="{FF2B5EF4-FFF2-40B4-BE49-F238E27FC236}">
                <a16:creationId xmlns:a16="http://schemas.microsoft.com/office/drawing/2014/main" id="{EF8679FC-8B9E-6441-A79D-AFE13CFD3A13}"/>
              </a:ext>
            </a:extLst>
          </p:cNvPr>
          <p:cNvSpPr txBox="1"/>
          <p:nvPr/>
        </p:nvSpPr>
        <p:spPr>
          <a:xfrm>
            <a:off x="1305792" y="237507"/>
            <a:ext cx="20313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思源黑体 Medium" panose="020B0600000000000000" pitchFamily="34" charset="-122"/>
                <a:ea typeface="思源黑体 Medium" panose="020B0600000000000000" pitchFamily="34" charset="-122"/>
              </a:rPr>
              <a:t>详细功能设计</a:t>
            </a:r>
            <a:endPar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3" name="圆角矩形 2">
            <a:extLst>
              <a:ext uri="{FF2B5EF4-FFF2-40B4-BE49-F238E27FC236}">
                <a16:creationId xmlns:a16="http://schemas.microsoft.com/office/drawing/2014/main" id="{1B2BAA42-4C92-6A46-ACCA-D9C1FF8B3505}"/>
              </a:ext>
            </a:extLst>
          </p:cNvPr>
          <p:cNvSpPr/>
          <p:nvPr/>
        </p:nvSpPr>
        <p:spPr>
          <a:xfrm rot="10800000">
            <a:off x="1042865" y="3367385"/>
            <a:ext cx="2286000" cy="712697"/>
          </a:xfrm>
          <a:prstGeom prst="round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4" name="椭圆 3">
            <a:extLst>
              <a:ext uri="{FF2B5EF4-FFF2-40B4-BE49-F238E27FC236}">
                <a16:creationId xmlns:a16="http://schemas.microsoft.com/office/drawing/2014/main" id="{91958978-D8C3-564B-A7C1-91D0CD6F30D5}"/>
              </a:ext>
            </a:extLst>
          </p:cNvPr>
          <p:cNvSpPr/>
          <p:nvPr/>
        </p:nvSpPr>
        <p:spPr>
          <a:xfrm>
            <a:off x="3695842" y="2176158"/>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5" name="그룹 259">
            <a:extLst>
              <a:ext uri="{FF2B5EF4-FFF2-40B4-BE49-F238E27FC236}">
                <a16:creationId xmlns:a16="http://schemas.microsoft.com/office/drawing/2014/main" id="{4A2EF700-8F4A-0442-ADBE-FE48B61BE975}"/>
              </a:ext>
            </a:extLst>
          </p:cNvPr>
          <p:cNvGrpSpPr/>
          <p:nvPr/>
        </p:nvGrpSpPr>
        <p:grpSpPr>
          <a:xfrm>
            <a:off x="3877921" y="2361038"/>
            <a:ext cx="392240" cy="386638"/>
            <a:chOff x="5451265" y="5564677"/>
            <a:chExt cx="392240" cy="386638"/>
          </a:xfrm>
          <a:solidFill>
            <a:schemeClr val="bg1"/>
          </a:solidFill>
        </p:grpSpPr>
        <p:sp>
          <p:nvSpPr>
            <p:cNvPr id="6" name="자유형: 도형 260">
              <a:extLst>
                <a:ext uri="{FF2B5EF4-FFF2-40B4-BE49-F238E27FC236}">
                  <a16:creationId xmlns:a16="http://schemas.microsoft.com/office/drawing/2014/main" id="{EABEF3B8-DB79-E143-B798-EE46E6216851}"/>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자유형: 도형 261">
              <a:extLst>
                <a:ext uri="{FF2B5EF4-FFF2-40B4-BE49-F238E27FC236}">
                  <a16:creationId xmlns:a16="http://schemas.microsoft.com/office/drawing/2014/main" id="{421312F4-BE44-A444-8AB2-DC840E246A9F}"/>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 name="자유형: 도형 262">
              <a:extLst>
                <a:ext uri="{FF2B5EF4-FFF2-40B4-BE49-F238E27FC236}">
                  <a16:creationId xmlns:a16="http://schemas.microsoft.com/office/drawing/2014/main" id="{D62BBCBC-1320-E64B-AFE7-C6637C448395}"/>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 name="자유형: 도형 263">
              <a:extLst>
                <a:ext uri="{FF2B5EF4-FFF2-40B4-BE49-F238E27FC236}">
                  <a16:creationId xmlns:a16="http://schemas.microsoft.com/office/drawing/2014/main" id="{7533989B-B7B2-994A-B573-3642C398D638}"/>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 name="자유형: 도형 264">
              <a:extLst>
                <a:ext uri="{FF2B5EF4-FFF2-40B4-BE49-F238E27FC236}">
                  <a16:creationId xmlns:a16="http://schemas.microsoft.com/office/drawing/2014/main" id="{2A0FD92E-99FD-1048-8856-BE5CEBB9F147}"/>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 name="자유형: 도형 265">
              <a:extLst>
                <a:ext uri="{FF2B5EF4-FFF2-40B4-BE49-F238E27FC236}">
                  <a16:creationId xmlns:a16="http://schemas.microsoft.com/office/drawing/2014/main" id="{E73F36CE-609C-8F4B-BC55-D4076CF5CB94}"/>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 name="자유형: 도형 266">
              <a:extLst>
                <a:ext uri="{FF2B5EF4-FFF2-40B4-BE49-F238E27FC236}">
                  <a16:creationId xmlns:a16="http://schemas.microsoft.com/office/drawing/2014/main" id="{D74594E9-977D-6D41-9BEC-2881FA033189}"/>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3" name="자유형: 도형 267">
              <a:extLst>
                <a:ext uri="{FF2B5EF4-FFF2-40B4-BE49-F238E27FC236}">
                  <a16:creationId xmlns:a16="http://schemas.microsoft.com/office/drawing/2014/main" id="{E78ABFFF-1962-0C43-A6E4-2AFD012945CA}"/>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4" name="자유형: 도형 268">
              <a:extLst>
                <a:ext uri="{FF2B5EF4-FFF2-40B4-BE49-F238E27FC236}">
                  <a16:creationId xmlns:a16="http://schemas.microsoft.com/office/drawing/2014/main" id="{536C07F2-AF94-784B-BD48-44054D06821B}"/>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 name="자유형: 도형 269">
              <a:extLst>
                <a:ext uri="{FF2B5EF4-FFF2-40B4-BE49-F238E27FC236}">
                  <a16:creationId xmlns:a16="http://schemas.microsoft.com/office/drawing/2014/main" id="{20D5D6DE-008D-1147-A654-306985FCF1A6}"/>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6" name="矩形 15">
            <a:extLst>
              <a:ext uri="{FF2B5EF4-FFF2-40B4-BE49-F238E27FC236}">
                <a16:creationId xmlns:a16="http://schemas.microsoft.com/office/drawing/2014/main" id="{BFDBA978-F804-0947-AB31-BCD48718963B}"/>
              </a:ext>
            </a:extLst>
          </p:cNvPr>
          <p:cNvSpPr/>
          <p:nvPr/>
        </p:nvSpPr>
        <p:spPr>
          <a:xfrm>
            <a:off x="1204074" y="2400469"/>
            <a:ext cx="1943321"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chemeClr val="bg1"/>
                </a:solidFill>
                <a:effectLst/>
                <a:uLnTx/>
                <a:uFillTx/>
                <a:latin typeface="+mn-ea"/>
                <a:ea typeface="思源黑体 CN Regular"/>
                <a:cs typeface="+mn-ea"/>
                <a:sym typeface="+mn-lt"/>
              </a:rPr>
              <a:t>框架优势</a:t>
            </a:r>
            <a:endParaRPr kumimoji="0" lang="zh-CN" altLang="en-US" sz="1400" b="0" i="0" u="none" strike="noStrike" kern="1200" cap="none" spc="0" normalizeH="0" baseline="0" noProof="0" dirty="0">
              <a:ln>
                <a:noFill/>
              </a:ln>
              <a:solidFill>
                <a:schemeClr val="bg1"/>
              </a:solidFill>
              <a:effectLst/>
              <a:uLnTx/>
              <a:uFillTx/>
              <a:latin typeface="Arial"/>
              <a:ea typeface="思源黑体 CN Regular"/>
            </a:endParaRPr>
          </a:p>
        </p:txBody>
      </p:sp>
      <p:sp>
        <p:nvSpPr>
          <p:cNvPr id="18" name="椭圆 17">
            <a:extLst>
              <a:ext uri="{FF2B5EF4-FFF2-40B4-BE49-F238E27FC236}">
                <a16:creationId xmlns:a16="http://schemas.microsoft.com/office/drawing/2014/main" id="{8EA30569-6023-E34C-8CCF-6D38B063039E}"/>
              </a:ext>
            </a:extLst>
          </p:cNvPr>
          <p:cNvSpPr/>
          <p:nvPr/>
        </p:nvSpPr>
        <p:spPr>
          <a:xfrm>
            <a:off x="3695842" y="335135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矩形 18">
            <a:extLst>
              <a:ext uri="{FF2B5EF4-FFF2-40B4-BE49-F238E27FC236}">
                <a16:creationId xmlns:a16="http://schemas.microsoft.com/office/drawing/2014/main" id="{01682963-9888-9541-AD2B-087FF2870021}"/>
              </a:ext>
            </a:extLst>
          </p:cNvPr>
          <p:cNvSpPr/>
          <p:nvPr/>
        </p:nvSpPr>
        <p:spPr>
          <a:xfrm>
            <a:off x="1214203" y="3539068"/>
            <a:ext cx="1943321"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b="0" i="0" u="none" strike="noStrike" kern="1200" cap="none" spc="0" normalizeH="0" baseline="0" noProof="0" dirty="0">
                <a:ln>
                  <a:noFill/>
                </a:ln>
                <a:solidFill>
                  <a:srgbClr val="44546A"/>
                </a:solidFill>
                <a:effectLst/>
                <a:uLnTx/>
                <a:uFillTx/>
                <a:latin typeface="+mn-ea"/>
                <a:ea typeface="思源黑体 CN Regular"/>
                <a:cs typeface="+mn-ea"/>
                <a:sym typeface="+mn-lt"/>
              </a:rPr>
              <a:t>图片上传</a:t>
            </a:r>
            <a:endParaRPr kumimoji="0" lang="zh-CN" altLang="en-US" b="0" i="0" u="none" strike="noStrike" kern="1200" cap="none" spc="0" normalizeH="0" baseline="0" noProof="0" dirty="0">
              <a:ln>
                <a:noFill/>
              </a:ln>
              <a:solidFill>
                <a:srgbClr val="44546A"/>
              </a:solidFill>
              <a:effectLst/>
              <a:uLnTx/>
              <a:uFillTx/>
              <a:latin typeface="Arial"/>
              <a:ea typeface="思源黑体 CN Regular"/>
              <a:cs typeface="+mn-cs"/>
            </a:endParaRPr>
          </a:p>
        </p:txBody>
      </p:sp>
      <p:sp>
        <p:nvSpPr>
          <p:cNvPr id="20" name="圆角矩形 19">
            <a:extLst>
              <a:ext uri="{FF2B5EF4-FFF2-40B4-BE49-F238E27FC236}">
                <a16:creationId xmlns:a16="http://schemas.microsoft.com/office/drawing/2014/main" id="{3888A1D8-B777-FC4A-8AFC-5C3EEFF8E06F}"/>
              </a:ext>
            </a:extLst>
          </p:cNvPr>
          <p:cNvSpPr/>
          <p:nvPr/>
        </p:nvSpPr>
        <p:spPr>
          <a:xfrm rot="10800000">
            <a:off x="1042865" y="4529947"/>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21" name="椭圆 20">
            <a:extLst>
              <a:ext uri="{FF2B5EF4-FFF2-40B4-BE49-F238E27FC236}">
                <a16:creationId xmlns:a16="http://schemas.microsoft.com/office/drawing/2014/main" id="{56F46F46-F1E1-2A4D-9617-F35F523131A6}"/>
              </a:ext>
            </a:extLst>
          </p:cNvPr>
          <p:cNvSpPr/>
          <p:nvPr/>
        </p:nvSpPr>
        <p:spPr>
          <a:xfrm>
            <a:off x="3695842" y="4508096"/>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2" name="矩形 21">
            <a:extLst>
              <a:ext uri="{FF2B5EF4-FFF2-40B4-BE49-F238E27FC236}">
                <a16:creationId xmlns:a16="http://schemas.microsoft.com/office/drawing/2014/main" id="{FC130C97-FAB1-104B-9F1A-0965068A8B37}"/>
              </a:ext>
            </a:extLst>
          </p:cNvPr>
          <p:cNvSpPr/>
          <p:nvPr/>
        </p:nvSpPr>
        <p:spPr>
          <a:xfrm>
            <a:off x="1204074" y="4732407"/>
            <a:ext cx="1943321" cy="307777"/>
          </a:xfrm>
          <a:prstGeom prst="rect">
            <a:avLst/>
          </a:prstGeom>
        </p:spPr>
        <p:txBody>
          <a:bodyPr wrap="square">
            <a:spAutoFit/>
          </a:bodyPr>
          <a:lstStyle/>
          <a:p>
            <a:pPr lvl="0" algn="ctr">
              <a:defRPr/>
            </a:pPr>
            <a:r>
              <a:rPr kumimoji="1" lang="en-US" altLang="zh-CN" sz="1400" dirty="0">
                <a:solidFill>
                  <a:prstClr val="white"/>
                </a:solidFill>
                <a:latin typeface="+mn-ea"/>
                <a:cs typeface="+mn-ea"/>
                <a:sym typeface="+mn-lt"/>
              </a:rPr>
              <a:t>Python</a:t>
            </a:r>
            <a:r>
              <a:rPr kumimoji="1" lang="zh-CN" altLang="en-US" sz="1400" dirty="0">
                <a:solidFill>
                  <a:prstClr val="white"/>
                </a:solidFill>
                <a:latin typeface="+mn-ea"/>
                <a:cs typeface="+mn-ea"/>
                <a:sym typeface="+mn-lt"/>
              </a:rPr>
              <a:t>脚本调用</a:t>
            </a:r>
            <a:endParaRPr lang="zh-CN" altLang="en-US" sz="1400" dirty="0">
              <a:solidFill>
                <a:prstClr val="white"/>
              </a:solidFill>
            </a:endParaRPr>
          </a:p>
        </p:txBody>
      </p:sp>
      <p:grpSp>
        <p:nvGrpSpPr>
          <p:cNvPr id="23" name="그룹 427">
            <a:extLst>
              <a:ext uri="{FF2B5EF4-FFF2-40B4-BE49-F238E27FC236}">
                <a16:creationId xmlns:a16="http://schemas.microsoft.com/office/drawing/2014/main" id="{2D541558-F143-A144-B607-7B4CADD909B2}"/>
              </a:ext>
            </a:extLst>
          </p:cNvPr>
          <p:cNvGrpSpPr/>
          <p:nvPr/>
        </p:nvGrpSpPr>
        <p:grpSpPr>
          <a:xfrm>
            <a:off x="3863040" y="3546081"/>
            <a:ext cx="390525" cy="343947"/>
            <a:chOff x="6798957" y="5589841"/>
            <a:chExt cx="390525" cy="343947"/>
          </a:xfrm>
          <a:solidFill>
            <a:schemeClr val="bg1"/>
          </a:solidFill>
        </p:grpSpPr>
        <p:sp>
          <p:nvSpPr>
            <p:cNvPr id="24" name="자유형: 도형 428">
              <a:extLst>
                <a:ext uri="{FF2B5EF4-FFF2-40B4-BE49-F238E27FC236}">
                  <a16:creationId xmlns:a16="http://schemas.microsoft.com/office/drawing/2014/main" id="{5F98C3AD-B1EB-664A-8A01-6F5083BA34AB}"/>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5" name="자유형: 도형 429">
              <a:extLst>
                <a:ext uri="{FF2B5EF4-FFF2-40B4-BE49-F238E27FC236}">
                  <a16:creationId xmlns:a16="http://schemas.microsoft.com/office/drawing/2014/main" id="{B07C03E8-ADBE-1C46-8113-DD57741A1885}"/>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6" name="자유형: 도형 430">
              <a:extLst>
                <a:ext uri="{FF2B5EF4-FFF2-40B4-BE49-F238E27FC236}">
                  <a16:creationId xmlns:a16="http://schemas.microsoft.com/office/drawing/2014/main" id="{1902B51C-9213-7D43-9796-AAB6C2C06E07}"/>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7" name="그룹 16">
            <a:extLst>
              <a:ext uri="{FF2B5EF4-FFF2-40B4-BE49-F238E27FC236}">
                <a16:creationId xmlns:a16="http://schemas.microsoft.com/office/drawing/2014/main" id="{CB830930-090A-C94D-92D9-3C4FFE55EFC3}"/>
              </a:ext>
            </a:extLst>
          </p:cNvPr>
          <p:cNvGrpSpPr/>
          <p:nvPr/>
        </p:nvGrpSpPr>
        <p:grpSpPr>
          <a:xfrm>
            <a:off x="3878907" y="4760784"/>
            <a:ext cx="385886" cy="266700"/>
            <a:chOff x="8144247" y="4296431"/>
            <a:chExt cx="385886" cy="266700"/>
          </a:xfrm>
          <a:solidFill>
            <a:schemeClr val="bg1"/>
          </a:solidFill>
        </p:grpSpPr>
        <p:sp>
          <p:nvSpPr>
            <p:cNvPr id="28" name="자유형: 도형 17">
              <a:extLst>
                <a:ext uri="{FF2B5EF4-FFF2-40B4-BE49-F238E27FC236}">
                  <a16:creationId xmlns:a16="http://schemas.microsoft.com/office/drawing/2014/main" id="{EE0083C3-5C7F-F74E-848B-A0F8ECFF53E0}"/>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9" name="자유형: 도형 18">
              <a:extLst>
                <a:ext uri="{FF2B5EF4-FFF2-40B4-BE49-F238E27FC236}">
                  <a16:creationId xmlns:a16="http://schemas.microsoft.com/office/drawing/2014/main" id="{6DCF51F0-BAD0-E544-BB43-940349071FBE}"/>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자유형: 도형 19">
              <a:extLst>
                <a:ext uri="{FF2B5EF4-FFF2-40B4-BE49-F238E27FC236}">
                  <a16:creationId xmlns:a16="http://schemas.microsoft.com/office/drawing/2014/main" id="{DBF4BFA3-4456-6947-9071-1FE5B8B0EB4E}"/>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자유형: 도형 20">
              <a:extLst>
                <a:ext uri="{FF2B5EF4-FFF2-40B4-BE49-F238E27FC236}">
                  <a16:creationId xmlns:a16="http://schemas.microsoft.com/office/drawing/2014/main" id="{D2B5A4F0-4201-7B49-95B1-7FAC84DBD38C}"/>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42" name="文本框 41">
            <a:extLst>
              <a:ext uri="{FF2B5EF4-FFF2-40B4-BE49-F238E27FC236}">
                <a16:creationId xmlns:a16="http://schemas.microsoft.com/office/drawing/2014/main" id="{A54A1D47-ABAF-E644-8BCE-D2ED74330D4B}"/>
              </a:ext>
            </a:extLst>
          </p:cNvPr>
          <p:cNvSpPr txBox="1"/>
          <p:nvPr/>
        </p:nvSpPr>
        <p:spPr>
          <a:xfrm>
            <a:off x="5002653" y="1400906"/>
            <a:ext cx="5814809" cy="7060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600" b="1" dirty="0">
                <a:solidFill>
                  <a:prstClr val="black">
                    <a:lumMod val="50000"/>
                    <a:lumOff val="50000"/>
                  </a:prstClr>
                </a:solidFill>
                <a:latin typeface="+mn-ea"/>
                <a:ea typeface="思源黑体 CN Regular"/>
                <a:cs typeface="+mn-ea"/>
                <a:sym typeface="+mn-lt"/>
              </a:rPr>
              <a:t>列表中</a:t>
            </a:r>
            <a:r>
              <a:rPr kumimoji="1" lang="zh-CN" altLang="en-US"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图片展示</a:t>
            </a:r>
            <a:endPar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修改前端页面，在图像属性中添加框架提供的图片展示组件。</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pic>
        <p:nvPicPr>
          <p:cNvPr id="36" name="图片 35">
            <a:extLst>
              <a:ext uri="{FF2B5EF4-FFF2-40B4-BE49-F238E27FC236}">
                <a16:creationId xmlns:a16="http://schemas.microsoft.com/office/drawing/2014/main" id="{66AC3F88-801A-42DE-9BB9-AA31DD4B7C42}"/>
              </a:ext>
            </a:extLst>
          </p:cNvPr>
          <p:cNvPicPr>
            <a:picLocks noChangeAspect="1"/>
          </p:cNvPicPr>
          <p:nvPr/>
        </p:nvPicPr>
        <p:blipFill rotWithShape="1">
          <a:blip r:embed="rId3"/>
          <a:srcRect l="4704" r="17242"/>
          <a:stretch/>
        </p:blipFill>
        <p:spPr>
          <a:xfrm>
            <a:off x="5002653" y="2246762"/>
            <a:ext cx="6460837" cy="3210332"/>
          </a:xfrm>
          <a:prstGeom prst="rect">
            <a:avLst/>
          </a:prstGeom>
        </p:spPr>
      </p:pic>
    </p:spTree>
    <p:extLst>
      <p:ext uri="{BB962C8B-B14F-4D97-AF65-F5344CB8AC3E}">
        <p14:creationId xmlns:p14="http://schemas.microsoft.com/office/powerpoint/2010/main" val="25302207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a:extLst>
              <a:ext uri="{FF2B5EF4-FFF2-40B4-BE49-F238E27FC236}">
                <a16:creationId xmlns:a16="http://schemas.microsoft.com/office/drawing/2014/main" id="{D64B95CA-C67C-1247-AF9F-F68576BCBE96}"/>
              </a:ext>
            </a:extLst>
          </p:cNvPr>
          <p:cNvSpPr/>
          <p:nvPr/>
        </p:nvSpPr>
        <p:spPr>
          <a:xfrm rot="10800000">
            <a:off x="1042865" y="2217578"/>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2" name="文本框 1">
            <a:extLst>
              <a:ext uri="{FF2B5EF4-FFF2-40B4-BE49-F238E27FC236}">
                <a16:creationId xmlns:a16="http://schemas.microsoft.com/office/drawing/2014/main" id="{EF8679FC-8B9E-6441-A79D-AFE13CFD3A13}"/>
              </a:ext>
            </a:extLst>
          </p:cNvPr>
          <p:cNvSpPr txBox="1"/>
          <p:nvPr/>
        </p:nvSpPr>
        <p:spPr>
          <a:xfrm>
            <a:off x="1305792" y="237507"/>
            <a:ext cx="20313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思源黑体 Medium" panose="020B0600000000000000" pitchFamily="34" charset="-122"/>
                <a:ea typeface="思源黑体 Medium" panose="020B0600000000000000" pitchFamily="34" charset="-122"/>
              </a:rPr>
              <a:t>详细功能设计</a:t>
            </a:r>
            <a:endPar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3" name="圆角矩形 2">
            <a:extLst>
              <a:ext uri="{FF2B5EF4-FFF2-40B4-BE49-F238E27FC236}">
                <a16:creationId xmlns:a16="http://schemas.microsoft.com/office/drawing/2014/main" id="{1B2BAA42-4C92-6A46-ACCA-D9C1FF8B3505}"/>
              </a:ext>
            </a:extLst>
          </p:cNvPr>
          <p:cNvSpPr/>
          <p:nvPr/>
        </p:nvSpPr>
        <p:spPr>
          <a:xfrm rot="10800000">
            <a:off x="1042865" y="3367385"/>
            <a:ext cx="2286000" cy="712697"/>
          </a:xfrm>
          <a:prstGeom prst="round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4" name="椭圆 3">
            <a:extLst>
              <a:ext uri="{FF2B5EF4-FFF2-40B4-BE49-F238E27FC236}">
                <a16:creationId xmlns:a16="http://schemas.microsoft.com/office/drawing/2014/main" id="{91958978-D8C3-564B-A7C1-91D0CD6F30D5}"/>
              </a:ext>
            </a:extLst>
          </p:cNvPr>
          <p:cNvSpPr/>
          <p:nvPr/>
        </p:nvSpPr>
        <p:spPr>
          <a:xfrm>
            <a:off x="3695842" y="2176158"/>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5" name="그룹 259">
            <a:extLst>
              <a:ext uri="{FF2B5EF4-FFF2-40B4-BE49-F238E27FC236}">
                <a16:creationId xmlns:a16="http://schemas.microsoft.com/office/drawing/2014/main" id="{4A2EF700-8F4A-0442-ADBE-FE48B61BE975}"/>
              </a:ext>
            </a:extLst>
          </p:cNvPr>
          <p:cNvGrpSpPr/>
          <p:nvPr/>
        </p:nvGrpSpPr>
        <p:grpSpPr>
          <a:xfrm>
            <a:off x="3877921" y="2361038"/>
            <a:ext cx="392240" cy="386638"/>
            <a:chOff x="5451265" y="5564677"/>
            <a:chExt cx="392240" cy="386638"/>
          </a:xfrm>
          <a:solidFill>
            <a:schemeClr val="bg1"/>
          </a:solidFill>
        </p:grpSpPr>
        <p:sp>
          <p:nvSpPr>
            <p:cNvPr id="6" name="자유형: 도형 260">
              <a:extLst>
                <a:ext uri="{FF2B5EF4-FFF2-40B4-BE49-F238E27FC236}">
                  <a16:creationId xmlns:a16="http://schemas.microsoft.com/office/drawing/2014/main" id="{EABEF3B8-DB79-E143-B798-EE46E6216851}"/>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자유형: 도형 261">
              <a:extLst>
                <a:ext uri="{FF2B5EF4-FFF2-40B4-BE49-F238E27FC236}">
                  <a16:creationId xmlns:a16="http://schemas.microsoft.com/office/drawing/2014/main" id="{421312F4-BE44-A444-8AB2-DC840E246A9F}"/>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 name="자유형: 도형 262">
              <a:extLst>
                <a:ext uri="{FF2B5EF4-FFF2-40B4-BE49-F238E27FC236}">
                  <a16:creationId xmlns:a16="http://schemas.microsoft.com/office/drawing/2014/main" id="{D62BBCBC-1320-E64B-AFE7-C6637C448395}"/>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 name="자유형: 도형 263">
              <a:extLst>
                <a:ext uri="{FF2B5EF4-FFF2-40B4-BE49-F238E27FC236}">
                  <a16:creationId xmlns:a16="http://schemas.microsoft.com/office/drawing/2014/main" id="{7533989B-B7B2-994A-B573-3642C398D638}"/>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 name="자유형: 도형 264">
              <a:extLst>
                <a:ext uri="{FF2B5EF4-FFF2-40B4-BE49-F238E27FC236}">
                  <a16:creationId xmlns:a16="http://schemas.microsoft.com/office/drawing/2014/main" id="{2A0FD92E-99FD-1048-8856-BE5CEBB9F147}"/>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 name="자유형: 도형 265">
              <a:extLst>
                <a:ext uri="{FF2B5EF4-FFF2-40B4-BE49-F238E27FC236}">
                  <a16:creationId xmlns:a16="http://schemas.microsoft.com/office/drawing/2014/main" id="{E73F36CE-609C-8F4B-BC55-D4076CF5CB94}"/>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 name="자유형: 도형 266">
              <a:extLst>
                <a:ext uri="{FF2B5EF4-FFF2-40B4-BE49-F238E27FC236}">
                  <a16:creationId xmlns:a16="http://schemas.microsoft.com/office/drawing/2014/main" id="{D74594E9-977D-6D41-9BEC-2881FA033189}"/>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3" name="자유형: 도형 267">
              <a:extLst>
                <a:ext uri="{FF2B5EF4-FFF2-40B4-BE49-F238E27FC236}">
                  <a16:creationId xmlns:a16="http://schemas.microsoft.com/office/drawing/2014/main" id="{E78ABFFF-1962-0C43-A6E4-2AFD012945CA}"/>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4" name="자유형: 도형 268">
              <a:extLst>
                <a:ext uri="{FF2B5EF4-FFF2-40B4-BE49-F238E27FC236}">
                  <a16:creationId xmlns:a16="http://schemas.microsoft.com/office/drawing/2014/main" id="{536C07F2-AF94-784B-BD48-44054D06821B}"/>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 name="자유형: 도형 269">
              <a:extLst>
                <a:ext uri="{FF2B5EF4-FFF2-40B4-BE49-F238E27FC236}">
                  <a16:creationId xmlns:a16="http://schemas.microsoft.com/office/drawing/2014/main" id="{20D5D6DE-008D-1147-A654-306985FCF1A6}"/>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6" name="矩形 15">
            <a:extLst>
              <a:ext uri="{FF2B5EF4-FFF2-40B4-BE49-F238E27FC236}">
                <a16:creationId xmlns:a16="http://schemas.microsoft.com/office/drawing/2014/main" id="{BFDBA978-F804-0947-AB31-BCD48718963B}"/>
              </a:ext>
            </a:extLst>
          </p:cNvPr>
          <p:cNvSpPr/>
          <p:nvPr/>
        </p:nvSpPr>
        <p:spPr>
          <a:xfrm>
            <a:off x="1204074" y="2400469"/>
            <a:ext cx="1943321"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chemeClr val="bg1"/>
                </a:solidFill>
                <a:effectLst/>
                <a:uLnTx/>
                <a:uFillTx/>
                <a:latin typeface="+mn-ea"/>
                <a:ea typeface="思源黑体 CN Regular"/>
                <a:cs typeface="+mn-ea"/>
                <a:sym typeface="+mn-lt"/>
              </a:rPr>
              <a:t>框架优势</a:t>
            </a:r>
            <a:endParaRPr kumimoji="0" lang="zh-CN" altLang="en-US" sz="1400" b="0" i="0" u="none" strike="noStrike" kern="1200" cap="none" spc="0" normalizeH="0" baseline="0" noProof="0" dirty="0">
              <a:ln>
                <a:noFill/>
              </a:ln>
              <a:solidFill>
                <a:schemeClr val="bg1"/>
              </a:solidFill>
              <a:effectLst/>
              <a:uLnTx/>
              <a:uFillTx/>
              <a:latin typeface="Arial"/>
              <a:ea typeface="思源黑体 CN Regular"/>
            </a:endParaRPr>
          </a:p>
        </p:txBody>
      </p:sp>
      <p:sp>
        <p:nvSpPr>
          <p:cNvPr id="18" name="椭圆 17">
            <a:extLst>
              <a:ext uri="{FF2B5EF4-FFF2-40B4-BE49-F238E27FC236}">
                <a16:creationId xmlns:a16="http://schemas.microsoft.com/office/drawing/2014/main" id="{8EA30569-6023-E34C-8CCF-6D38B063039E}"/>
              </a:ext>
            </a:extLst>
          </p:cNvPr>
          <p:cNvSpPr/>
          <p:nvPr/>
        </p:nvSpPr>
        <p:spPr>
          <a:xfrm>
            <a:off x="3695842" y="335135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矩形 18">
            <a:extLst>
              <a:ext uri="{FF2B5EF4-FFF2-40B4-BE49-F238E27FC236}">
                <a16:creationId xmlns:a16="http://schemas.microsoft.com/office/drawing/2014/main" id="{01682963-9888-9541-AD2B-087FF2870021}"/>
              </a:ext>
            </a:extLst>
          </p:cNvPr>
          <p:cNvSpPr/>
          <p:nvPr/>
        </p:nvSpPr>
        <p:spPr>
          <a:xfrm>
            <a:off x="1214203" y="3539068"/>
            <a:ext cx="1943321"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b="0" i="0" u="none" strike="noStrike" kern="1200" cap="none" spc="0" normalizeH="0" baseline="0" noProof="0" dirty="0">
                <a:ln>
                  <a:noFill/>
                </a:ln>
                <a:solidFill>
                  <a:srgbClr val="44546A"/>
                </a:solidFill>
                <a:effectLst/>
                <a:uLnTx/>
                <a:uFillTx/>
                <a:latin typeface="+mn-ea"/>
                <a:ea typeface="思源黑体 CN Regular"/>
                <a:cs typeface="+mn-ea"/>
                <a:sym typeface="+mn-lt"/>
              </a:rPr>
              <a:t>图片上传</a:t>
            </a:r>
            <a:endParaRPr kumimoji="0" lang="zh-CN" altLang="en-US" b="0" i="0" u="none" strike="noStrike" kern="1200" cap="none" spc="0" normalizeH="0" baseline="0" noProof="0" dirty="0">
              <a:ln>
                <a:noFill/>
              </a:ln>
              <a:solidFill>
                <a:srgbClr val="44546A"/>
              </a:solidFill>
              <a:effectLst/>
              <a:uLnTx/>
              <a:uFillTx/>
              <a:latin typeface="Arial"/>
              <a:ea typeface="思源黑体 CN Regular"/>
              <a:cs typeface="+mn-cs"/>
            </a:endParaRPr>
          </a:p>
        </p:txBody>
      </p:sp>
      <p:sp>
        <p:nvSpPr>
          <p:cNvPr id="20" name="圆角矩形 19">
            <a:extLst>
              <a:ext uri="{FF2B5EF4-FFF2-40B4-BE49-F238E27FC236}">
                <a16:creationId xmlns:a16="http://schemas.microsoft.com/office/drawing/2014/main" id="{3888A1D8-B777-FC4A-8AFC-5C3EEFF8E06F}"/>
              </a:ext>
            </a:extLst>
          </p:cNvPr>
          <p:cNvSpPr/>
          <p:nvPr/>
        </p:nvSpPr>
        <p:spPr>
          <a:xfrm rot="10800000">
            <a:off x="1042865" y="4529947"/>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21" name="椭圆 20">
            <a:extLst>
              <a:ext uri="{FF2B5EF4-FFF2-40B4-BE49-F238E27FC236}">
                <a16:creationId xmlns:a16="http://schemas.microsoft.com/office/drawing/2014/main" id="{56F46F46-F1E1-2A4D-9617-F35F523131A6}"/>
              </a:ext>
            </a:extLst>
          </p:cNvPr>
          <p:cNvSpPr/>
          <p:nvPr/>
        </p:nvSpPr>
        <p:spPr>
          <a:xfrm>
            <a:off x="3695842" y="4508096"/>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2" name="矩形 21">
            <a:extLst>
              <a:ext uri="{FF2B5EF4-FFF2-40B4-BE49-F238E27FC236}">
                <a16:creationId xmlns:a16="http://schemas.microsoft.com/office/drawing/2014/main" id="{FC130C97-FAB1-104B-9F1A-0965068A8B37}"/>
              </a:ext>
            </a:extLst>
          </p:cNvPr>
          <p:cNvSpPr/>
          <p:nvPr/>
        </p:nvSpPr>
        <p:spPr>
          <a:xfrm>
            <a:off x="1204074" y="4732407"/>
            <a:ext cx="1943321" cy="307777"/>
          </a:xfrm>
          <a:prstGeom prst="rect">
            <a:avLst/>
          </a:prstGeom>
        </p:spPr>
        <p:txBody>
          <a:bodyPr wrap="square">
            <a:spAutoFit/>
          </a:bodyPr>
          <a:lstStyle/>
          <a:p>
            <a:pPr lvl="0" algn="ctr">
              <a:defRPr/>
            </a:pPr>
            <a:r>
              <a:rPr kumimoji="1" lang="en-US" altLang="zh-CN" sz="1400" dirty="0">
                <a:solidFill>
                  <a:prstClr val="white"/>
                </a:solidFill>
                <a:latin typeface="+mn-ea"/>
                <a:cs typeface="+mn-ea"/>
                <a:sym typeface="+mn-lt"/>
              </a:rPr>
              <a:t>Python</a:t>
            </a:r>
            <a:r>
              <a:rPr kumimoji="1" lang="zh-CN" altLang="en-US" sz="1400" dirty="0">
                <a:solidFill>
                  <a:prstClr val="white"/>
                </a:solidFill>
                <a:latin typeface="+mn-ea"/>
                <a:cs typeface="+mn-ea"/>
                <a:sym typeface="+mn-lt"/>
              </a:rPr>
              <a:t>脚本调用</a:t>
            </a:r>
            <a:endParaRPr lang="zh-CN" altLang="en-US" sz="1400" dirty="0">
              <a:solidFill>
                <a:prstClr val="white"/>
              </a:solidFill>
            </a:endParaRPr>
          </a:p>
        </p:txBody>
      </p:sp>
      <p:grpSp>
        <p:nvGrpSpPr>
          <p:cNvPr id="23" name="그룹 427">
            <a:extLst>
              <a:ext uri="{FF2B5EF4-FFF2-40B4-BE49-F238E27FC236}">
                <a16:creationId xmlns:a16="http://schemas.microsoft.com/office/drawing/2014/main" id="{2D541558-F143-A144-B607-7B4CADD909B2}"/>
              </a:ext>
            </a:extLst>
          </p:cNvPr>
          <p:cNvGrpSpPr/>
          <p:nvPr/>
        </p:nvGrpSpPr>
        <p:grpSpPr>
          <a:xfrm>
            <a:off x="3863040" y="3546081"/>
            <a:ext cx="390525" cy="343947"/>
            <a:chOff x="6798957" y="5589841"/>
            <a:chExt cx="390525" cy="343947"/>
          </a:xfrm>
          <a:solidFill>
            <a:schemeClr val="bg1"/>
          </a:solidFill>
        </p:grpSpPr>
        <p:sp>
          <p:nvSpPr>
            <p:cNvPr id="24" name="자유형: 도형 428">
              <a:extLst>
                <a:ext uri="{FF2B5EF4-FFF2-40B4-BE49-F238E27FC236}">
                  <a16:creationId xmlns:a16="http://schemas.microsoft.com/office/drawing/2014/main" id="{5F98C3AD-B1EB-664A-8A01-6F5083BA34AB}"/>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5" name="자유형: 도형 429">
              <a:extLst>
                <a:ext uri="{FF2B5EF4-FFF2-40B4-BE49-F238E27FC236}">
                  <a16:creationId xmlns:a16="http://schemas.microsoft.com/office/drawing/2014/main" id="{B07C03E8-ADBE-1C46-8113-DD57741A1885}"/>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6" name="자유형: 도형 430">
              <a:extLst>
                <a:ext uri="{FF2B5EF4-FFF2-40B4-BE49-F238E27FC236}">
                  <a16:creationId xmlns:a16="http://schemas.microsoft.com/office/drawing/2014/main" id="{1902B51C-9213-7D43-9796-AAB6C2C06E07}"/>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7" name="그룹 16">
            <a:extLst>
              <a:ext uri="{FF2B5EF4-FFF2-40B4-BE49-F238E27FC236}">
                <a16:creationId xmlns:a16="http://schemas.microsoft.com/office/drawing/2014/main" id="{CB830930-090A-C94D-92D9-3C4FFE55EFC3}"/>
              </a:ext>
            </a:extLst>
          </p:cNvPr>
          <p:cNvGrpSpPr/>
          <p:nvPr/>
        </p:nvGrpSpPr>
        <p:grpSpPr>
          <a:xfrm>
            <a:off x="3878907" y="4760784"/>
            <a:ext cx="385886" cy="266700"/>
            <a:chOff x="8144247" y="4296431"/>
            <a:chExt cx="385886" cy="266700"/>
          </a:xfrm>
          <a:solidFill>
            <a:schemeClr val="bg1"/>
          </a:solidFill>
        </p:grpSpPr>
        <p:sp>
          <p:nvSpPr>
            <p:cNvPr id="28" name="자유형: 도형 17">
              <a:extLst>
                <a:ext uri="{FF2B5EF4-FFF2-40B4-BE49-F238E27FC236}">
                  <a16:creationId xmlns:a16="http://schemas.microsoft.com/office/drawing/2014/main" id="{EE0083C3-5C7F-F74E-848B-A0F8ECFF53E0}"/>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9" name="자유형: 도형 18">
              <a:extLst>
                <a:ext uri="{FF2B5EF4-FFF2-40B4-BE49-F238E27FC236}">
                  <a16:creationId xmlns:a16="http://schemas.microsoft.com/office/drawing/2014/main" id="{6DCF51F0-BAD0-E544-BB43-940349071FBE}"/>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자유형: 도형 19">
              <a:extLst>
                <a:ext uri="{FF2B5EF4-FFF2-40B4-BE49-F238E27FC236}">
                  <a16:creationId xmlns:a16="http://schemas.microsoft.com/office/drawing/2014/main" id="{DBF4BFA3-4456-6947-9071-1FE5B8B0EB4E}"/>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자유형: 도형 20">
              <a:extLst>
                <a:ext uri="{FF2B5EF4-FFF2-40B4-BE49-F238E27FC236}">
                  <a16:creationId xmlns:a16="http://schemas.microsoft.com/office/drawing/2014/main" id="{D2B5A4F0-4201-7B49-95B1-7FAC84DBD38C}"/>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42" name="文本框 41">
            <a:extLst>
              <a:ext uri="{FF2B5EF4-FFF2-40B4-BE49-F238E27FC236}">
                <a16:creationId xmlns:a16="http://schemas.microsoft.com/office/drawing/2014/main" id="{A54A1D47-ABAF-E644-8BCE-D2ED74330D4B}"/>
              </a:ext>
            </a:extLst>
          </p:cNvPr>
          <p:cNvSpPr txBox="1"/>
          <p:nvPr/>
        </p:nvSpPr>
        <p:spPr>
          <a:xfrm>
            <a:off x="5338916" y="699172"/>
            <a:ext cx="5814809" cy="9830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600" b="1" dirty="0">
                <a:solidFill>
                  <a:prstClr val="black">
                    <a:lumMod val="50000"/>
                    <a:lumOff val="50000"/>
                  </a:prstClr>
                </a:solidFill>
                <a:latin typeface="+mn-ea"/>
                <a:ea typeface="思源黑体 CN Regular"/>
                <a:cs typeface="+mn-ea"/>
                <a:sym typeface="+mn-lt"/>
              </a:rPr>
              <a:t>新建与编辑中的图片上传</a:t>
            </a:r>
            <a:endPar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修改前端页面，在修改和新增界面中对应的图片属性下添加上传样式，并对样式进行编写。</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pic>
        <p:nvPicPr>
          <p:cNvPr id="33" name="图片 32">
            <a:extLst>
              <a:ext uri="{FF2B5EF4-FFF2-40B4-BE49-F238E27FC236}">
                <a16:creationId xmlns:a16="http://schemas.microsoft.com/office/drawing/2014/main" id="{08BF594A-0AD9-4C2E-844E-39233CDC7F98}"/>
              </a:ext>
            </a:extLst>
          </p:cNvPr>
          <p:cNvPicPr>
            <a:picLocks noChangeAspect="1"/>
          </p:cNvPicPr>
          <p:nvPr/>
        </p:nvPicPr>
        <p:blipFill rotWithShape="1">
          <a:blip r:embed="rId3"/>
          <a:srcRect r="10948"/>
          <a:stretch/>
        </p:blipFill>
        <p:spPr>
          <a:xfrm>
            <a:off x="5338916" y="1732948"/>
            <a:ext cx="6378033" cy="1256179"/>
          </a:xfrm>
          <a:prstGeom prst="rect">
            <a:avLst/>
          </a:prstGeom>
        </p:spPr>
      </p:pic>
      <p:pic>
        <p:nvPicPr>
          <p:cNvPr id="35" name="图片 34">
            <a:extLst>
              <a:ext uri="{FF2B5EF4-FFF2-40B4-BE49-F238E27FC236}">
                <a16:creationId xmlns:a16="http://schemas.microsoft.com/office/drawing/2014/main" id="{B032F412-F048-465F-8BB3-F6D9F19A254E}"/>
              </a:ext>
            </a:extLst>
          </p:cNvPr>
          <p:cNvPicPr>
            <a:picLocks noChangeAspect="1"/>
          </p:cNvPicPr>
          <p:nvPr/>
        </p:nvPicPr>
        <p:blipFill>
          <a:blip r:embed="rId4"/>
          <a:stretch>
            <a:fillRect/>
          </a:stretch>
        </p:blipFill>
        <p:spPr>
          <a:xfrm>
            <a:off x="5338916" y="3026414"/>
            <a:ext cx="6378033" cy="3360388"/>
          </a:xfrm>
          <a:prstGeom prst="rect">
            <a:avLst/>
          </a:prstGeom>
        </p:spPr>
      </p:pic>
    </p:spTree>
    <p:extLst>
      <p:ext uri="{BB962C8B-B14F-4D97-AF65-F5344CB8AC3E}">
        <p14:creationId xmlns:p14="http://schemas.microsoft.com/office/powerpoint/2010/main" val="347071661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a:extLst>
              <a:ext uri="{FF2B5EF4-FFF2-40B4-BE49-F238E27FC236}">
                <a16:creationId xmlns:a16="http://schemas.microsoft.com/office/drawing/2014/main" id="{3888A1D8-B777-FC4A-8AFC-5C3EEFF8E06F}"/>
              </a:ext>
            </a:extLst>
          </p:cNvPr>
          <p:cNvSpPr/>
          <p:nvPr/>
        </p:nvSpPr>
        <p:spPr>
          <a:xfrm rot="10800000">
            <a:off x="1032734" y="2217578"/>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2" name="文本框 1">
            <a:extLst>
              <a:ext uri="{FF2B5EF4-FFF2-40B4-BE49-F238E27FC236}">
                <a16:creationId xmlns:a16="http://schemas.microsoft.com/office/drawing/2014/main" id="{EF8679FC-8B9E-6441-A79D-AFE13CFD3A13}"/>
              </a:ext>
            </a:extLst>
          </p:cNvPr>
          <p:cNvSpPr txBox="1"/>
          <p:nvPr/>
        </p:nvSpPr>
        <p:spPr>
          <a:xfrm>
            <a:off x="1305792" y="237507"/>
            <a:ext cx="20313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思源黑体 Medium" panose="020B0600000000000000" pitchFamily="34" charset="-122"/>
                <a:ea typeface="思源黑体 Medium" panose="020B0600000000000000" pitchFamily="34" charset="-122"/>
              </a:rPr>
              <a:t>详细功能设计</a:t>
            </a:r>
            <a:endPar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3" name="圆角矩形 2">
            <a:extLst>
              <a:ext uri="{FF2B5EF4-FFF2-40B4-BE49-F238E27FC236}">
                <a16:creationId xmlns:a16="http://schemas.microsoft.com/office/drawing/2014/main" id="{1B2BAA42-4C92-6A46-ACCA-D9C1FF8B3505}"/>
              </a:ext>
            </a:extLst>
          </p:cNvPr>
          <p:cNvSpPr/>
          <p:nvPr/>
        </p:nvSpPr>
        <p:spPr>
          <a:xfrm rot="10800000">
            <a:off x="1051117" y="4552750"/>
            <a:ext cx="2286000" cy="712697"/>
          </a:xfrm>
          <a:prstGeom prst="round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4" name="椭圆 3">
            <a:extLst>
              <a:ext uri="{FF2B5EF4-FFF2-40B4-BE49-F238E27FC236}">
                <a16:creationId xmlns:a16="http://schemas.microsoft.com/office/drawing/2014/main" id="{91958978-D8C3-564B-A7C1-91D0CD6F30D5}"/>
              </a:ext>
            </a:extLst>
          </p:cNvPr>
          <p:cNvSpPr/>
          <p:nvPr/>
        </p:nvSpPr>
        <p:spPr>
          <a:xfrm>
            <a:off x="3695842" y="2176158"/>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5" name="그룹 259">
            <a:extLst>
              <a:ext uri="{FF2B5EF4-FFF2-40B4-BE49-F238E27FC236}">
                <a16:creationId xmlns:a16="http://schemas.microsoft.com/office/drawing/2014/main" id="{4A2EF700-8F4A-0442-ADBE-FE48B61BE975}"/>
              </a:ext>
            </a:extLst>
          </p:cNvPr>
          <p:cNvGrpSpPr/>
          <p:nvPr/>
        </p:nvGrpSpPr>
        <p:grpSpPr>
          <a:xfrm>
            <a:off x="3877921" y="2361038"/>
            <a:ext cx="392240" cy="386638"/>
            <a:chOff x="5451265" y="5564677"/>
            <a:chExt cx="392240" cy="386638"/>
          </a:xfrm>
          <a:solidFill>
            <a:schemeClr val="bg1"/>
          </a:solidFill>
        </p:grpSpPr>
        <p:sp>
          <p:nvSpPr>
            <p:cNvPr id="6" name="자유형: 도형 260">
              <a:extLst>
                <a:ext uri="{FF2B5EF4-FFF2-40B4-BE49-F238E27FC236}">
                  <a16:creationId xmlns:a16="http://schemas.microsoft.com/office/drawing/2014/main" id="{EABEF3B8-DB79-E143-B798-EE46E6216851}"/>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자유형: 도형 261">
              <a:extLst>
                <a:ext uri="{FF2B5EF4-FFF2-40B4-BE49-F238E27FC236}">
                  <a16:creationId xmlns:a16="http://schemas.microsoft.com/office/drawing/2014/main" id="{421312F4-BE44-A444-8AB2-DC840E246A9F}"/>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 name="자유형: 도형 262">
              <a:extLst>
                <a:ext uri="{FF2B5EF4-FFF2-40B4-BE49-F238E27FC236}">
                  <a16:creationId xmlns:a16="http://schemas.microsoft.com/office/drawing/2014/main" id="{D62BBCBC-1320-E64B-AFE7-C6637C448395}"/>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 name="자유형: 도형 263">
              <a:extLst>
                <a:ext uri="{FF2B5EF4-FFF2-40B4-BE49-F238E27FC236}">
                  <a16:creationId xmlns:a16="http://schemas.microsoft.com/office/drawing/2014/main" id="{7533989B-B7B2-994A-B573-3642C398D638}"/>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 name="자유형: 도형 264">
              <a:extLst>
                <a:ext uri="{FF2B5EF4-FFF2-40B4-BE49-F238E27FC236}">
                  <a16:creationId xmlns:a16="http://schemas.microsoft.com/office/drawing/2014/main" id="{2A0FD92E-99FD-1048-8856-BE5CEBB9F147}"/>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 name="자유형: 도형 265">
              <a:extLst>
                <a:ext uri="{FF2B5EF4-FFF2-40B4-BE49-F238E27FC236}">
                  <a16:creationId xmlns:a16="http://schemas.microsoft.com/office/drawing/2014/main" id="{E73F36CE-609C-8F4B-BC55-D4076CF5CB94}"/>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 name="자유형: 도형 266">
              <a:extLst>
                <a:ext uri="{FF2B5EF4-FFF2-40B4-BE49-F238E27FC236}">
                  <a16:creationId xmlns:a16="http://schemas.microsoft.com/office/drawing/2014/main" id="{D74594E9-977D-6D41-9BEC-2881FA033189}"/>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3" name="자유형: 도형 267">
              <a:extLst>
                <a:ext uri="{FF2B5EF4-FFF2-40B4-BE49-F238E27FC236}">
                  <a16:creationId xmlns:a16="http://schemas.microsoft.com/office/drawing/2014/main" id="{E78ABFFF-1962-0C43-A6E4-2AFD012945CA}"/>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4" name="자유형: 도형 268">
              <a:extLst>
                <a:ext uri="{FF2B5EF4-FFF2-40B4-BE49-F238E27FC236}">
                  <a16:creationId xmlns:a16="http://schemas.microsoft.com/office/drawing/2014/main" id="{536C07F2-AF94-784B-BD48-44054D06821B}"/>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 name="자유형: 도형 269">
              <a:extLst>
                <a:ext uri="{FF2B5EF4-FFF2-40B4-BE49-F238E27FC236}">
                  <a16:creationId xmlns:a16="http://schemas.microsoft.com/office/drawing/2014/main" id="{20D5D6DE-008D-1147-A654-306985FCF1A6}"/>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6" name="矩形 15">
            <a:extLst>
              <a:ext uri="{FF2B5EF4-FFF2-40B4-BE49-F238E27FC236}">
                <a16:creationId xmlns:a16="http://schemas.microsoft.com/office/drawing/2014/main" id="{BFDBA978-F804-0947-AB31-BCD48718963B}"/>
              </a:ext>
            </a:extLst>
          </p:cNvPr>
          <p:cNvSpPr/>
          <p:nvPr/>
        </p:nvSpPr>
        <p:spPr>
          <a:xfrm>
            <a:off x="1204074" y="2400469"/>
            <a:ext cx="1943321"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chemeClr val="bg1"/>
                </a:solidFill>
                <a:effectLst/>
                <a:uLnTx/>
                <a:uFillTx/>
                <a:latin typeface="+mn-ea"/>
                <a:ea typeface="思源黑体 CN Regular"/>
                <a:cs typeface="+mn-ea"/>
                <a:sym typeface="+mn-lt"/>
              </a:rPr>
              <a:t>框架优势</a:t>
            </a:r>
            <a:endParaRPr kumimoji="0" lang="zh-CN" altLang="en-US" sz="1400" b="0" i="0" u="none" strike="noStrike" kern="1200" cap="none" spc="0" normalizeH="0" baseline="0" noProof="0" dirty="0">
              <a:ln>
                <a:noFill/>
              </a:ln>
              <a:solidFill>
                <a:schemeClr val="bg1"/>
              </a:solidFill>
              <a:effectLst/>
              <a:uLnTx/>
              <a:uFillTx/>
              <a:latin typeface="Arial"/>
              <a:ea typeface="思源黑体 CN Regular"/>
            </a:endParaRPr>
          </a:p>
        </p:txBody>
      </p:sp>
      <p:sp>
        <p:nvSpPr>
          <p:cNvPr id="17" name="圆角矩形 16">
            <a:extLst>
              <a:ext uri="{FF2B5EF4-FFF2-40B4-BE49-F238E27FC236}">
                <a16:creationId xmlns:a16="http://schemas.microsoft.com/office/drawing/2014/main" id="{D64B95CA-C67C-1247-AF9F-F68576BCBE96}"/>
              </a:ext>
            </a:extLst>
          </p:cNvPr>
          <p:cNvSpPr/>
          <p:nvPr/>
        </p:nvSpPr>
        <p:spPr>
          <a:xfrm rot="10800000">
            <a:off x="1042865" y="3373210"/>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18" name="椭圆 17">
            <a:extLst>
              <a:ext uri="{FF2B5EF4-FFF2-40B4-BE49-F238E27FC236}">
                <a16:creationId xmlns:a16="http://schemas.microsoft.com/office/drawing/2014/main" id="{8EA30569-6023-E34C-8CCF-6D38B063039E}"/>
              </a:ext>
            </a:extLst>
          </p:cNvPr>
          <p:cNvSpPr/>
          <p:nvPr/>
        </p:nvSpPr>
        <p:spPr>
          <a:xfrm>
            <a:off x="3695842" y="335135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矩形 18">
            <a:extLst>
              <a:ext uri="{FF2B5EF4-FFF2-40B4-BE49-F238E27FC236}">
                <a16:creationId xmlns:a16="http://schemas.microsoft.com/office/drawing/2014/main" id="{01682963-9888-9541-AD2B-087FF2870021}"/>
              </a:ext>
            </a:extLst>
          </p:cNvPr>
          <p:cNvSpPr/>
          <p:nvPr/>
        </p:nvSpPr>
        <p:spPr>
          <a:xfrm>
            <a:off x="1204074" y="3575670"/>
            <a:ext cx="1943321"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图片上传</a:t>
            </a:r>
            <a:endParaRPr kumimoji="0" lang="zh-CN" altLang="en-US" sz="1400" b="0" i="0" u="none" strike="noStrike" kern="1200" cap="none" spc="0" normalizeH="0" baseline="0" noProof="0" dirty="0">
              <a:ln>
                <a:noFill/>
              </a:ln>
              <a:solidFill>
                <a:prstClr val="white"/>
              </a:solidFill>
              <a:effectLst/>
              <a:uLnTx/>
              <a:uFillTx/>
              <a:latin typeface="Arial"/>
              <a:ea typeface="思源黑体 CN Regular"/>
              <a:cs typeface="+mn-cs"/>
            </a:endParaRPr>
          </a:p>
        </p:txBody>
      </p:sp>
      <p:sp>
        <p:nvSpPr>
          <p:cNvPr id="21" name="椭圆 20">
            <a:extLst>
              <a:ext uri="{FF2B5EF4-FFF2-40B4-BE49-F238E27FC236}">
                <a16:creationId xmlns:a16="http://schemas.microsoft.com/office/drawing/2014/main" id="{56F46F46-F1E1-2A4D-9617-F35F523131A6}"/>
              </a:ext>
            </a:extLst>
          </p:cNvPr>
          <p:cNvSpPr/>
          <p:nvPr/>
        </p:nvSpPr>
        <p:spPr>
          <a:xfrm>
            <a:off x="3695842" y="4508096"/>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2" name="矩形 21">
            <a:extLst>
              <a:ext uri="{FF2B5EF4-FFF2-40B4-BE49-F238E27FC236}">
                <a16:creationId xmlns:a16="http://schemas.microsoft.com/office/drawing/2014/main" id="{FC130C97-FAB1-104B-9F1A-0965068A8B37}"/>
              </a:ext>
            </a:extLst>
          </p:cNvPr>
          <p:cNvSpPr/>
          <p:nvPr/>
        </p:nvSpPr>
        <p:spPr>
          <a:xfrm>
            <a:off x="1204074" y="4732407"/>
            <a:ext cx="1943321" cy="369332"/>
          </a:xfrm>
          <a:prstGeom prst="rect">
            <a:avLst/>
          </a:prstGeom>
        </p:spPr>
        <p:txBody>
          <a:bodyPr wrap="square">
            <a:spAutoFit/>
          </a:bodyPr>
          <a:lstStyle/>
          <a:p>
            <a:pPr lvl="0" algn="ctr">
              <a:defRPr/>
            </a:pPr>
            <a:r>
              <a:rPr kumimoji="1" lang="en-US" altLang="zh-CN" dirty="0">
                <a:solidFill>
                  <a:srgbClr val="44546A"/>
                </a:solidFill>
                <a:latin typeface="+mn-ea"/>
                <a:cs typeface="+mn-ea"/>
                <a:sym typeface="+mn-lt"/>
              </a:rPr>
              <a:t>Python</a:t>
            </a:r>
            <a:r>
              <a:rPr kumimoji="1" lang="zh-CN" altLang="en-US" dirty="0">
                <a:solidFill>
                  <a:srgbClr val="44546A"/>
                </a:solidFill>
                <a:latin typeface="+mn-ea"/>
                <a:cs typeface="+mn-ea"/>
                <a:sym typeface="+mn-lt"/>
              </a:rPr>
              <a:t>脚本调用</a:t>
            </a:r>
            <a:endParaRPr lang="zh-CN" altLang="en-US" dirty="0">
              <a:solidFill>
                <a:srgbClr val="44546A"/>
              </a:solidFill>
            </a:endParaRPr>
          </a:p>
        </p:txBody>
      </p:sp>
      <p:grpSp>
        <p:nvGrpSpPr>
          <p:cNvPr id="23" name="그룹 427">
            <a:extLst>
              <a:ext uri="{FF2B5EF4-FFF2-40B4-BE49-F238E27FC236}">
                <a16:creationId xmlns:a16="http://schemas.microsoft.com/office/drawing/2014/main" id="{2D541558-F143-A144-B607-7B4CADD909B2}"/>
              </a:ext>
            </a:extLst>
          </p:cNvPr>
          <p:cNvGrpSpPr/>
          <p:nvPr/>
        </p:nvGrpSpPr>
        <p:grpSpPr>
          <a:xfrm>
            <a:off x="3863040" y="3546081"/>
            <a:ext cx="390525" cy="343947"/>
            <a:chOff x="6798957" y="5589841"/>
            <a:chExt cx="390525" cy="343947"/>
          </a:xfrm>
          <a:solidFill>
            <a:schemeClr val="bg1"/>
          </a:solidFill>
        </p:grpSpPr>
        <p:sp>
          <p:nvSpPr>
            <p:cNvPr id="24" name="자유형: 도형 428">
              <a:extLst>
                <a:ext uri="{FF2B5EF4-FFF2-40B4-BE49-F238E27FC236}">
                  <a16:creationId xmlns:a16="http://schemas.microsoft.com/office/drawing/2014/main" id="{5F98C3AD-B1EB-664A-8A01-6F5083BA34AB}"/>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5" name="자유형: 도형 429">
              <a:extLst>
                <a:ext uri="{FF2B5EF4-FFF2-40B4-BE49-F238E27FC236}">
                  <a16:creationId xmlns:a16="http://schemas.microsoft.com/office/drawing/2014/main" id="{B07C03E8-ADBE-1C46-8113-DD57741A1885}"/>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6" name="자유형: 도형 430">
              <a:extLst>
                <a:ext uri="{FF2B5EF4-FFF2-40B4-BE49-F238E27FC236}">
                  <a16:creationId xmlns:a16="http://schemas.microsoft.com/office/drawing/2014/main" id="{1902B51C-9213-7D43-9796-AAB6C2C06E07}"/>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7" name="그룹 16">
            <a:extLst>
              <a:ext uri="{FF2B5EF4-FFF2-40B4-BE49-F238E27FC236}">
                <a16:creationId xmlns:a16="http://schemas.microsoft.com/office/drawing/2014/main" id="{CB830930-090A-C94D-92D9-3C4FFE55EFC3}"/>
              </a:ext>
            </a:extLst>
          </p:cNvPr>
          <p:cNvGrpSpPr/>
          <p:nvPr/>
        </p:nvGrpSpPr>
        <p:grpSpPr>
          <a:xfrm>
            <a:off x="3878907" y="4760784"/>
            <a:ext cx="385886" cy="266700"/>
            <a:chOff x="8144247" y="4296431"/>
            <a:chExt cx="385886" cy="266700"/>
          </a:xfrm>
          <a:solidFill>
            <a:schemeClr val="bg1"/>
          </a:solidFill>
        </p:grpSpPr>
        <p:sp>
          <p:nvSpPr>
            <p:cNvPr id="28" name="자유형: 도형 17">
              <a:extLst>
                <a:ext uri="{FF2B5EF4-FFF2-40B4-BE49-F238E27FC236}">
                  <a16:creationId xmlns:a16="http://schemas.microsoft.com/office/drawing/2014/main" id="{EE0083C3-5C7F-F74E-848B-A0F8ECFF53E0}"/>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9" name="자유형: 도형 18">
              <a:extLst>
                <a:ext uri="{FF2B5EF4-FFF2-40B4-BE49-F238E27FC236}">
                  <a16:creationId xmlns:a16="http://schemas.microsoft.com/office/drawing/2014/main" id="{6DCF51F0-BAD0-E544-BB43-940349071FBE}"/>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자유형: 도형 19">
              <a:extLst>
                <a:ext uri="{FF2B5EF4-FFF2-40B4-BE49-F238E27FC236}">
                  <a16:creationId xmlns:a16="http://schemas.microsoft.com/office/drawing/2014/main" id="{DBF4BFA3-4456-6947-9071-1FE5B8B0EB4E}"/>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자유형: 도형 20">
              <a:extLst>
                <a:ext uri="{FF2B5EF4-FFF2-40B4-BE49-F238E27FC236}">
                  <a16:creationId xmlns:a16="http://schemas.microsoft.com/office/drawing/2014/main" id="{D2B5A4F0-4201-7B49-95B1-7FAC84DBD38C}"/>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42" name="文本框 41">
            <a:extLst>
              <a:ext uri="{FF2B5EF4-FFF2-40B4-BE49-F238E27FC236}">
                <a16:creationId xmlns:a16="http://schemas.microsoft.com/office/drawing/2014/main" id="{A54A1D47-ABAF-E644-8BCE-D2ED74330D4B}"/>
              </a:ext>
            </a:extLst>
          </p:cNvPr>
          <p:cNvSpPr txBox="1"/>
          <p:nvPr/>
        </p:nvSpPr>
        <p:spPr>
          <a:xfrm>
            <a:off x="5309420" y="362135"/>
            <a:ext cx="5814809" cy="15370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Java</a:t>
            </a:r>
            <a:r>
              <a:rPr kumimoji="1" lang="zh-CN" altLang="en-US"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调用控制台调用</a:t>
            </a:r>
            <a:r>
              <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Python</a:t>
            </a:r>
            <a:r>
              <a:rPr kumimoji="1" lang="zh-CN" altLang="en-US"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脚本</a:t>
            </a:r>
            <a:endPar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由于车位预测 </a:t>
            </a:r>
            <a:r>
              <a:rPr kumimoji="1" lang="en-US" altLang="zh-CN" sz="1200" dirty="0">
                <a:solidFill>
                  <a:prstClr val="black">
                    <a:lumMod val="50000"/>
                    <a:lumOff val="50000"/>
                  </a:prstClr>
                </a:solidFill>
                <a:latin typeface="+mn-ea"/>
                <a:ea typeface="思源黑体 CN Regular"/>
                <a:cs typeface="+mn-ea"/>
                <a:sym typeface="+mn-lt"/>
              </a:rPr>
              <a:t>Python </a:t>
            </a:r>
            <a:r>
              <a:rPr kumimoji="1" lang="zh-CN" altLang="en-US" sz="1200" dirty="0">
                <a:solidFill>
                  <a:prstClr val="black">
                    <a:lumMod val="50000"/>
                    <a:lumOff val="50000"/>
                  </a:prstClr>
                </a:solidFill>
                <a:latin typeface="+mn-ea"/>
                <a:ea typeface="思源黑体 CN Regular"/>
                <a:cs typeface="+mn-ea"/>
                <a:sym typeface="+mn-lt"/>
              </a:rPr>
              <a:t>脚本中使用了神经网络，所以需要使用指定的 </a:t>
            </a:r>
            <a:r>
              <a:rPr kumimoji="1" lang="en-US" altLang="zh-CN" sz="1200" dirty="0">
                <a:solidFill>
                  <a:prstClr val="black">
                    <a:lumMod val="50000"/>
                    <a:lumOff val="50000"/>
                  </a:prstClr>
                </a:solidFill>
                <a:latin typeface="+mn-ea"/>
                <a:ea typeface="思源黑体 CN Regular"/>
                <a:cs typeface="+mn-ea"/>
                <a:sym typeface="+mn-lt"/>
              </a:rPr>
              <a:t>Python </a:t>
            </a:r>
            <a:r>
              <a:rPr kumimoji="1" lang="zh-CN" altLang="en-US" sz="1200" dirty="0">
                <a:solidFill>
                  <a:prstClr val="black">
                    <a:lumMod val="50000"/>
                    <a:lumOff val="50000"/>
                  </a:prstClr>
                </a:solidFill>
                <a:latin typeface="+mn-ea"/>
                <a:ea typeface="思源黑体 CN Regular"/>
                <a:cs typeface="+mn-ea"/>
                <a:sym typeface="+mn-lt"/>
              </a:rPr>
              <a:t>环境进行运行，同时指定的 </a:t>
            </a:r>
            <a:r>
              <a:rPr kumimoji="1" lang="en-US" altLang="zh-CN" sz="1200" dirty="0">
                <a:solidFill>
                  <a:prstClr val="black">
                    <a:lumMod val="50000"/>
                    <a:lumOff val="50000"/>
                  </a:prstClr>
                </a:solidFill>
                <a:latin typeface="+mn-ea"/>
                <a:ea typeface="思源黑体 CN Regular"/>
                <a:cs typeface="+mn-ea"/>
                <a:sym typeface="+mn-lt"/>
              </a:rPr>
              <a:t>Python </a:t>
            </a:r>
            <a:r>
              <a:rPr kumimoji="1" lang="zh-CN" altLang="en-US" sz="1200" dirty="0">
                <a:solidFill>
                  <a:prstClr val="black">
                    <a:lumMod val="50000"/>
                    <a:lumOff val="50000"/>
                  </a:prstClr>
                </a:solidFill>
                <a:latin typeface="+mn-ea"/>
                <a:ea typeface="思源黑体 CN Regular"/>
                <a:cs typeface="+mn-ea"/>
                <a:sym typeface="+mn-lt"/>
              </a:rPr>
              <a:t>环境不是本机的系统环境变量中配置的 </a:t>
            </a:r>
            <a:r>
              <a:rPr kumimoji="1" lang="en-US" altLang="zh-CN" sz="1200" dirty="0">
                <a:solidFill>
                  <a:prstClr val="black">
                    <a:lumMod val="50000"/>
                    <a:lumOff val="50000"/>
                  </a:prstClr>
                </a:solidFill>
                <a:latin typeface="+mn-ea"/>
                <a:ea typeface="思源黑体 CN Regular"/>
                <a:cs typeface="+mn-ea"/>
                <a:sym typeface="+mn-lt"/>
              </a:rPr>
              <a:t>Python </a:t>
            </a:r>
            <a:r>
              <a:rPr kumimoji="1" lang="zh-CN" altLang="en-US" sz="1200" dirty="0">
                <a:solidFill>
                  <a:prstClr val="black">
                    <a:lumMod val="50000"/>
                    <a:lumOff val="50000"/>
                  </a:prstClr>
                </a:solidFill>
                <a:latin typeface="+mn-ea"/>
                <a:ea typeface="思源黑体 CN Regular"/>
                <a:cs typeface="+mn-ea"/>
                <a:sym typeface="+mn-lt"/>
              </a:rPr>
              <a:t>环境，所以使用了控制台作为 </a:t>
            </a:r>
            <a:r>
              <a:rPr kumimoji="1" lang="en-US" altLang="zh-CN" sz="1200" dirty="0">
                <a:solidFill>
                  <a:prstClr val="black">
                    <a:lumMod val="50000"/>
                    <a:lumOff val="50000"/>
                  </a:prstClr>
                </a:solidFill>
                <a:latin typeface="+mn-ea"/>
                <a:ea typeface="思源黑体 CN Regular"/>
                <a:cs typeface="+mn-ea"/>
                <a:sym typeface="+mn-lt"/>
              </a:rPr>
              <a:t>Java </a:t>
            </a:r>
            <a:r>
              <a:rPr kumimoji="1" lang="zh-CN" altLang="en-US" sz="1200" dirty="0">
                <a:solidFill>
                  <a:prstClr val="black">
                    <a:lumMod val="50000"/>
                    <a:lumOff val="50000"/>
                  </a:prstClr>
                </a:solidFill>
                <a:latin typeface="+mn-ea"/>
                <a:ea typeface="思源黑体 CN Regular"/>
                <a:cs typeface="+mn-ea"/>
                <a:sym typeface="+mn-lt"/>
              </a:rPr>
              <a:t>和 </a:t>
            </a:r>
            <a:r>
              <a:rPr kumimoji="1" lang="en-US" altLang="zh-CN" sz="1200" dirty="0">
                <a:solidFill>
                  <a:prstClr val="black">
                    <a:lumMod val="50000"/>
                    <a:lumOff val="50000"/>
                  </a:prstClr>
                </a:solidFill>
                <a:latin typeface="+mn-ea"/>
                <a:ea typeface="思源黑体 CN Regular"/>
                <a:cs typeface="+mn-ea"/>
                <a:sym typeface="+mn-lt"/>
              </a:rPr>
              <a:t>Python </a:t>
            </a:r>
            <a:r>
              <a:rPr kumimoji="1" lang="zh-CN" altLang="en-US" sz="1200" dirty="0">
                <a:solidFill>
                  <a:prstClr val="black">
                    <a:lumMod val="50000"/>
                    <a:lumOff val="50000"/>
                  </a:prstClr>
                </a:solidFill>
                <a:latin typeface="+mn-ea"/>
                <a:ea typeface="思源黑体 CN Regular"/>
                <a:cs typeface="+mn-ea"/>
                <a:sym typeface="+mn-lt"/>
              </a:rPr>
              <a:t>的交互方式。</a:t>
            </a:r>
            <a:endParaRPr kumimoji="1" lang="en-US" altLang="zh-CN" sz="1200" dirty="0">
              <a:solidFill>
                <a:prstClr val="black">
                  <a:lumMod val="50000"/>
                  <a:lumOff val="50000"/>
                </a:prstClr>
              </a:solidFill>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      Java</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部分如下所示，</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String </a:t>
            </a:r>
            <a:r>
              <a:rPr kumimoji="1" lang="en-US" altLang="zh-CN" sz="1200" b="0" i="0" u="none" strike="noStrike" kern="1200" cap="none" spc="0" normalizeH="0" baseline="0" noProof="0" dirty="0" err="1">
                <a:ln>
                  <a:noFill/>
                </a:ln>
                <a:solidFill>
                  <a:prstClr val="black">
                    <a:lumMod val="50000"/>
                    <a:lumOff val="50000"/>
                  </a:prstClr>
                </a:solidFill>
                <a:effectLst/>
                <a:uLnTx/>
                <a:uFillTx/>
                <a:latin typeface="+mn-ea"/>
                <a:ea typeface="思源黑体 CN Regular"/>
                <a:cs typeface="+mn-ea"/>
                <a:sym typeface="+mn-lt"/>
              </a:rPr>
              <a:t>cmd</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 </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为拼接好的 </a:t>
            </a:r>
            <a:r>
              <a:rPr kumimoji="1" lang="en-US" altLang="zh-CN" sz="1200" b="0" i="0" u="none" strike="noStrike" kern="1200" cap="none" spc="0" normalizeH="0" baseline="0" noProof="0" dirty="0" err="1">
                <a:ln>
                  <a:noFill/>
                </a:ln>
                <a:solidFill>
                  <a:prstClr val="black">
                    <a:lumMod val="50000"/>
                    <a:lumOff val="50000"/>
                  </a:prstClr>
                </a:solidFill>
                <a:effectLst/>
                <a:uLnTx/>
                <a:uFillTx/>
                <a:latin typeface="+mn-ea"/>
                <a:ea typeface="思源黑体 CN Regular"/>
                <a:cs typeface="+mn-ea"/>
                <a:sym typeface="+mn-lt"/>
              </a:rPr>
              <a:t>cmd</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 </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语句。</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pic>
        <p:nvPicPr>
          <p:cNvPr id="33" name="图片 32">
            <a:extLst>
              <a:ext uri="{FF2B5EF4-FFF2-40B4-BE49-F238E27FC236}">
                <a16:creationId xmlns:a16="http://schemas.microsoft.com/office/drawing/2014/main" id="{13104872-599F-49BA-8846-78F93C597E99}"/>
              </a:ext>
            </a:extLst>
          </p:cNvPr>
          <p:cNvPicPr>
            <a:picLocks noChangeAspect="1"/>
          </p:cNvPicPr>
          <p:nvPr/>
        </p:nvPicPr>
        <p:blipFill>
          <a:blip r:embed="rId3"/>
          <a:stretch>
            <a:fillRect/>
          </a:stretch>
        </p:blipFill>
        <p:spPr>
          <a:xfrm>
            <a:off x="5356615" y="1997810"/>
            <a:ext cx="6195408" cy="4176196"/>
          </a:xfrm>
          <a:prstGeom prst="rect">
            <a:avLst/>
          </a:prstGeom>
        </p:spPr>
      </p:pic>
    </p:spTree>
    <p:extLst>
      <p:ext uri="{BB962C8B-B14F-4D97-AF65-F5344CB8AC3E}">
        <p14:creationId xmlns:p14="http://schemas.microsoft.com/office/powerpoint/2010/main" val="25554702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第一部分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01</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4507730" y="3261619"/>
            <a:ext cx="3570208"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600" dirty="0">
                <a:solidFill>
                  <a:srgbClr val="44546A"/>
                </a:solidFill>
                <a:latin typeface="思源黑体 Medium" panose="020B0600000000000000" pitchFamily="34" charset="-122"/>
                <a:ea typeface="思源黑体 Medium" panose="020B0600000000000000" pitchFamily="34" charset="-122"/>
              </a:rPr>
              <a:t>项目介绍</a:t>
            </a:r>
            <a:endParaRPr kumimoji="1" lang="zh-CN" altLang="en-US" sz="6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Tree>
    <p:extLst>
      <p:ext uri="{BB962C8B-B14F-4D97-AF65-F5344CB8AC3E}">
        <p14:creationId xmlns:p14="http://schemas.microsoft.com/office/powerpoint/2010/main" val="41464695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a:extLst>
              <a:ext uri="{FF2B5EF4-FFF2-40B4-BE49-F238E27FC236}">
                <a16:creationId xmlns:a16="http://schemas.microsoft.com/office/drawing/2014/main" id="{3888A1D8-B777-FC4A-8AFC-5C3EEFF8E06F}"/>
              </a:ext>
            </a:extLst>
          </p:cNvPr>
          <p:cNvSpPr/>
          <p:nvPr/>
        </p:nvSpPr>
        <p:spPr>
          <a:xfrm rot="10800000">
            <a:off x="1032734" y="2217578"/>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2" name="文本框 1">
            <a:extLst>
              <a:ext uri="{FF2B5EF4-FFF2-40B4-BE49-F238E27FC236}">
                <a16:creationId xmlns:a16="http://schemas.microsoft.com/office/drawing/2014/main" id="{EF8679FC-8B9E-6441-A79D-AFE13CFD3A13}"/>
              </a:ext>
            </a:extLst>
          </p:cNvPr>
          <p:cNvSpPr txBox="1"/>
          <p:nvPr/>
        </p:nvSpPr>
        <p:spPr>
          <a:xfrm>
            <a:off x="1305792" y="237507"/>
            <a:ext cx="20313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思源黑体 Medium" panose="020B0600000000000000" pitchFamily="34" charset="-122"/>
                <a:ea typeface="思源黑体 Medium" panose="020B0600000000000000" pitchFamily="34" charset="-122"/>
              </a:rPr>
              <a:t>详细功能设计</a:t>
            </a:r>
            <a:endParaRPr kumimoji="1" lang="zh-CN" altLang="en-US" sz="24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3" name="圆角矩形 2">
            <a:extLst>
              <a:ext uri="{FF2B5EF4-FFF2-40B4-BE49-F238E27FC236}">
                <a16:creationId xmlns:a16="http://schemas.microsoft.com/office/drawing/2014/main" id="{1B2BAA42-4C92-6A46-ACCA-D9C1FF8B3505}"/>
              </a:ext>
            </a:extLst>
          </p:cNvPr>
          <p:cNvSpPr/>
          <p:nvPr/>
        </p:nvSpPr>
        <p:spPr>
          <a:xfrm rot="10800000">
            <a:off x="1051117" y="4552750"/>
            <a:ext cx="2286000" cy="712697"/>
          </a:xfrm>
          <a:prstGeom prst="round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4" name="椭圆 3">
            <a:extLst>
              <a:ext uri="{FF2B5EF4-FFF2-40B4-BE49-F238E27FC236}">
                <a16:creationId xmlns:a16="http://schemas.microsoft.com/office/drawing/2014/main" id="{91958978-D8C3-564B-A7C1-91D0CD6F30D5}"/>
              </a:ext>
            </a:extLst>
          </p:cNvPr>
          <p:cNvSpPr/>
          <p:nvPr/>
        </p:nvSpPr>
        <p:spPr>
          <a:xfrm>
            <a:off x="3695842" y="2176158"/>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5" name="그룹 259">
            <a:extLst>
              <a:ext uri="{FF2B5EF4-FFF2-40B4-BE49-F238E27FC236}">
                <a16:creationId xmlns:a16="http://schemas.microsoft.com/office/drawing/2014/main" id="{4A2EF700-8F4A-0442-ADBE-FE48B61BE975}"/>
              </a:ext>
            </a:extLst>
          </p:cNvPr>
          <p:cNvGrpSpPr/>
          <p:nvPr/>
        </p:nvGrpSpPr>
        <p:grpSpPr>
          <a:xfrm>
            <a:off x="3877921" y="2361038"/>
            <a:ext cx="392240" cy="386638"/>
            <a:chOff x="5451265" y="5564677"/>
            <a:chExt cx="392240" cy="386638"/>
          </a:xfrm>
          <a:solidFill>
            <a:schemeClr val="bg1"/>
          </a:solidFill>
        </p:grpSpPr>
        <p:sp>
          <p:nvSpPr>
            <p:cNvPr id="6" name="자유형: 도형 260">
              <a:extLst>
                <a:ext uri="{FF2B5EF4-FFF2-40B4-BE49-F238E27FC236}">
                  <a16:creationId xmlns:a16="http://schemas.microsoft.com/office/drawing/2014/main" id="{EABEF3B8-DB79-E143-B798-EE46E6216851}"/>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자유형: 도형 261">
              <a:extLst>
                <a:ext uri="{FF2B5EF4-FFF2-40B4-BE49-F238E27FC236}">
                  <a16:creationId xmlns:a16="http://schemas.microsoft.com/office/drawing/2014/main" id="{421312F4-BE44-A444-8AB2-DC840E246A9F}"/>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 name="자유형: 도형 262">
              <a:extLst>
                <a:ext uri="{FF2B5EF4-FFF2-40B4-BE49-F238E27FC236}">
                  <a16:creationId xmlns:a16="http://schemas.microsoft.com/office/drawing/2014/main" id="{D62BBCBC-1320-E64B-AFE7-C6637C448395}"/>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 name="자유형: 도형 263">
              <a:extLst>
                <a:ext uri="{FF2B5EF4-FFF2-40B4-BE49-F238E27FC236}">
                  <a16:creationId xmlns:a16="http://schemas.microsoft.com/office/drawing/2014/main" id="{7533989B-B7B2-994A-B573-3642C398D638}"/>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 name="자유형: 도형 264">
              <a:extLst>
                <a:ext uri="{FF2B5EF4-FFF2-40B4-BE49-F238E27FC236}">
                  <a16:creationId xmlns:a16="http://schemas.microsoft.com/office/drawing/2014/main" id="{2A0FD92E-99FD-1048-8856-BE5CEBB9F147}"/>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 name="자유형: 도형 265">
              <a:extLst>
                <a:ext uri="{FF2B5EF4-FFF2-40B4-BE49-F238E27FC236}">
                  <a16:creationId xmlns:a16="http://schemas.microsoft.com/office/drawing/2014/main" id="{E73F36CE-609C-8F4B-BC55-D4076CF5CB94}"/>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 name="자유형: 도형 266">
              <a:extLst>
                <a:ext uri="{FF2B5EF4-FFF2-40B4-BE49-F238E27FC236}">
                  <a16:creationId xmlns:a16="http://schemas.microsoft.com/office/drawing/2014/main" id="{D74594E9-977D-6D41-9BEC-2881FA033189}"/>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3" name="자유형: 도형 267">
              <a:extLst>
                <a:ext uri="{FF2B5EF4-FFF2-40B4-BE49-F238E27FC236}">
                  <a16:creationId xmlns:a16="http://schemas.microsoft.com/office/drawing/2014/main" id="{E78ABFFF-1962-0C43-A6E4-2AFD012945CA}"/>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4" name="자유형: 도형 268">
              <a:extLst>
                <a:ext uri="{FF2B5EF4-FFF2-40B4-BE49-F238E27FC236}">
                  <a16:creationId xmlns:a16="http://schemas.microsoft.com/office/drawing/2014/main" id="{536C07F2-AF94-784B-BD48-44054D06821B}"/>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 name="자유형: 도형 269">
              <a:extLst>
                <a:ext uri="{FF2B5EF4-FFF2-40B4-BE49-F238E27FC236}">
                  <a16:creationId xmlns:a16="http://schemas.microsoft.com/office/drawing/2014/main" id="{20D5D6DE-008D-1147-A654-306985FCF1A6}"/>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6" name="矩形 15">
            <a:extLst>
              <a:ext uri="{FF2B5EF4-FFF2-40B4-BE49-F238E27FC236}">
                <a16:creationId xmlns:a16="http://schemas.microsoft.com/office/drawing/2014/main" id="{BFDBA978-F804-0947-AB31-BCD48718963B}"/>
              </a:ext>
            </a:extLst>
          </p:cNvPr>
          <p:cNvSpPr/>
          <p:nvPr/>
        </p:nvSpPr>
        <p:spPr>
          <a:xfrm>
            <a:off x="1204074" y="2400469"/>
            <a:ext cx="1943321"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chemeClr val="bg1"/>
                </a:solidFill>
                <a:effectLst/>
                <a:uLnTx/>
                <a:uFillTx/>
                <a:latin typeface="+mn-ea"/>
                <a:ea typeface="思源黑体 CN Regular"/>
                <a:cs typeface="+mn-ea"/>
                <a:sym typeface="+mn-lt"/>
              </a:rPr>
              <a:t>框架优势</a:t>
            </a:r>
            <a:endParaRPr kumimoji="0" lang="zh-CN" altLang="en-US" sz="1400" b="0" i="0" u="none" strike="noStrike" kern="1200" cap="none" spc="0" normalizeH="0" baseline="0" noProof="0" dirty="0">
              <a:ln>
                <a:noFill/>
              </a:ln>
              <a:solidFill>
                <a:schemeClr val="bg1"/>
              </a:solidFill>
              <a:effectLst/>
              <a:uLnTx/>
              <a:uFillTx/>
              <a:latin typeface="Arial"/>
              <a:ea typeface="思源黑体 CN Regular"/>
            </a:endParaRPr>
          </a:p>
        </p:txBody>
      </p:sp>
      <p:sp>
        <p:nvSpPr>
          <p:cNvPr id="17" name="圆角矩形 16">
            <a:extLst>
              <a:ext uri="{FF2B5EF4-FFF2-40B4-BE49-F238E27FC236}">
                <a16:creationId xmlns:a16="http://schemas.microsoft.com/office/drawing/2014/main" id="{D64B95CA-C67C-1247-AF9F-F68576BCBE96}"/>
              </a:ext>
            </a:extLst>
          </p:cNvPr>
          <p:cNvSpPr/>
          <p:nvPr/>
        </p:nvSpPr>
        <p:spPr>
          <a:xfrm rot="10800000">
            <a:off x="1042865" y="3373210"/>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Arial"/>
              <a:ea typeface="思源黑体 CN Regular"/>
              <a:cs typeface="+mn-cs"/>
            </a:endParaRPr>
          </a:p>
        </p:txBody>
      </p:sp>
      <p:sp>
        <p:nvSpPr>
          <p:cNvPr id="18" name="椭圆 17">
            <a:extLst>
              <a:ext uri="{FF2B5EF4-FFF2-40B4-BE49-F238E27FC236}">
                <a16:creationId xmlns:a16="http://schemas.microsoft.com/office/drawing/2014/main" id="{8EA30569-6023-E34C-8CCF-6D38B063039E}"/>
              </a:ext>
            </a:extLst>
          </p:cNvPr>
          <p:cNvSpPr/>
          <p:nvPr/>
        </p:nvSpPr>
        <p:spPr>
          <a:xfrm>
            <a:off x="3695842" y="335135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矩形 18">
            <a:extLst>
              <a:ext uri="{FF2B5EF4-FFF2-40B4-BE49-F238E27FC236}">
                <a16:creationId xmlns:a16="http://schemas.microsoft.com/office/drawing/2014/main" id="{01682963-9888-9541-AD2B-087FF2870021}"/>
              </a:ext>
            </a:extLst>
          </p:cNvPr>
          <p:cNvSpPr/>
          <p:nvPr/>
        </p:nvSpPr>
        <p:spPr>
          <a:xfrm>
            <a:off x="1204074" y="3575670"/>
            <a:ext cx="1943321"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图片上传</a:t>
            </a:r>
            <a:endParaRPr kumimoji="0" lang="zh-CN" altLang="en-US" sz="1400" b="0" i="0" u="none" strike="noStrike" kern="1200" cap="none" spc="0" normalizeH="0" baseline="0" noProof="0" dirty="0">
              <a:ln>
                <a:noFill/>
              </a:ln>
              <a:solidFill>
                <a:prstClr val="white"/>
              </a:solidFill>
              <a:effectLst/>
              <a:uLnTx/>
              <a:uFillTx/>
              <a:latin typeface="Arial"/>
              <a:ea typeface="思源黑体 CN Regular"/>
              <a:cs typeface="+mn-cs"/>
            </a:endParaRPr>
          </a:p>
        </p:txBody>
      </p:sp>
      <p:sp>
        <p:nvSpPr>
          <p:cNvPr id="21" name="椭圆 20">
            <a:extLst>
              <a:ext uri="{FF2B5EF4-FFF2-40B4-BE49-F238E27FC236}">
                <a16:creationId xmlns:a16="http://schemas.microsoft.com/office/drawing/2014/main" id="{56F46F46-F1E1-2A4D-9617-F35F523131A6}"/>
              </a:ext>
            </a:extLst>
          </p:cNvPr>
          <p:cNvSpPr/>
          <p:nvPr/>
        </p:nvSpPr>
        <p:spPr>
          <a:xfrm>
            <a:off x="3695842" y="4508096"/>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2" name="矩形 21">
            <a:extLst>
              <a:ext uri="{FF2B5EF4-FFF2-40B4-BE49-F238E27FC236}">
                <a16:creationId xmlns:a16="http://schemas.microsoft.com/office/drawing/2014/main" id="{FC130C97-FAB1-104B-9F1A-0965068A8B37}"/>
              </a:ext>
            </a:extLst>
          </p:cNvPr>
          <p:cNvSpPr/>
          <p:nvPr/>
        </p:nvSpPr>
        <p:spPr>
          <a:xfrm>
            <a:off x="1204074" y="4732407"/>
            <a:ext cx="1943321" cy="369332"/>
          </a:xfrm>
          <a:prstGeom prst="rect">
            <a:avLst/>
          </a:prstGeom>
        </p:spPr>
        <p:txBody>
          <a:bodyPr wrap="square">
            <a:spAutoFit/>
          </a:bodyPr>
          <a:lstStyle/>
          <a:p>
            <a:pPr lvl="0" algn="ctr">
              <a:defRPr/>
            </a:pPr>
            <a:r>
              <a:rPr kumimoji="1" lang="en-US" altLang="zh-CN" dirty="0">
                <a:solidFill>
                  <a:srgbClr val="44546A"/>
                </a:solidFill>
                <a:latin typeface="+mn-ea"/>
                <a:cs typeface="+mn-ea"/>
                <a:sym typeface="+mn-lt"/>
              </a:rPr>
              <a:t>Python</a:t>
            </a:r>
            <a:r>
              <a:rPr kumimoji="1" lang="zh-CN" altLang="en-US" dirty="0">
                <a:solidFill>
                  <a:srgbClr val="44546A"/>
                </a:solidFill>
                <a:latin typeface="+mn-ea"/>
                <a:cs typeface="+mn-ea"/>
                <a:sym typeface="+mn-lt"/>
              </a:rPr>
              <a:t>脚本调用</a:t>
            </a:r>
            <a:endParaRPr lang="zh-CN" altLang="en-US" dirty="0">
              <a:solidFill>
                <a:srgbClr val="44546A"/>
              </a:solidFill>
            </a:endParaRPr>
          </a:p>
        </p:txBody>
      </p:sp>
      <p:grpSp>
        <p:nvGrpSpPr>
          <p:cNvPr id="23" name="그룹 427">
            <a:extLst>
              <a:ext uri="{FF2B5EF4-FFF2-40B4-BE49-F238E27FC236}">
                <a16:creationId xmlns:a16="http://schemas.microsoft.com/office/drawing/2014/main" id="{2D541558-F143-A144-B607-7B4CADD909B2}"/>
              </a:ext>
            </a:extLst>
          </p:cNvPr>
          <p:cNvGrpSpPr/>
          <p:nvPr/>
        </p:nvGrpSpPr>
        <p:grpSpPr>
          <a:xfrm>
            <a:off x="3863040" y="3546081"/>
            <a:ext cx="390525" cy="343947"/>
            <a:chOff x="6798957" y="5589841"/>
            <a:chExt cx="390525" cy="343947"/>
          </a:xfrm>
          <a:solidFill>
            <a:schemeClr val="bg1"/>
          </a:solidFill>
        </p:grpSpPr>
        <p:sp>
          <p:nvSpPr>
            <p:cNvPr id="24" name="자유형: 도형 428">
              <a:extLst>
                <a:ext uri="{FF2B5EF4-FFF2-40B4-BE49-F238E27FC236}">
                  <a16:creationId xmlns:a16="http://schemas.microsoft.com/office/drawing/2014/main" id="{5F98C3AD-B1EB-664A-8A01-6F5083BA34AB}"/>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5" name="자유형: 도형 429">
              <a:extLst>
                <a:ext uri="{FF2B5EF4-FFF2-40B4-BE49-F238E27FC236}">
                  <a16:creationId xmlns:a16="http://schemas.microsoft.com/office/drawing/2014/main" id="{B07C03E8-ADBE-1C46-8113-DD57741A1885}"/>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6" name="자유형: 도형 430">
              <a:extLst>
                <a:ext uri="{FF2B5EF4-FFF2-40B4-BE49-F238E27FC236}">
                  <a16:creationId xmlns:a16="http://schemas.microsoft.com/office/drawing/2014/main" id="{1902B51C-9213-7D43-9796-AAB6C2C06E07}"/>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7" name="그룹 16">
            <a:extLst>
              <a:ext uri="{FF2B5EF4-FFF2-40B4-BE49-F238E27FC236}">
                <a16:creationId xmlns:a16="http://schemas.microsoft.com/office/drawing/2014/main" id="{CB830930-090A-C94D-92D9-3C4FFE55EFC3}"/>
              </a:ext>
            </a:extLst>
          </p:cNvPr>
          <p:cNvGrpSpPr/>
          <p:nvPr/>
        </p:nvGrpSpPr>
        <p:grpSpPr>
          <a:xfrm>
            <a:off x="3878907" y="4760784"/>
            <a:ext cx="385886" cy="266700"/>
            <a:chOff x="8144247" y="4296431"/>
            <a:chExt cx="385886" cy="266700"/>
          </a:xfrm>
          <a:solidFill>
            <a:schemeClr val="bg1"/>
          </a:solidFill>
        </p:grpSpPr>
        <p:sp>
          <p:nvSpPr>
            <p:cNvPr id="28" name="자유형: 도형 17">
              <a:extLst>
                <a:ext uri="{FF2B5EF4-FFF2-40B4-BE49-F238E27FC236}">
                  <a16:creationId xmlns:a16="http://schemas.microsoft.com/office/drawing/2014/main" id="{EE0083C3-5C7F-F74E-848B-A0F8ECFF53E0}"/>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9" name="자유형: 도형 18">
              <a:extLst>
                <a:ext uri="{FF2B5EF4-FFF2-40B4-BE49-F238E27FC236}">
                  <a16:creationId xmlns:a16="http://schemas.microsoft.com/office/drawing/2014/main" id="{6DCF51F0-BAD0-E544-BB43-940349071FBE}"/>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자유형: 도형 19">
              <a:extLst>
                <a:ext uri="{FF2B5EF4-FFF2-40B4-BE49-F238E27FC236}">
                  <a16:creationId xmlns:a16="http://schemas.microsoft.com/office/drawing/2014/main" id="{DBF4BFA3-4456-6947-9071-1FE5B8B0EB4E}"/>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자유형: 도형 20">
              <a:extLst>
                <a:ext uri="{FF2B5EF4-FFF2-40B4-BE49-F238E27FC236}">
                  <a16:creationId xmlns:a16="http://schemas.microsoft.com/office/drawing/2014/main" id="{D2B5A4F0-4201-7B49-95B1-7FAC84DBD38C}"/>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42" name="文本框 41">
            <a:extLst>
              <a:ext uri="{FF2B5EF4-FFF2-40B4-BE49-F238E27FC236}">
                <a16:creationId xmlns:a16="http://schemas.microsoft.com/office/drawing/2014/main" id="{A54A1D47-ABAF-E644-8BCE-D2ED74330D4B}"/>
              </a:ext>
            </a:extLst>
          </p:cNvPr>
          <p:cNvSpPr txBox="1"/>
          <p:nvPr/>
        </p:nvSpPr>
        <p:spPr>
          <a:xfrm>
            <a:off x="5200658" y="1591400"/>
            <a:ext cx="5814809" cy="7060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Java</a:t>
            </a:r>
            <a:r>
              <a:rPr kumimoji="1" lang="zh-CN" altLang="en-US"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调用控制台调用</a:t>
            </a:r>
            <a:r>
              <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Python</a:t>
            </a:r>
            <a:r>
              <a:rPr kumimoji="1" lang="zh-CN" altLang="en-US"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脚本</a:t>
            </a:r>
            <a:endParaRPr kumimoji="1" lang="en-US" altLang="zh-CN" sz="1600" b="1"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Python</a:t>
            </a:r>
            <a:r>
              <a:rPr kumimoji="1" lang="zh-CN" altLang="en-US" sz="1200" dirty="0">
                <a:solidFill>
                  <a:prstClr val="black">
                    <a:lumMod val="50000"/>
                    <a:lumOff val="50000"/>
                  </a:prstClr>
                </a:solidFill>
                <a:latin typeface="+mn-ea"/>
                <a:ea typeface="思源黑体 CN Regular"/>
                <a:cs typeface="+mn-ea"/>
                <a:sym typeface="+mn-lt"/>
              </a:rPr>
              <a:t>部分如下所示，需要更改为接受传入参数的脚本模式：</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pic>
        <p:nvPicPr>
          <p:cNvPr id="34" name="图片 33">
            <a:extLst>
              <a:ext uri="{FF2B5EF4-FFF2-40B4-BE49-F238E27FC236}">
                <a16:creationId xmlns:a16="http://schemas.microsoft.com/office/drawing/2014/main" id="{9EEC5450-EADD-41AC-9CD2-585BF14AFFC9}"/>
              </a:ext>
            </a:extLst>
          </p:cNvPr>
          <p:cNvPicPr>
            <a:picLocks noChangeAspect="1"/>
          </p:cNvPicPr>
          <p:nvPr/>
        </p:nvPicPr>
        <p:blipFill rotWithShape="1">
          <a:blip r:embed="rId3"/>
          <a:srcRect r="13753"/>
          <a:stretch/>
        </p:blipFill>
        <p:spPr>
          <a:xfrm>
            <a:off x="5200658" y="2442417"/>
            <a:ext cx="6489909" cy="2824183"/>
          </a:xfrm>
          <a:prstGeom prst="rect">
            <a:avLst/>
          </a:prstGeom>
        </p:spPr>
      </p:pic>
    </p:spTree>
    <p:extLst>
      <p:ext uri="{BB962C8B-B14F-4D97-AF65-F5344CB8AC3E}">
        <p14:creationId xmlns:p14="http://schemas.microsoft.com/office/powerpoint/2010/main" val="206539537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文本框 2">
            <a:extLst>
              <a:ext uri="{FF2B5EF4-FFF2-40B4-BE49-F238E27FC236}">
                <a16:creationId xmlns:a16="http://schemas.microsoft.com/office/drawing/2014/main" id="{3C274ABD-D916-2542-98F0-C9BF7EB13301}"/>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谢</a:t>
            </a:r>
          </a:p>
        </p:txBody>
      </p:sp>
      <p:sp>
        <p:nvSpPr>
          <p:cNvPr id="4" name="文本框 3">
            <a:extLst>
              <a:ext uri="{FF2B5EF4-FFF2-40B4-BE49-F238E27FC236}">
                <a16:creationId xmlns:a16="http://schemas.microsoft.com/office/drawing/2014/main"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谢</a:t>
            </a:r>
          </a:p>
        </p:txBody>
      </p:sp>
      <p:sp>
        <p:nvSpPr>
          <p:cNvPr id="5" name="文本框 4">
            <a:extLst>
              <a:ext uri="{FF2B5EF4-FFF2-40B4-BE49-F238E27FC236}">
                <a16:creationId xmlns:a16="http://schemas.microsoft.com/office/drawing/2014/main" id="{C872FFCF-66FB-AF45-82B1-8502CA44FF4E}"/>
              </a:ext>
            </a:extLst>
          </p:cNvPr>
          <p:cNvSpPr txBox="1"/>
          <p:nvPr/>
        </p:nvSpPr>
        <p:spPr>
          <a:xfrm>
            <a:off x="7343334" y="4006001"/>
            <a:ext cx="2184626"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Thank</a:t>
            </a:r>
            <a:r>
              <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 </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you</a:t>
            </a:r>
            <a:endPar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9574631" y="4109803"/>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C2E2C5B-FFC3-454B-BC44-DC86A645DCC5}"/>
              </a:ext>
            </a:extLst>
          </p:cNvPr>
          <p:cNvSpPr txBox="1"/>
          <p:nvPr/>
        </p:nvSpPr>
        <p:spPr>
          <a:xfrm>
            <a:off x="1725861" y="3059667"/>
            <a:ext cx="2638864" cy="369332"/>
          </a:xfrm>
          <a:prstGeom prst="rect">
            <a:avLst/>
          </a:prstGeom>
          <a:noFill/>
        </p:spPr>
        <p:txBody>
          <a:bodyPr wrap="none" rtlCol="0">
            <a:spAutoFit/>
          </a:bodyPr>
          <a:lstStyle/>
          <a:p>
            <a:pPr lvl="0" algn="r">
              <a:defRPr/>
            </a:pPr>
            <a:r>
              <a:rPr kumimoji="1" lang="en-US" altLang="zh-CN" dirty="0">
                <a:solidFill>
                  <a:srgbClr val="44546A"/>
                </a:solidFill>
                <a:latin typeface="思源黑体 Medium" panose="020B0600000000000000" pitchFamily="34" charset="-122"/>
                <a:ea typeface="思源黑体 Medium" panose="020B0600000000000000" pitchFamily="34" charset="-122"/>
              </a:rPr>
              <a:t>2021 </a:t>
            </a:r>
            <a:r>
              <a:rPr kumimoji="1" lang="zh-CN" altLang="en-US" dirty="0">
                <a:solidFill>
                  <a:srgbClr val="44546A"/>
                </a:solidFill>
                <a:latin typeface="思源黑体 Medium" panose="020B0600000000000000" pitchFamily="34" charset="-122"/>
                <a:ea typeface="思源黑体 Medium" panose="020B0600000000000000" pitchFamily="34" charset="-122"/>
              </a:rPr>
              <a:t>高级软件开发技术</a:t>
            </a:r>
          </a:p>
        </p:txBody>
      </p:sp>
      <p:sp>
        <p:nvSpPr>
          <p:cNvPr id="20" name="文本框 19">
            <a:extLst>
              <a:ext uri="{FF2B5EF4-FFF2-40B4-BE49-F238E27FC236}">
                <a16:creationId xmlns:a16="http://schemas.microsoft.com/office/drawing/2014/main" id="{1D2F8C82-91F0-5946-84A6-E0C5D277D461}"/>
              </a:ext>
            </a:extLst>
          </p:cNvPr>
          <p:cNvSpPr txBox="1"/>
          <p:nvPr/>
        </p:nvSpPr>
        <p:spPr>
          <a:xfrm>
            <a:off x="2236450" y="3537651"/>
            <a:ext cx="324970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汇报人：</a:t>
            </a:r>
            <a:r>
              <a:rPr kumimoji="1" lang="zh-CN" altLang="en-US" sz="2000" dirty="0">
                <a:solidFill>
                  <a:srgbClr val="44546A"/>
                </a:solidFill>
                <a:latin typeface="思源黑体 Medium" panose="020B0600000000000000" pitchFamily="34" charset="-122"/>
                <a:ea typeface="思源黑体 Medium" panose="020B0600000000000000" pitchFamily="34" charset="-122"/>
              </a:rPr>
              <a:t>王世泽</a:t>
            </a:r>
            <a:endPar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Tree>
    <p:extLst>
      <p:ext uri="{BB962C8B-B14F-4D97-AF65-F5344CB8AC3E}">
        <p14:creationId xmlns:p14="http://schemas.microsoft.com/office/powerpoint/2010/main" val="265339601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mn-ea"/>
                <a:ea typeface="思源黑体 CN Regular"/>
              </a:rPr>
              <a:t>项目介绍</a:t>
            </a:r>
            <a:endPar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endParaRPr>
          </a:p>
        </p:txBody>
      </p:sp>
      <p:grpSp>
        <p:nvGrpSpPr>
          <p:cNvPr id="21" name="组合 20">
            <a:extLst>
              <a:ext uri="{FF2B5EF4-FFF2-40B4-BE49-F238E27FC236}">
                <a16:creationId xmlns:a16="http://schemas.microsoft.com/office/drawing/2014/main" id="{96D7927A-9A7D-4515-9343-FE94FF90BC38}"/>
              </a:ext>
            </a:extLst>
          </p:cNvPr>
          <p:cNvGrpSpPr/>
          <p:nvPr/>
        </p:nvGrpSpPr>
        <p:grpSpPr>
          <a:xfrm>
            <a:off x="1044084" y="1703920"/>
            <a:ext cx="4229941" cy="3450159"/>
            <a:chOff x="2486796" y="2343753"/>
            <a:chExt cx="4229941" cy="3450159"/>
          </a:xfrm>
        </p:grpSpPr>
        <p:sp>
          <p:nvSpPr>
            <p:cNvPr id="22" name="文本框 21">
              <a:extLst>
                <a:ext uri="{FF2B5EF4-FFF2-40B4-BE49-F238E27FC236}">
                  <a16:creationId xmlns:a16="http://schemas.microsoft.com/office/drawing/2014/main" id="{04560ED9-71A7-44E2-8077-32D9ABAB58CD}"/>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latin typeface="+mn-ea"/>
                </a:rPr>
                <a:t>项目背景</a:t>
              </a:r>
            </a:p>
          </p:txBody>
        </p:sp>
        <p:sp>
          <p:nvSpPr>
            <p:cNvPr id="23" name="文本框 22">
              <a:extLst>
                <a:ext uri="{FF2B5EF4-FFF2-40B4-BE49-F238E27FC236}">
                  <a16:creationId xmlns:a16="http://schemas.microsoft.com/office/drawing/2014/main" id="{5600CC83-09EB-4FE4-9965-B07740D22B3F}"/>
                </a:ext>
              </a:extLst>
            </p:cNvPr>
            <p:cNvSpPr txBox="1"/>
            <p:nvPr/>
          </p:nvSpPr>
          <p:spPr>
            <a:xfrm>
              <a:off x="2486796" y="2687228"/>
              <a:ext cx="4229941" cy="310668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latin typeface="+mn-ea"/>
                </a:rPr>
                <a:t>        </a:t>
              </a:r>
              <a:endParaRPr lang="en-US" altLang="zh-CN" sz="1200" dirty="0">
                <a:solidFill>
                  <a:srgbClr val="44546A"/>
                </a:solidFill>
                <a:latin typeface="+mn-ea"/>
              </a:endParaRPr>
            </a:p>
            <a:p>
              <a:pPr>
                <a:lnSpc>
                  <a:spcPct val="150000"/>
                </a:lnSpc>
              </a:pPr>
              <a:r>
                <a:rPr lang="zh-CN" altLang="en-US" sz="1200" dirty="0">
                  <a:solidFill>
                    <a:srgbClr val="44546A"/>
                  </a:solidFill>
                  <a:latin typeface="+mn-ea"/>
                </a:rPr>
                <a:t>    作为历史文化街区，交通压力一直是东四南街道的一大难题之一，诸如“游客进入停车场后找寻车位无果，从而造成严重的交通堵塞”的情况时常发生。</a:t>
              </a:r>
              <a:endParaRPr lang="en-US" altLang="zh-CN" sz="1200" dirty="0">
                <a:solidFill>
                  <a:srgbClr val="44546A"/>
                </a:solidFill>
                <a:latin typeface="+mn-ea"/>
              </a:endParaRPr>
            </a:p>
            <a:p>
              <a:pPr>
                <a:lnSpc>
                  <a:spcPct val="150000"/>
                </a:lnSpc>
              </a:pPr>
              <a:endParaRPr lang="zh-CN" altLang="en-US" sz="1200" dirty="0">
                <a:solidFill>
                  <a:srgbClr val="44546A"/>
                </a:solidFill>
                <a:latin typeface="+mn-ea"/>
              </a:endParaRPr>
            </a:p>
            <a:p>
              <a:pPr>
                <a:lnSpc>
                  <a:spcPct val="150000"/>
                </a:lnSpc>
              </a:pPr>
              <a:r>
                <a:rPr lang="zh-CN" altLang="en-US" sz="1200" dirty="0">
                  <a:solidFill>
                    <a:srgbClr val="44546A"/>
                  </a:solidFill>
                  <a:latin typeface="+mn-ea"/>
                </a:rPr>
                <a:t>    本系统作为东四南历史文化街区智慧空间项目中的一项功能进行开发，从停车问题入手，力求实现游客对于停车场车位信息的实时查询，让游客能够提前计划行车路线，规避拥塞路段，从而缓解街道的交通压力。同时对停车场车位情况进行实时渲染，让游客规划合理的停车路线，从而解决停车场内的行车拥塞和车辆阻滞问题。</a:t>
              </a:r>
            </a:p>
          </p:txBody>
        </p:sp>
      </p:grpSp>
      <p:sp>
        <p:nvSpPr>
          <p:cNvPr id="24" name="椭圆 38">
            <a:extLst>
              <a:ext uri="{FF2B5EF4-FFF2-40B4-BE49-F238E27FC236}">
                <a16:creationId xmlns:a16="http://schemas.microsoft.com/office/drawing/2014/main" id="{9DCE618A-86C5-4AEF-AB26-98B48DF7C720}"/>
              </a:ext>
            </a:extLst>
          </p:cNvPr>
          <p:cNvSpPr/>
          <p:nvPr/>
        </p:nvSpPr>
        <p:spPr>
          <a:xfrm>
            <a:off x="524987" y="1770259"/>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mn-ea"/>
            </a:endParaRPr>
          </a:p>
        </p:txBody>
      </p:sp>
      <p:grpSp>
        <p:nvGrpSpPr>
          <p:cNvPr id="25" name="组合 24">
            <a:extLst>
              <a:ext uri="{FF2B5EF4-FFF2-40B4-BE49-F238E27FC236}">
                <a16:creationId xmlns:a16="http://schemas.microsoft.com/office/drawing/2014/main" id="{AB239FE5-70CC-4DCE-85F8-416694C4E51C}"/>
              </a:ext>
            </a:extLst>
          </p:cNvPr>
          <p:cNvGrpSpPr/>
          <p:nvPr/>
        </p:nvGrpSpPr>
        <p:grpSpPr>
          <a:xfrm>
            <a:off x="6666038" y="946111"/>
            <a:ext cx="4481878" cy="4558155"/>
            <a:chOff x="2486796" y="2343753"/>
            <a:chExt cx="4481878" cy="4558155"/>
          </a:xfrm>
        </p:grpSpPr>
        <p:sp>
          <p:nvSpPr>
            <p:cNvPr id="26" name="文本框 25">
              <a:extLst>
                <a:ext uri="{FF2B5EF4-FFF2-40B4-BE49-F238E27FC236}">
                  <a16:creationId xmlns:a16="http://schemas.microsoft.com/office/drawing/2014/main" id="{5B5E2D4B-1DA6-42A2-99F0-C75C9B2209FC}"/>
                </a:ext>
              </a:extLst>
            </p:cNvPr>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latin typeface="+mn-ea"/>
                </a:rPr>
                <a:t>用户需求</a:t>
              </a:r>
            </a:p>
          </p:txBody>
        </p:sp>
        <p:sp>
          <p:nvSpPr>
            <p:cNvPr id="27" name="文本框 26">
              <a:extLst>
                <a:ext uri="{FF2B5EF4-FFF2-40B4-BE49-F238E27FC236}">
                  <a16:creationId xmlns:a16="http://schemas.microsoft.com/office/drawing/2014/main" id="{461BE80A-9F7B-4546-BB52-8ED18ADE9FD4}"/>
                </a:ext>
              </a:extLst>
            </p:cNvPr>
            <p:cNvSpPr txBox="1"/>
            <p:nvPr/>
          </p:nvSpPr>
          <p:spPr>
            <a:xfrm>
              <a:off x="2486796" y="2687228"/>
              <a:ext cx="4481878" cy="4214680"/>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latin typeface="+mn-ea"/>
                </a:rPr>
                <a:t>        </a:t>
              </a:r>
              <a:endParaRPr lang="en-US" altLang="zh-CN" sz="1200" dirty="0">
                <a:solidFill>
                  <a:srgbClr val="44546A"/>
                </a:solidFill>
                <a:latin typeface="+mn-ea"/>
              </a:endParaRPr>
            </a:p>
            <a:p>
              <a:pPr>
                <a:lnSpc>
                  <a:spcPct val="150000"/>
                </a:lnSpc>
              </a:pPr>
              <a:r>
                <a:rPr lang="zh-CN" altLang="en-US" sz="1200" dirty="0">
                  <a:solidFill>
                    <a:srgbClr val="44546A"/>
                  </a:solidFill>
                  <a:latin typeface="+mn-ea"/>
                </a:rPr>
                <a:t>    本系统服务于东四南历史文化街区的居民与游客，方便其实时查询停车场的车位信息，以便其对自身行程进行规划，从而减缓街道内的交通压力。同时本系统需由街道内各个停车场管理员进行初始化操作与日常维护，以保证系统的正常运行。</a:t>
              </a:r>
            </a:p>
            <a:p>
              <a:pPr>
                <a:lnSpc>
                  <a:spcPct val="150000"/>
                </a:lnSpc>
              </a:pPr>
              <a:r>
                <a:rPr lang="zh-CN" altLang="en-US" sz="1200" dirty="0">
                  <a:solidFill>
                    <a:srgbClr val="44546A"/>
                  </a:solidFill>
                  <a:latin typeface="+mn-ea"/>
                </a:rPr>
                <a:t>    可以大体上将使用人群分为两类，其需求为：</a:t>
              </a:r>
            </a:p>
            <a:p>
              <a:pPr>
                <a:lnSpc>
                  <a:spcPct val="150000"/>
                </a:lnSpc>
              </a:pPr>
              <a:r>
                <a:rPr lang="en-US" altLang="zh-CN" sz="1200" dirty="0">
                  <a:solidFill>
                    <a:srgbClr val="44546A"/>
                  </a:solidFill>
                  <a:latin typeface="+mn-ea"/>
                </a:rPr>
                <a:t>        1.</a:t>
              </a:r>
              <a:r>
                <a:rPr lang="zh-CN" altLang="en-US" sz="1200" b="1" dirty="0">
                  <a:solidFill>
                    <a:srgbClr val="44546A"/>
                  </a:solidFill>
                  <a:latin typeface="+mn-ea"/>
                </a:rPr>
                <a:t>用户。</a:t>
              </a:r>
              <a:r>
                <a:rPr lang="zh-CN" altLang="en-US" sz="1200" dirty="0">
                  <a:solidFill>
                    <a:srgbClr val="44546A"/>
                  </a:solidFill>
                  <a:latin typeface="+mn-ea"/>
                </a:rPr>
                <a:t>用户需要选择自己的目标停车场，并获得该停车场的车位空闲信息。该查询功能要保证快捷、准确、实时的停车场车位信息反馈。</a:t>
              </a:r>
            </a:p>
            <a:p>
              <a:pPr>
                <a:lnSpc>
                  <a:spcPct val="150000"/>
                </a:lnSpc>
              </a:pPr>
              <a:r>
                <a:rPr lang="en-US" altLang="zh-CN" sz="1200" dirty="0">
                  <a:solidFill>
                    <a:srgbClr val="44546A"/>
                  </a:solidFill>
                  <a:latin typeface="+mn-ea"/>
                </a:rPr>
                <a:t>        2.</a:t>
              </a:r>
              <a:r>
                <a:rPr lang="zh-CN" altLang="en-US" sz="1200" b="1" dirty="0">
                  <a:solidFill>
                    <a:srgbClr val="44546A"/>
                  </a:solidFill>
                  <a:latin typeface="+mn-ea"/>
                </a:rPr>
                <a:t>停车场管理员。</a:t>
              </a:r>
              <a:r>
                <a:rPr lang="zh-CN" altLang="en-US" sz="1200" dirty="0">
                  <a:solidFill>
                    <a:srgbClr val="44546A"/>
                  </a:solidFill>
                  <a:latin typeface="+mn-ea"/>
                </a:rPr>
                <a:t>停车场管理员需要通过操作，去维护辖区内停车场的信息，以便用户查询时进行调用。该维护功能要保证简便、灵活、易用。</a:t>
              </a:r>
            </a:p>
            <a:p>
              <a:pPr>
                <a:lnSpc>
                  <a:spcPct val="150000"/>
                </a:lnSpc>
              </a:pPr>
              <a:r>
                <a:rPr lang="zh-CN" altLang="en-US" sz="1200" dirty="0">
                  <a:solidFill>
                    <a:srgbClr val="44546A"/>
                  </a:solidFill>
                  <a:latin typeface="+mn-ea"/>
                </a:rPr>
                <a:t>    在明确用户需求后，我们将对系统需求进行描述。在描述过程中使用了两种不同的描述方法，即面向流程的分析方法和面向对象的分析方法。</a:t>
              </a:r>
            </a:p>
          </p:txBody>
        </p:sp>
      </p:grpSp>
      <p:grpSp>
        <p:nvGrpSpPr>
          <p:cNvPr id="31" name="组合 30">
            <a:extLst>
              <a:ext uri="{FF2B5EF4-FFF2-40B4-BE49-F238E27FC236}">
                <a16:creationId xmlns:a16="http://schemas.microsoft.com/office/drawing/2014/main" id="{E0D618FE-FEDC-49F5-9E37-E1B914AC2840}"/>
              </a:ext>
            </a:extLst>
          </p:cNvPr>
          <p:cNvGrpSpPr/>
          <p:nvPr/>
        </p:nvGrpSpPr>
        <p:grpSpPr>
          <a:xfrm>
            <a:off x="722219" y="1565760"/>
            <a:ext cx="4759017" cy="3807509"/>
            <a:chOff x="6153150" y="3105150"/>
            <a:chExt cx="4488460" cy="1333500"/>
          </a:xfrm>
        </p:grpSpPr>
        <p:cxnSp>
          <p:nvCxnSpPr>
            <p:cNvPr id="32" name="直接连接符 31">
              <a:extLst>
                <a:ext uri="{FF2B5EF4-FFF2-40B4-BE49-F238E27FC236}">
                  <a16:creationId xmlns:a16="http://schemas.microsoft.com/office/drawing/2014/main" id="{0B2B5C6C-6FC5-47E3-856A-73B690DCFE2E}"/>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C1B5A7C6-5B1A-4181-BA41-8468F6B20B3F}"/>
                </a:ext>
              </a:extLst>
            </p:cNvPr>
            <p:cNvCxnSpPr>
              <a:cxnSpLocks/>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Freeform 15">
            <a:extLst>
              <a:ext uri="{FF2B5EF4-FFF2-40B4-BE49-F238E27FC236}">
                <a16:creationId xmlns:a16="http://schemas.microsoft.com/office/drawing/2014/main" id="{694B17A7-CB01-409B-B9E1-8305678CFA90}"/>
              </a:ext>
            </a:extLst>
          </p:cNvPr>
          <p:cNvSpPr>
            <a:spLocks noEditPoints="1"/>
          </p:cNvSpPr>
          <p:nvPr/>
        </p:nvSpPr>
        <p:spPr bwMode="auto">
          <a:xfrm>
            <a:off x="6150820" y="1013483"/>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44546A"/>
          </a:solidFill>
          <a:ln>
            <a:noFill/>
          </a:ln>
        </p:spPr>
        <p:txBody>
          <a:bodyPr vert="horz" wrap="square" lIns="83743" tIns="41872" rIns="83743" bIns="4187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zh-CN" altLang="en-US" sz="900" b="0" i="0" u="none" strike="noStrike" kern="1200" cap="none" spc="0" normalizeH="0" baseline="0" noProof="0" dirty="0">
              <a:ln>
                <a:noFill/>
              </a:ln>
              <a:solidFill>
                <a:srgbClr val="44546A"/>
              </a:solidFill>
              <a:effectLst/>
              <a:uLnTx/>
              <a:uFillTx/>
              <a:latin typeface="+mn-ea"/>
              <a:cs typeface="+mn-ea"/>
              <a:sym typeface="Arial" panose="020B0604020202020204" pitchFamily="34" charset="0"/>
            </a:endParaRPr>
          </a:p>
        </p:txBody>
      </p:sp>
      <p:grpSp>
        <p:nvGrpSpPr>
          <p:cNvPr id="36" name="组合 35">
            <a:extLst>
              <a:ext uri="{FF2B5EF4-FFF2-40B4-BE49-F238E27FC236}">
                <a16:creationId xmlns:a16="http://schemas.microsoft.com/office/drawing/2014/main" id="{BCB9D0C4-59A9-4283-8128-8937390C355C}"/>
              </a:ext>
            </a:extLst>
          </p:cNvPr>
          <p:cNvGrpSpPr/>
          <p:nvPr/>
        </p:nvGrpSpPr>
        <p:grpSpPr>
          <a:xfrm>
            <a:off x="6336269" y="813471"/>
            <a:ext cx="4999309" cy="5174851"/>
            <a:chOff x="6153150" y="3105150"/>
            <a:chExt cx="4488460" cy="1333500"/>
          </a:xfrm>
        </p:grpSpPr>
        <p:cxnSp>
          <p:nvCxnSpPr>
            <p:cNvPr id="37" name="直接连接符 36">
              <a:extLst>
                <a:ext uri="{FF2B5EF4-FFF2-40B4-BE49-F238E27FC236}">
                  <a16:creationId xmlns:a16="http://schemas.microsoft.com/office/drawing/2014/main" id="{ECED567A-CC70-4FA6-9BFA-D3F7C356F2F9}"/>
                </a:ext>
              </a:extLst>
            </p:cNvPr>
            <p:cNvCxnSpPr>
              <a:cxnSpLocks/>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E75C92A-6116-4420-93B0-AF47C98C3477}"/>
                </a:ext>
              </a:extLst>
            </p:cNvPr>
            <p:cNvCxnSpPr>
              <a:cxnSpLocks/>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6129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第二部分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02</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4507730" y="3261619"/>
            <a:ext cx="3570208"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6600" dirty="0">
                <a:solidFill>
                  <a:srgbClr val="44546A"/>
                </a:solidFill>
                <a:latin typeface="思源黑体 Medium" panose="020B0600000000000000" pitchFamily="34" charset="-122"/>
                <a:ea typeface="思源黑体 Medium" panose="020B0600000000000000" pitchFamily="34" charset="-122"/>
              </a:rPr>
              <a:t>功能介绍</a:t>
            </a:r>
            <a:endParaRPr kumimoji="1" lang="zh-CN" altLang="en-US" sz="6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Tree>
    <p:extLst>
      <p:ext uri="{BB962C8B-B14F-4D97-AF65-F5344CB8AC3E}">
        <p14:creationId xmlns:p14="http://schemas.microsoft.com/office/powerpoint/2010/main" val="168173816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功能介绍</a:t>
            </a:r>
          </a:p>
        </p:txBody>
      </p:sp>
      <p:cxnSp>
        <p:nvCxnSpPr>
          <p:cNvPr id="45" name="直接连接符 44">
            <a:extLst>
              <a:ext uri="{FF2B5EF4-FFF2-40B4-BE49-F238E27FC236}">
                <a16:creationId xmlns:a16="http://schemas.microsoft.com/office/drawing/2014/main" id="{B8CCC7C8-3F28-4377-916A-A197EBDC6EDF}"/>
              </a:ext>
            </a:extLst>
          </p:cNvPr>
          <p:cNvCxnSpPr>
            <a:cxnSpLocks/>
          </p:cNvCxnSpPr>
          <p:nvPr/>
        </p:nvCxnSpPr>
        <p:spPr>
          <a:xfrm>
            <a:off x="2762934" y="3422956"/>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93292A9-1A26-406F-ADD8-2ED83F32B6A6}"/>
              </a:ext>
            </a:extLst>
          </p:cNvPr>
          <p:cNvCxnSpPr>
            <a:cxnSpLocks/>
          </p:cNvCxnSpPr>
          <p:nvPr/>
        </p:nvCxnSpPr>
        <p:spPr>
          <a:xfrm>
            <a:off x="8925203" y="3422956"/>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34FB4B9-9DC3-4C4A-90F3-3F74BC7572C7}"/>
              </a:ext>
            </a:extLst>
          </p:cNvPr>
          <p:cNvCxnSpPr>
            <a:cxnSpLocks/>
          </p:cNvCxnSpPr>
          <p:nvPr/>
        </p:nvCxnSpPr>
        <p:spPr>
          <a:xfrm>
            <a:off x="5966786" y="2451246"/>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47AECCF-C207-4015-AA6E-F162F8CA8C86}"/>
              </a:ext>
            </a:extLst>
          </p:cNvPr>
          <p:cNvCxnSpPr>
            <a:cxnSpLocks/>
          </p:cNvCxnSpPr>
          <p:nvPr/>
        </p:nvCxnSpPr>
        <p:spPr>
          <a:xfrm>
            <a:off x="1446143" y="3429000"/>
            <a:ext cx="9412357" cy="0"/>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37A83224-0838-46D5-A787-454FB65AB198}"/>
              </a:ext>
            </a:extLst>
          </p:cNvPr>
          <p:cNvSpPr/>
          <p:nvPr/>
        </p:nvSpPr>
        <p:spPr>
          <a:xfrm>
            <a:off x="2567676" y="3227699"/>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1</a:t>
            </a:r>
          </a:p>
        </p:txBody>
      </p:sp>
      <p:sp>
        <p:nvSpPr>
          <p:cNvPr id="64" name="椭圆 63">
            <a:extLst>
              <a:ext uri="{FF2B5EF4-FFF2-40B4-BE49-F238E27FC236}">
                <a16:creationId xmlns:a16="http://schemas.microsoft.com/office/drawing/2014/main" id="{B08BFF2D-A41F-44B7-BC46-DC94F46CD622}"/>
              </a:ext>
            </a:extLst>
          </p:cNvPr>
          <p:cNvSpPr/>
          <p:nvPr/>
        </p:nvSpPr>
        <p:spPr>
          <a:xfrm>
            <a:off x="5771528" y="3227698"/>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2</a:t>
            </a:r>
          </a:p>
        </p:txBody>
      </p:sp>
      <p:sp>
        <p:nvSpPr>
          <p:cNvPr id="65" name="椭圆 64">
            <a:extLst>
              <a:ext uri="{FF2B5EF4-FFF2-40B4-BE49-F238E27FC236}">
                <a16:creationId xmlns:a16="http://schemas.microsoft.com/office/drawing/2014/main" id="{F5D873B2-CFF5-4715-912C-F8EE3A82920D}"/>
              </a:ext>
            </a:extLst>
          </p:cNvPr>
          <p:cNvSpPr/>
          <p:nvPr/>
        </p:nvSpPr>
        <p:spPr>
          <a:xfrm>
            <a:off x="8729945" y="3227698"/>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3</a:t>
            </a:r>
          </a:p>
        </p:txBody>
      </p:sp>
      <p:sp>
        <p:nvSpPr>
          <p:cNvPr id="67" name="椭圆 66">
            <a:extLst>
              <a:ext uri="{FF2B5EF4-FFF2-40B4-BE49-F238E27FC236}">
                <a16:creationId xmlns:a16="http://schemas.microsoft.com/office/drawing/2014/main" id="{57A278C7-92A8-4DC4-BBA7-0AE96C94C178}"/>
              </a:ext>
            </a:extLst>
          </p:cNvPr>
          <p:cNvSpPr/>
          <p:nvPr/>
        </p:nvSpPr>
        <p:spPr>
          <a:xfrm>
            <a:off x="2393283" y="4556125"/>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68" name="椭圆 67">
            <a:extLst>
              <a:ext uri="{FF2B5EF4-FFF2-40B4-BE49-F238E27FC236}">
                <a16:creationId xmlns:a16="http://schemas.microsoft.com/office/drawing/2014/main" id="{9C702869-B33D-4D89-A6F8-106D333FCF32}"/>
              </a:ext>
            </a:extLst>
          </p:cNvPr>
          <p:cNvSpPr/>
          <p:nvPr/>
        </p:nvSpPr>
        <p:spPr>
          <a:xfrm>
            <a:off x="5596945" y="153543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70" name="椭圆 69">
            <a:extLst>
              <a:ext uri="{FF2B5EF4-FFF2-40B4-BE49-F238E27FC236}">
                <a16:creationId xmlns:a16="http://schemas.microsoft.com/office/drawing/2014/main" id="{487F0410-0F84-489A-91CE-B4F9A8A5AD95}"/>
              </a:ext>
            </a:extLst>
          </p:cNvPr>
          <p:cNvSpPr/>
          <p:nvPr/>
        </p:nvSpPr>
        <p:spPr>
          <a:xfrm>
            <a:off x="8583747" y="4556125"/>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grpSp>
        <p:nvGrpSpPr>
          <p:cNvPr id="71" name="组合 70">
            <a:extLst>
              <a:ext uri="{FF2B5EF4-FFF2-40B4-BE49-F238E27FC236}">
                <a16:creationId xmlns:a16="http://schemas.microsoft.com/office/drawing/2014/main" id="{B53CE8ED-3106-4D09-A3F8-CC819AB735C0}"/>
              </a:ext>
            </a:extLst>
          </p:cNvPr>
          <p:cNvGrpSpPr/>
          <p:nvPr/>
        </p:nvGrpSpPr>
        <p:grpSpPr>
          <a:xfrm>
            <a:off x="2553303" y="4757423"/>
            <a:ext cx="368300" cy="336598"/>
            <a:chOff x="8415" y="6739"/>
            <a:chExt cx="560" cy="493"/>
          </a:xfrm>
          <a:solidFill>
            <a:srgbClr val="44546A"/>
          </a:solidFill>
        </p:grpSpPr>
        <p:sp>
          <p:nvSpPr>
            <p:cNvPr id="72" name="Freeform14">
              <a:extLst>
                <a:ext uri="{FF2B5EF4-FFF2-40B4-BE49-F238E27FC236}">
                  <a16:creationId xmlns:a16="http://schemas.microsoft.com/office/drawing/2014/main" id="{355B8B27-5008-4F86-82C0-490508CEB586}"/>
                </a:ext>
              </a:extLst>
            </p:cNvPr>
            <p:cNvSpPr/>
            <p:nvPr/>
          </p:nvSpPr>
          <p:spPr bwMode="auto">
            <a:xfrm>
              <a:off x="8466" y="6761"/>
              <a:ext cx="209" cy="450"/>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3" name="Freeform15">
              <a:extLst>
                <a:ext uri="{FF2B5EF4-FFF2-40B4-BE49-F238E27FC236}">
                  <a16:creationId xmlns:a16="http://schemas.microsoft.com/office/drawing/2014/main" id="{49E10563-FBD7-4430-8DFE-73F18B91A2E7}"/>
                </a:ext>
              </a:extLst>
            </p:cNvPr>
            <p:cNvSpPr/>
            <p:nvPr/>
          </p:nvSpPr>
          <p:spPr bwMode="auto">
            <a:xfrm>
              <a:off x="8415" y="6908"/>
              <a:ext cx="29" cy="158"/>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4" name="Freeform16">
              <a:extLst>
                <a:ext uri="{FF2B5EF4-FFF2-40B4-BE49-F238E27FC236}">
                  <a16:creationId xmlns:a16="http://schemas.microsoft.com/office/drawing/2014/main" id="{93CF264E-8675-42A3-86F6-55A92CF0CF2E}"/>
                </a:ext>
              </a:extLst>
            </p:cNvPr>
            <p:cNvSpPr/>
            <p:nvPr/>
          </p:nvSpPr>
          <p:spPr bwMode="auto">
            <a:xfrm>
              <a:off x="8726" y="6862"/>
              <a:ext cx="83" cy="246"/>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5" name="Freeform17">
              <a:extLst>
                <a:ext uri="{FF2B5EF4-FFF2-40B4-BE49-F238E27FC236}">
                  <a16:creationId xmlns:a16="http://schemas.microsoft.com/office/drawing/2014/main" id="{8B041BCA-A00C-4FEF-91CD-BFE979193A6E}"/>
                </a:ext>
              </a:extLst>
            </p:cNvPr>
            <p:cNvSpPr/>
            <p:nvPr/>
          </p:nvSpPr>
          <p:spPr bwMode="auto">
            <a:xfrm flipV="1">
              <a:off x="8777" y="6801"/>
              <a:ext cx="110" cy="367"/>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6" name="Freeform18">
              <a:extLst>
                <a:ext uri="{FF2B5EF4-FFF2-40B4-BE49-F238E27FC236}">
                  <a16:creationId xmlns:a16="http://schemas.microsoft.com/office/drawing/2014/main" id="{17A81D83-77BE-4F54-9946-E20CAFDEAEAC}"/>
                </a:ext>
              </a:extLst>
            </p:cNvPr>
            <p:cNvSpPr/>
            <p:nvPr/>
          </p:nvSpPr>
          <p:spPr bwMode="auto">
            <a:xfrm>
              <a:off x="8841" y="6739"/>
              <a:ext cx="134" cy="493"/>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grpSp>
      <p:sp>
        <p:nvSpPr>
          <p:cNvPr id="77" name="Freeform 250">
            <a:extLst>
              <a:ext uri="{FF2B5EF4-FFF2-40B4-BE49-F238E27FC236}">
                <a16:creationId xmlns:a16="http://schemas.microsoft.com/office/drawing/2014/main" id="{2D203F73-1775-4529-8808-9ABA64971000}"/>
              </a:ext>
            </a:extLst>
          </p:cNvPr>
          <p:cNvSpPr>
            <a:spLocks noEditPoints="1"/>
          </p:cNvSpPr>
          <p:nvPr/>
        </p:nvSpPr>
        <p:spPr bwMode="auto">
          <a:xfrm>
            <a:off x="5771594" y="1710055"/>
            <a:ext cx="403225" cy="388938"/>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思源黑体 CN Bold" panose="020B0800000000000000" charset="-122"/>
              <a:sym typeface="字魂35号-经典雅黑" panose="00000500000000000000" pitchFamily="2" charset="-122"/>
            </a:endParaRPr>
          </a:p>
        </p:txBody>
      </p:sp>
      <p:sp>
        <p:nvSpPr>
          <p:cNvPr id="78" name="Freeform 267">
            <a:extLst>
              <a:ext uri="{FF2B5EF4-FFF2-40B4-BE49-F238E27FC236}">
                <a16:creationId xmlns:a16="http://schemas.microsoft.com/office/drawing/2014/main" id="{C8DC46DA-DFFC-49EA-A40F-3973D9085054}"/>
              </a:ext>
            </a:extLst>
          </p:cNvPr>
          <p:cNvSpPr>
            <a:spLocks noEditPoints="1"/>
          </p:cNvSpPr>
          <p:nvPr/>
        </p:nvSpPr>
        <p:spPr bwMode="auto">
          <a:xfrm>
            <a:off x="8727916" y="4696778"/>
            <a:ext cx="449263" cy="458787"/>
          </a:xfrm>
          <a:custGeom>
            <a:avLst/>
            <a:gdLst>
              <a:gd name="T0" fmla="*/ 107 w 213"/>
              <a:gd name="T1" fmla="*/ 0 h 213"/>
              <a:gd name="T2" fmla="*/ 213 w 213"/>
              <a:gd name="T3" fmla="*/ 107 h 213"/>
              <a:gd name="T4" fmla="*/ 107 w 213"/>
              <a:gd name="T5" fmla="*/ 213 h 213"/>
              <a:gd name="T6" fmla="*/ 0 w 213"/>
              <a:gd name="T7" fmla="*/ 107 h 213"/>
              <a:gd name="T8" fmla="*/ 107 w 213"/>
              <a:gd name="T9" fmla="*/ 0 h 213"/>
              <a:gd name="T10" fmla="*/ 89 w 213"/>
              <a:gd name="T11" fmla="*/ 75 h 213"/>
              <a:gd name="T12" fmla="*/ 100 w 213"/>
              <a:gd name="T13" fmla="*/ 70 h 213"/>
              <a:gd name="T14" fmla="*/ 87 w 213"/>
              <a:gd name="T15" fmla="*/ 18 h 213"/>
              <a:gd name="T16" fmla="*/ 63 w 213"/>
              <a:gd name="T17" fmla="*/ 26 h 213"/>
              <a:gd name="T18" fmla="*/ 89 w 213"/>
              <a:gd name="T19" fmla="*/ 75 h 213"/>
              <a:gd name="T20" fmla="*/ 107 w 213"/>
              <a:gd name="T21" fmla="*/ 82 h 213"/>
              <a:gd name="T22" fmla="*/ 82 w 213"/>
              <a:gd name="T23" fmla="*/ 107 h 213"/>
              <a:gd name="T24" fmla="*/ 107 w 213"/>
              <a:gd name="T25" fmla="*/ 131 h 213"/>
              <a:gd name="T26" fmla="*/ 131 w 213"/>
              <a:gd name="T27" fmla="*/ 107 h 213"/>
              <a:gd name="T28" fmla="*/ 107 w 213"/>
              <a:gd name="T29" fmla="*/ 82 h 213"/>
              <a:gd name="T30" fmla="*/ 132 w 213"/>
              <a:gd name="T31" fmla="*/ 133 h 213"/>
              <a:gd name="T32" fmla="*/ 122 w 213"/>
              <a:gd name="T33" fmla="*/ 140 h 213"/>
              <a:gd name="T34" fmla="*/ 149 w 213"/>
              <a:gd name="T35" fmla="*/ 187 h 213"/>
              <a:gd name="T36" fmla="*/ 169 w 213"/>
              <a:gd name="T37" fmla="*/ 173 h 213"/>
              <a:gd name="T38" fmla="*/ 132 w 213"/>
              <a:gd name="T39" fmla="*/ 133 h 213"/>
              <a:gd name="T40" fmla="*/ 197 w 213"/>
              <a:gd name="T41" fmla="*/ 126 h 213"/>
              <a:gd name="T42" fmla="*/ 144 w 213"/>
              <a:gd name="T43" fmla="*/ 112 h 213"/>
              <a:gd name="T44" fmla="*/ 138 w 213"/>
              <a:gd name="T45" fmla="*/ 126 h 213"/>
              <a:gd name="T46" fmla="*/ 181 w 213"/>
              <a:gd name="T47" fmla="*/ 160 h 213"/>
              <a:gd name="T48" fmla="*/ 197 w 213"/>
              <a:gd name="T49" fmla="*/ 126 h 213"/>
              <a:gd name="T50" fmla="*/ 25 w 213"/>
              <a:gd name="T51" fmla="*/ 65 h 213"/>
              <a:gd name="T52" fmla="*/ 72 w 213"/>
              <a:gd name="T53" fmla="*/ 92 h 213"/>
              <a:gd name="T54" fmla="*/ 82 w 213"/>
              <a:gd name="T55" fmla="*/ 80 h 213"/>
              <a:gd name="T56" fmla="*/ 49 w 213"/>
              <a:gd name="T57" fmla="*/ 36 h 213"/>
              <a:gd name="T58" fmla="*/ 25 w 213"/>
              <a:gd name="T59" fmla="*/ 6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213">
                <a:moveTo>
                  <a:pt x="107" y="0"/>
                </a:moveTo>
                <a:cubicBezTo>
                  <a:pt x="166" y="0"/>
                  <a:pt x="213" y="48"/>
                  <a:pt x="213" y="107"/>
                </a:cubicBezTo>
                <a:cubicBezTo>
                  <a:pt x="213" y="165"/>
                  <a:pt x="166" y="213"/>
                  <a:pt x="107" y="213"/>
                </a:cubicBezTo>
                <a:cubicBezTo>
                  <a:pt x="48" y="213"/>
                  <a:pt x="0" y="165"/>
                  <a:pt x="0" y="107"/>
                </a:cubicBezTo>
                <a:cubicBezTo>
                  <a:pt x="0" y="48"/>
                  <a:pt x="48" y="0"/>
                  <a:pt x="107" y="0"/>
                </a:cubicBezTo>
                <a:close/>
                <a:moveTo>
                  <a:pt x="89" y="75"/>
                </a:moveTo>
                <a:cubicBezTo>
                  <a:pt x="93" y="73"/>
                  <a:pt x="96" y="71"/>
                  <a:pt x="100" y="70"/>
                </a:cubicBezTo>
                <a:cubicBezTo>
                  <a:pt x="87" y="18"/>
                  <a:pt x="87" y="18"/>
                  <a:pt x="87" y="18"/>
                </a:cubicBezTo>
                <a:cubicBezTo>
                  <a:pt x="79" y="20"/>
                  <a:pt x="71" y="23"/>
                  <a:pt x="63" y="26"/>
                </a:cubicBezTo>
                <a:cubicBezTo>
                  <a:pt x="89" y="75"/>
                  <a:pt x="89" y="75"/>
                  <a:pt x="89" y="75"/>
                </a:cubicBezTo>
                <a:close/>
                <a:moveTo>
                  <a:pt x="107" y="82"/>
                </a:moveTo>
                <a:cubicBezTo>
                  <a:pt x="93" y="82"/>
                  <a:pt x="82" y="93"/>
                  <a:pt x="82" y="107"/>
                </a:cubicBezTo>
                <a:cubicBezTo>
                  <a:pt x="82" y="120"/>
                  <a:pt x="93" y="131"/>
                  <a:pt x="107" y="131"/>
                </a:cubicBezTo>
                <a:cubicBezTo>
                  <a:pt x="120" y="131"/>
                  <a:pt x="131" y="120"/>
                  <a:pt x="131" y="107"/>
                </a:cubicBezTo>
                <a:cubicBezTo>
                  <a:pt x="131" y="93"/>
                  <a:pt x="120" y="82"/>
                  <a:pt x="107" y="82"/>
                </a:cubicBezTo>
                <a:close/>
                <a:moveTo>
                  <a:pt x="132" y="133"/>
                </a:moveTo>
                <a:cubicBezTo>
                  <a:pt x="129" y="135"/>
                  <a:pt x="126" y="138"/>
                  <a:pt x="122" y="140"/>
                </a:cubicBezTo>
                <a:cubicBezTo>
                  <a:pt x="149" y="187"/>
                  <a:pt x="149" y="187"/>
                  <a:pt x="149" y="187"/>
                </a:cubicBezTo>
                <a:cubicBezTo>
                  <a:pt x="156" y="183"/>
                  <a:pt x="163" y="178"/>
                  <a:pt x="169" y="173"/>
                </a:cubicBezTo>
                <a:cubicBezTo>
                  <a:pt x="132" y="133"/>
                  <a:pt x="132" y="133"/>
                  <a:pt x="132" y="133"/>
                </a:cubicBezTo>
                <a:close/>
                <a:moveTo>
                  <a:pt x="197" y="126"/>
                </a:moveTo>
                <a:cubicBezTo>
                  <a:pt x="144" y="112"/>
                  <a:pt x="144" y="112"/>
                  <a:pt x="144" y="112"/>
                </a:cubicBezTo>
                <a:cubicBezTo>
                  <a:pt x="143" y="117"/>
                  <a:pt x="141" y="121"/>
                  <a:pt x="138" y="126"/>
                </a:cubicBezTo>
                <a:cubicBezTo>
                  <a:pt x="181" y="160"/>
                  <a:pt x="181" y="160"/>
                  <a:pt x="181" y="160"/>
                </a:cubicBezTo>
                <a:cubicBezTo>
                  <a:pt x="188" y="149"/>
                  <a:pt x="194" y="138"/>
                  <a:pt x="197" y="126"/>
                </a:cubicBezTo>
                <a:close/>
                <a:moveTo>
                  <a:pt x="25" y="65"/>
                </a:moveTo>
                <a:cubicBezTo>
                  <a:pt x="72" y="92"/>
                  <a:pt x="72" y="92"/>
                  <a:pt x="72" y="92"/>
                </a:cubicBezTo>
                <a:cubicBezTo>
                  <a:pt x="75" y="87"/>
                  <a:pt x="78" y="83"/>
                  <a:pt x="82" y="80"/>
                </a:cubicBezTo>
                <a:cubicBezTo>
                  <a:pt x="49" y="36"/>
                  <a:pt x="49" y="36"/>
                  <a:pt x="49" y="36"/>
                </a:cubicBezTo>
                <a:cubicBezTo>
                  <a:pt x="39" y="44"/>
                  <a:pt x="31" y="54"/>
                  <a:pt x="25" y="65"/>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80" name="文本框 79">
            <a:extLst>
              <a:ext uri="{FF2B5EF4-FFF2-40B4-BE49-F238E27FC236}">
                <a16:creationId xmlns:a16="http://schemas.microsoft.com/office/drawing/2014/main" id="{6CA568C2-C8E0-4F1D-9B4A-4526DBB27A05}"/>
              </a:ext>
            </a:extLst>
          </p:cNvPr>
          <p:cNvSpPr txBox="1"/>
          <p:nvPr/>
        </p:nvSpPr>
        <p:spPr>
          <a:xfrm>
            <a:off x="1768051" y="1485098"/>
            <a:ext cx="2056130" cy="954107"/>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本功能模块中，实现了对于用户信息的管理，包括用户管理、岗位管理和部门管理。</a:t>
            </a:r>
          </a:p>
        </p:txBody>
      </p:sp>
      <p:sp>
        <p:nvSpPr>
          <p:cNvPr id="81" name="文本框 80">
            <a:extLst>
              <a:ext uri="{FF2B5EF4-FFF2-40B4-BE49-F238E27FC236}">
                <a16:creationId xmlns:a16="http://schemas.microsoft.com/office/drawing/2014/main" id="{6847482B-3B89-4CCA-A864-93316BF4A4B6}"/>
              </a:ext>
            </a:extLst>
          </p:cNvPr>
          <p:cNvSpPr txBox="1"/>
          <p:nvPr/>
        </p:nvSpPr>
        <p:spPr>
          <a:xfrm>
            <a:off x="4955603" y="4288033"/>
            <a:ext cx="2042409" cy="1169551"/>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本功能模块中，实现了对于停车场相关信息的管理，包括停车场信息管理和模型信息管理。</a:t>
            </a:r>
          </a:p>
        </p:txBody>
      </p:sp>
      <p:sp>
        <p:nvSpPr>
          <p:cNvPr id="82" name="文本框 81">
            <a:extLst>
              <a:ext uri="{FF2B5EF4-FFF2-40B4-BE49-F238E27FC236}">
                <a16:creationId xmlns:a16="http://schemas.microsoft.com/office/drawing/2014/main" id="{4B43C3FE-7204-4B9D-B751-D66DB59CB6DF}"/>
              </a:ext>
            </a:extLst>
          </p:cNvPr>
          <p:cNvSpPr txBox="1"/>
          <p:nvPr/>
        </p:nvSpPr>
        <p:spPr>
          <a:xfrm>
            <a:off x="7682812" y="1319748"/>
            <a:ext cx="2484782" cy="1169551"/>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本功能模块中，实现了车位识别的相关功能，包括基于 </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OpenCV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实现的车位规模初始化，和基于 </a:t>
            </a:r>
            <a:r>
              <a:rPr lang="en-US" altLang="zh-CN" sz="1400" dirty="0" err="1">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ResNet</a:t>
            </a:r>
            <a:r>
              <a:rPr lang="en-US" altLang="zh-CN"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 </a:t>
            </a: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的车位预测识别功能。</a:t>
            </a:r>
          </a:p>
        </p:txBody>
      </p:sp>
      <p:sp>
        <p:nvSpPr>
          <p:cNvPr id="84" name="文本框 83">
            <a:extLst>
              <a:ext uri="{FF2B5EF4-FFF2-40B4-BE49-F238E27FC236}">
                <a16:creationId xmlns:a16="http://schemas.microsoft.com/office/drawing/2014/main" id="{EE54D6A5-34BB-4A05-AE99-5C641BF3A18A}"/>
              </a:ext>
            </a:extLst>
          </p:cNvPr>
          <p:cNvSpPr txBox="1"/>
          <p:nvPr/>
        </p:nvSpPr>
        <p:spPr>
          <a:xfrm>
            <a:off x="1709445" y="2683510"/>
            <a:ext cx="2141882"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用户管理系统</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85" name="文本框 84">
            <a:extLst>
              <a:ext uri="{FF2B5EF4-FFF2-40B4-BE49-F238E27FC236}">
                <a16:creationId xmlns:a16="http://schemas.microsoft.com/office/drawing/2014/main" id="{046339C0-D9E3-4E7D-835B-CFEB75984662}"/>
              </a:ext>
            </a:extLst>
          </p:cNvPr>
          <p:cNvSpPr txBox="1"/>
          <p:nvPr/>
        </p:nvSpPr>
        <p:spPr>
          <a:xfrm>
            <a:off x="7782286" y="2683510"/>
            <a:ext cx="2289362"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车位识别系统</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86" name="文本框 85">
            <a:extLst>
              <a:ext uri="{FF2B5EF4-FFF2-40B4-BE49-F238E27FC236}">
                <a16:creationId xmlns:a16="http://schemas.microsoft.com/office/drawing/2014/main" id="{BA70DA75-19DD-47FC-BCF6-CFC956C481AC}"/>
              </a:ext>
            </a:extLst>
          </p:cNvPr>
          <p:cNvSpPr txBox="1"/>
          <p:nvPr/>
        </p:nvSpPr>
        <p:spPr>
          <a:xfrm>
            <a:off x="4696029" y="3776275"/>
            <a:ext cx="2554354"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停车场管理系统</a:t>
            </a:r>
            <a:endPar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Tree>
    <p:extLst>
      <p:ext uri="{BB962C8B-B14F-4D97-AF65-F5344CB8AC3E}">
        <p14:creationId xmlns:p14="http://schemas.microsoft.com/office/powerpoint/2010/main" val="7206588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功能介绍</a:t>
            </a:r>
          </a:p>
        </p:txBody>
      </p:sp>
      <p:sp>
        <p:nvSpPr>
          <p:cNvPr id="3" name="矩形 2">
            <a:extLst>
              <a:ext uri="{FF2B5EF4-FFF2-40B4-BE49-F238E27FC236}">
                <a16:creationId xmlns:a16="http://schemas.microsoft.com/office/drawing/2014/main" id="{0A642A8C-F682-C341-88E3-CC708D7BDCE7}"/>
              </a:ext>
            </a:extLst>
          </p:cNvPr>
          <p:cNvSpPr/>
          <p:nvPr/>
        </p:nvSpPr>
        <p:spPr>
          <a:xfrm>
            <a:off x="1064545" y="1620615"/>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093654" y="3889660"/>
            <a:ext cx="8985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078519" y="4323320"/>
            <a:ext cx="144489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车位识别系统</a:t>
            </a:r>
          </a:p>
        </p:txBody>
      </p:sp>
      <p:sp>
        <p:nvSpPr>
          <p:cNvPr id="11" name="文本框 10">
            <a:extLst>
              <a:ext uri="{FF2B5EF4-FFF2-40B4-BE49-F238E27FC236}">
                <a16:creationId xmlns:a16="http://schemas.microsoft.com/office/drawing/2014/main" id="{11B29A02-CD1A-C84D-ABC1-B5C7724302F5}"/>
              </a:ext>
            </a:extLst>
          </p:cNvPr>
          <p:cNvSpPr txBox="1"/>
          <p:nvPr/>
        </p:nvSpPr>
        <p:spPr>
          <a:xfrm>
            <a:off x="1064545" y="4676416"/>
            <a:ext cx="2041108"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本功能模块中，实现了车位识别的相关功能，包括基于 车位规模初始化，和车位预测识别功能。</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50681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rPr>
              <a:t>用户管理系统</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本功能模块中，实现了对于用户信息的管理，包括用户管理、岗位管理和部门管理。</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3" y="2315368"/>
            <a:ext cx="163943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停车场管理系统</a:t>
            </a: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886941"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本功能模块中，实现了对于停车场相关信息的管理，包括停车场信息管理和模型信息管理。</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90504" y="817767"/>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5643840" y="1053329"/>
            <a:ext cx="4390558" cy="8906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b="1" dirty="0">
                <a:solidFill>
                  <a:prstClr val="black">
                    <a:lumMod val="50000"/>
                    <a:lumOff val="50000"/>
                  </a:prstClr>
                </a:solidFill>
                <a:latin typeface="+mn-ea"/>
                <a:ea typeface="思源黑体 CN Regular"/>
                <a:cs typeface="+mn-ea"/>
                <a:sym typeface="+mn-lt"/>
              </a:rPr>
              <a:t>管理员功能</a:t>
            </a:r>
            <a:r>
              <a:rPr kumimoji="1" lang="zh-CN" altLang="en-US" sz="1200" dirty="0">
                <a:solidFill>
                  <a:prstClr val="black">
                    <a:lumMod val="50000"/>
                    <a:lumOff val="50000"/>
                  </a:prstClr>
                </a:solidFill>
                <a:latin typeface="+mn-ea"/>
                <a:ea typeface="思源黑体 CN Regular"/>
                <a:cs typeface="+mn-ea"/>
                <a:sym typeface="+mn-lt"/>
              </a:rPr>
              <a: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实现了对于登录用户的信息管理，管理员可以在本功能页面中，对系统内用户的信息进行增删改查。</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用户信息表设计如下：</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5643840" y="740175"/>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black">
                    <a:lumMod val="75000"/>
                    <a:lumOff val="25000"/>
                  </a:prstClr>
                </a:solidFill>
                <a:latin typeface="+mn-ea"/>
                <a:ea typeface="思源黑体 CN Regular"/>
              </a:rPr>
              <a:t>用户管理</a:t>
            </a:r>
            <a:endPar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pic>
        <p:nvPicPr>
          <p:cNvPr id="19" name="图片 18">
            <a:extLst>
              <a:ext uri="{FF2B5EF4-FFF2-40B4-BE49-F238E27FC236}">
                <a16:creationId xmlns:a16="http://schemas.microsoft.com/office/drawing/2014/main" id="{31C32FEC-C31C-478A-88BD-A77EED2EF8E6}"/>
              </a:ext>
            </a:extLst>
          </p:cNvPr>
          <p:cNvPicPr>
            <a:picLocks noChangeAspect="1"/>
          </p:cNvPicPr>
          <p:nvPr/>
        </p:nvPicPr>
        <p:blipFill>
          <a:blip r:embed="rId5"/>
          <a:stretch>
            <a:fillRect/>
          </a:stretch>
        </p:blipFill>
        <p:spPr>
          <a:xfrm>
            <a:off x="5668113" y="2125785"/>
            <a:ext cx="5938881" cy="4686334"/>
          </a:xfrm>
          <a:prstGeom prst="rect">
            <a:avLst/>
          </a:prstGeom>
        </p:spPr>
      </p:pic>
    </p:spTree>
    <p:extLst>
      <p:ext uri="{BB962C8B-B14F-4D97-AF65-F5344CB8AC3E}">
        <p14:creationId xmlns:p14="http://schemas.microsoft.com/office/powerpoint/2010/main" val="27946481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功能介绍</a:t>
            </a:r>
          </a:p>
        </p:txBody>
      </p:sp>
      <p:sp>
        <p:nvSpPr>
          <p:cNvPr id="3" name="矩形 2">
            <a:extLst>
              <a:ext uri="{FF2B5EF4-FFF2-40B4-BE49-F238E27FC236}">
                <a16:creationId xmlns:a16="http://schemas.microsoft.com/office/drawing/2014/main" id="{0A642A8C-F682-C341-88E3-CC708D7BDCE7}"/>
              </a:ext>
            </a:extLst>
          </p:cNvPr>
          <p:cNvSpPr/>
          <p:nvPr/>
        </p:nvSpPr>
        <p:spPr>
          <a:xfrm>
            <a:off x="1064545" y="1620615"/>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093654" y="3889660"/>
            <a:ext cx="8985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078519" y="4323320"/>
            <a:ext cx="144489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车位识别系统</a:t>
            </a:r>
          </a:p>
        </p:txBody>
      </p:sp>
      <p:sp>
        <p:nvSpPr>
          <p:cNvPr id="11" name="文本框 10">
            <a:extLst>
              <a:ext uri="{FF2B5EF4-FFF2-40B4-BE49-F238E27FC236}">
                <a16:creationId xmlns:a16="http://schemas.microsoft.com/office/drawing/2014/main" id="{11B29A02-CD1A-C84D-ABC1-B5C7724302F5}"/>
              </a:ext>
            </a:extLst>
          </p:cNvPr>
          <p:cNvSpPr txBox="1"/>
          <p:nvPr/>
        </p:nvSpPr>
        <p:spPr>
          <a:xfrm>
            <a:off x="1064545" y="4676416"/>
            <a:ext cx="2041108"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本功能模块中，实现了车位识别的相关功能，包括基于 车位规模初始化，和车位预测识别功能。</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50681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rPr>
              <a:t>用户管理系统</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本功能模块中，实现了对于用户信息的管理，包括用户管理、岗位管理和部门管理。</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3" y="2315368"/>
            <a:ext cx="163943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停车场管理系统</a:t>
            </a: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886941"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本功能模块中，实现了对于停车场相关信息的管理，包括停车场信息管理和模型信息管理。</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1" name="그래픽 23">
            <a:extLst>
              <a:ext uri="{FF2B5EF4-FFF2-40B4-BE49-F238E27FC236}">
                <a16:creationId xmlns:a16="http://schemas.microsoft.com/office/drawing/2014/main" id="{6C86BBD7-3855-5344-AE3E-1639ECB7EF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3819" y="939074"/>
            <a:ext cx="371435" cy="360823"/>
          </a:xfrm>
          <a:prstGeom prst="rect">
            <a:avLst/>
          </a:prstGeom>
        </p:spPr>
      </p:pic>
      <p:sp>
        <p:nvSpPr>
          <p:cNvPr id="45" name="文本框 44">
            <a:extLst>
              <a:ext uri="{FF2B5EF4-FFF2-40B4-BE49-F238E27FC236}">
                <a16:creationId xmlns:a16="http://schemas.microsoft.com/office/drawing/2014/main" id="{11C7B133-7EF2-3B4B-BDDD-03190D352602}"/>
              </a:ext>
            </a:extLst>
          </p:cNvPr>
          <p:cNvSpPr txBox="1"/>
          <p:nvPr/>
        </p:nvSpPr>
        <p:spPr>
          <a:xfrm>
            <a:off x="5917154" y="1201170"/>
            <a:ext cx="4518933" cy="890693"/>
          </a:xfrm>
          <a:prstGeom prst="rect">
            <a:avLst/>
          </a:prstGeom>
          <a:noFill/>
        </p:spPr>
        <p:txBody>
          <a:bodyPr wrap="square" rtlCol="0">
            <a:spAutoFit/>
          </a:bodyPr>
          <a:lstStyle/>
          <a:p>
            <a:pPr lvl="0">
              <a:lnSpc>
                <a:spcPct val="150000"/>
              </a:lnSpc>
              <a:defRPr/>
            </a:pPr>
            <a:r>
              <a:rPr kumimoji="1" lang="zh-CN" altLang="en-US" sz="1200" b="1" dirty="0">
                <a:solidFill>
                  <a:prstClr val="black">
                    <a:lumMod val="50000"/>
                    <a:lumOff val="50000"/>
                  </a:prstClr>
                </a:solidFill>
                <a:latin typeface="+mn-ea"/>
                <a:cs typeface="+mn-ea"/>
                <a:sym typeface="+mn-lt"/>
              </a:rPr>
              <a:t>      管理员功能</a:t>
            </a:r>
            <a:r>
              <a:rPr kumimoji="1" lang="zh-CN" altLang="en-US" sz="1200" dirty="0">
                <a:solidFill>
                  <a:prstClr val="black">
                    <a:lumMod val="50000"/>
                    <a:lumOff val="50000"/>
                  </a:prstClr>
                </a:solidFill>
                <a:latin typeface="+mn-ea"/>
                <a:cs typeface="+mn-ea"/>
                <a:sym typeface="+mn-lt"/>
              </a:rPr>
              <a:t>，实现了系统中岗位信息的管理功能，管理员可以在本功能页面中，对租户岗位设计进行增删改查。</a:t>
            </a:r>
            <a:endParaRPr kumimoji="1" lang="en-US" altLang="zh-CN" sz="1200" dirty="0">
              <a:solidFill>
                <a:prstClr val="black">
                  <a:lumMod val="50000"/>
                  <a:lumOff val="50000"/>
                </a:prstClr>
              </a:solidFill>
              <a:latin typeface="+mn-ea"/>
              <a:cs typeface="+mn-ea"/>
              <a:sym typeface="+mn-lt"/>
            </a:endParaRPr>
          </a:p>
          <a:p>
            <a:pPr lvl="0">
              <a:lnSpc>
                <a:spcPct val="150000"/>
              </a:lnSpc>
              <a:defRPr/>
            </a:pPr>
            <a:r>
              <a:rPr kumimoji="1" lang="en-US" altLang="zh-CN" sz="1200" dirty="0">
                <a:solidFill>
                  <a:prstClr val="black">
                    <a:lumMod val="50000"/>
                    <a:lumOff val="50000"/>
                  </a:prstClr>
                </a:solidFill>
                <a:latin typeface="+mn-ea"/>
                <a:cs typeface="+mn-ea"/>
                <a:sym typeface="+mn-lt"/>
              </a:rPr>
              <a:t>      </a:t>
            </a:r>
            <a:r>
              <a:rPr kumimoji="1" lang="zh-CN" altLang="en-US" sz="1200" dirty="0">
                <a:solidFill>
                  <a:prstClr val="black">
                    <a:lumMod val="50000"/>
                    <a:lumOff val="50000"/>
                  </a:prstClr>
                </a:solidFill>
                <a:latin typeface="+mn-ea"/>
                <a:cs typeface="+mn-ea"/>
                <a:sym typeface="+mn-lt"/>
              </a:rPr>
              <a:t>岗位信息表设计如下：</a:t>
            </a:r>
            <a:endParaRPr kumimoji="1" lang="en-US" altLang="zh-CN" sz="1200" dirty="0">
              <a:solidFill>
                <a:prstClr val="black">
                  <a:lumMod val="50000"/>
                  <a:lumOff val="50000"/>
                </a:prstClr>
              </a:solidFill>
              <a:latin typeface="+mn-ea"/>
              <a:cs typeface="+mn-ea"/>
              <a:sym typeface="+mn-lt"/>
            </a:endParaRPr>
          </a:p>
        </p:txBody>
      </p:sp>
      <p:sp>
        <p:nvSpPr>
          <p:cNvPr id="46" name="文本框 45">
            <a:extLst>
              <a:ext uri="{FF2B5EF4-FFF2-40B4-BE49-F238E27FC236}">
                <a16:creationId xmlns:a16="http://schemas.microsoft.com/office/drawing/2014/main" id="{B9D9C659-A255-8D4B-B8B8-3537C0570DEF}"/>
              </a:ext>
            </a:extLst>
          </p:cNvPr>
          <p:cNvSpPr txBox="1"/>
          <p:nvPr/>
        </p:nvSpPr>
        <p:spPr>
          <a:xfrm>
            <a:off x="5917154" y="888016"/>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岗位管理</a:t>
            </a:r>
          </a:p>
        </p:txBody>
      </p:sp>
      <p:pic>
        <p:nvPicPr>
          <p:cNvPr id="21" name="图片 20">
            <a:extLst>
              <a:ext uri="{FF2B5EF4-FFF2-40B4-BE49-F238E27FC236}">
                <a16:creationId xmlns:a16="http://schemas.microsoft.com/office/drawing/2014/main" id="{5229F480-2940-408A-AC85-111DD208E474}"/>
              </a:ext>
            </a:extLst>
          </p:cNvPr>
          <p:cNvPicPr>
            <a:picLocks noChangeAspect="1"/>
          </p:cNvPicPr>
          <p:nvPr/>
        </p:nvPicPr>
        <p:blipFill>
          <a:blip r:embed="rId5"/>
          <a:stretch>
            <a:fillRect/>
          </a:stretch>
        </p:blipFill>
        <p:spPr>
          <a:xfrm>
            <a:off x="5829775" y="2221529"/>
            <a:ext cx="5996031" cy="2190766"/>
          </a:xfrm>
          <a:prstGeom prst="rect">
            <a:avLst/>
          </a:prstGeom>
        </p:spPr>
      </p:pic>
    </p:spTree>
    <p:extLst>
      <p:ext uri="{BB962C8B-B14F-4D97-AF65-F5344CB8AC3E}">
        <p14:creationId xmlns:p14="http://schemas.microsoft.com/office/powerpoint/2010/main" val="19722951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功能介绍</a:t>
            </a:r>
          </a:p>
        </p:txBody>
      </p:sp>
      <p:sp>
        <p:nvSpPr>
          <p:cNvPr id="3" name="矩形 2">
            <a:extLst>
              <a:ext uri="{FF2B5EF4-FFF2-40B4-BE49-F238E27FC236}">
                <a16:creationId xmlns:a16="http://schemas.microsoft.com/office/drawing/2014/main" id="{0A642A8C-F682-C341-88E3-CC708D7BDCE7}"/>
              </a:ext>
            </a:extLst>
          </p:cNvPr>
          <p:cNvSpPr/>
          <p:nvPr/>
        </p:nvSpPr>
        <p:spPr>
          <a:xfrm>
            <a:off x="1064545" y="1620615"/>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093654" y="3889660"/>
            <a:ext cx="8985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078519" y="4323320"/>
            <a:ext cx="144489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车位识别系统</a:t>
            </a:r>
          </a:p>
        </p:txBody>
      </p:sp>
      <p:sp>
        <p:nvSpPr>
          <p:cNvPr id="11" name="文本框 10">
            <a:extLst>
              <a:ext uri="{FF2B5EF4-FFF2-40B4-BE49-F238E27FC236}">
                <a16:creationId xmlns:a16="http://schemas.microsoft.com/office/drawing/2014/main" id="{11B29A02-CD1A-C84D-ABC1-B5C7724302F5}"/>
              </a:ext>
            </a:extLst>
          </p:cNvPr>
          <p:cNvSpPr txBox="1"/>
          <p:nvPr/>
        </p:nvSpPr>
        <p:spPr>
          <a:xfrm>
            <a:off x="1064545" y="4676416"/>
            <a:ext cx="2041108"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本功能模块中，实现了车位识别的相关功能，包括基于 车位规模初始化，和车位预测识别功能。</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A</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50681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rPr>
              <a:t>用户管理系统</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本功能模块中，实现了对于用户信息的管理，包括用户管理、岗位管理和部门管理。</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3" y="2315368"/>
            <a:ext cx="163943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停车场管理系统</a:t>
            </a: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886941"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本功能模块中，实现了对于停车场相关信息的管理，包括停车场信息管理和模型信息管理。</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2" name="그래픽 24">
            <a:extLst>
              <a:ext uri="{FF2B5EF4-FFF2-40B4-BE49-F238E27FC236}">
                <a16:creationId xmlns:a16="http://schemas.microsoft.com/office/drawing/2014/main" id="{C9D81769-60B4-AD41-BB49-157AFAC7E9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4592" y="972625"/>
            <a:ext cx="270135" cy="256629"/>
          </a:xfrm>
          <a:prstGeom prst="rect">
            <a:avLst/>
          </a:prstGeom>
        </p:spPr>
      </p:pic>
      <p:sp>
        <p:nvSpPr>
          <p:cNvPr id="47" name="文本框 46">
            <a:extLst>
              <a:ext uri="{FF2B5EF4-FFF2-40B4-BE49-F238E27FC236}">
                <a16:creationId xmlns:a16="http://schemas.microsoft.com/office/drawing/2014/main" id="{81241E91-D350-FC41-A760-3DADE47015F4}"/>
              </a:ext>
            </a:extLst>
          </p:cNvPr>
          <p:cNvSpPr txBox="1"/>
          <p:nvPr/>
        </p:nvSpPr>
        <p:spPr>
          <a:xfrm>
            <a:off x="5897277" y="1178454"/>
            <a:ext cx="4384752" cy="1167692"/>
          </a:xfrm>
          <a:prstGeom prst="rect">
            <a:avLst/>
          </a:prstGeom>
          <a:noFill/>
        </p:spPr>
        <p:txBody>
          <a:bodyPr wrap="square" rtlCol="0">
            <a:spAutoFit/>
          </a:bodyPr>
          <a:lstStyle/>
          <a:p>
            <a:pPr lvl="0">
              <a:lnSpc>
                <a:spcPct val="150000"/>
              </a:lnSpc>
              <a:defRPr/>
            </a:pPr>
            <a:r>
              <a:rPr kumimoji="1" lang="zh-CN" altLang="en-US" sz="1200" b="1" dirty="0">
                <a:solidFill>
                  <a:prstClr val="black">
                    <a:lumMod val="50000"/>
                    <a:lumOff val="50000"/>
                  </a:prstClr>
                </a:solidFill>
                <a:latin typeface="+mn-ea"/>
                <a:cs typeface="+mn-ea"/>
                <a:sym typeface="+mn-lt"/>
              </a:rPr>
              <a:t>      管理员功能</a:t>
            </a:r>
            <a:r>
              <a:rPr kumimoji="1" lang="zh-CN" altLang="en-US" sz="1200" dirty="0">
                <a:solidFill>
                  <a:prstClr val="black">
                    <a:lumMod val="50000"/>
                    <a:lumOff val="50000"/>
                  </a:prstClr>
                </a:solidFill>
                <a:latin typeface="+mn-ea"/>
                <a:cs typeface="+mn-ea"/>
                <a:sym typeface="+mn-lt"/>
              </a:rPr>
              <a:t>，实现了系统中部门信息的管理功能，管理员可以在本功能页面中，对租户部门结构进行增删改查。</a:t>
            </a:r>
            <a:endParaRPr kumimoji="1" lang="en-US" altLang="zh-CN" sz="1200" dirty="0">
              <a:solidFill>
                <a:prstClr val="black">
                  <a:lumMod val="50000"/>
                  <a:lumOff val="50000"/>
                </a:prstClr>
              </a:solidFill>
              <a:latin typeface="+mn-ea"/>
              <a:cs typeface="+mn-ea"/>
              <a:sym typeface="+mn-lt"/>
            </a:endParaRPr>
          </a:p>
          <a:p>
            <a:pPr lvl="0">
              <a:lnSpc>
                <a:spcPct val="150000"/>
              </a:lnSpc>
              <a:defRPr/>
            </a:pPr>
            <a:r>
              <a:rPr kumimoji="1" lang="en-US" altLang="zh-CN" sz="1200" dirty="0">
                <a:solidFill>
                  <a:prstClr val="black">
                    <a:lumMod val="50000"/>
                    <a:lumOff val="50000"/>
                  </a:prstClr>
                </a:solidFill>
                <a:latin typeface="+mn-ea"/>
                <a:cs typeface="+mn-ea"/>
                <a:sym typeface="+mn-lt"/>
              </a:rPr>
              <a:t>      </a:t>
            </a:r>
            <a:r>
              <a:rPr kumimoji="1" lang="zh-CN" altLang="en-US" sz="1200" dirty="0">
                <a:solidFill>
                  <a:prstClr val="black">
                    <a:lumMod val="50000"/>
                    <a:lumOff val="50000"/>
                  </a:prstClr>
                </a:solidFill>
                <a:latin typeface="+mn-ea"/>
                <a:cs typeface="+mn-ea"/>
                <a:sym typeface="+mn-lt"/>
              </a:rPr>
              <a:t>部门信息表设计如下：</a:t>
            </a:r>
            <a:endParaRPr kumimoji="1" lang="en-US" altLang="zh-CN" sz="1200" dirty="0">
              <a:solidFill>
                <a:prstClr val="black">
                  <a:lumMod val="50000"/>
                  <a:lumOff val="50000"/>
                </a:prstClr>
              </a:solidFill>
              <a:latin typeface="+mn-ea"/>
              <a:cs typeface="+mn-ea"/>
              <a:sym typeface="+mn-lt"/>
            </a:endParaRPr>
          </a:p>
          <a:p>
            <a:pPr lvl="0">
              <a:lnSpc>
                <a:spcPct val="150000"/>
              </a:lnSpc>
              <a:defRPr/>
            </a:pP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8" name="文本框 47">
            <a:extLst>
              <a:ext uri="{FF2B5EF4-FFF2-40B4-BE49-F238E27FC236}">
                <a16:creationId xmlns:a16="http://schemas.microsoft.com/office/drawing/2014/main" id="{16379D3D-7132-2F4D-9109-C929D920B2FC}"/>
              </a:ext>
            </a:extLst>
          </p:cNvPr>
          <p:cNvSpPr txBox="1"/>
          <p:nvPr/>
        </p:nvSpPr>
        <p:spPr>
          <a:xfrm>
            <a:off x="5897277" y="865300"/>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部门管理</a:t>
            </a:r>
          </a:p>
        </p:txBody>
      </p:sp>
      <p:pic>
        <p:nvPicPr>
          <p:cNvPr id="19" name="图片 18">
            <a:extLst>
              <a:ext uri="{FF2B5EF4-FFF2-40B4-BE49-F238E27FC236}">
                <a16:creationId xmlns:a16="http://schemas.microsoft.com/office/drawing/2014/main" id="{0AA24107-0563-43D8-8D33-B231533E87EC}"/>
              </a:ext>
            </a:extLst>
          </p:cNvPr>
          <p:cNvPicPr>
            <a:picLocks noChangeAspect="1"/>
          </p:cNvPicPr>
          <p:nvPr/>
        </p:nvPicPr>
        <p:blipFill>
          <a:blip r:embed="rId5"/>
          <a:stretch>
            <a:fillRect/>
          </a:stretch>
        </p:blipFill>
        <p:spPr>
          <a:xfrm>
            <a:off x="5897276" y="2315368"/>
            <a:ext cx="5838868" cy="2795608"/>
          </a:xfrm>
          <a:prstGeom prst="rect">
            <a:avLst/>
          </a:prstGeom>
        </p:spPr>
      </p:pic>
    </p:spTree>
    <p:extLst>
      <p:ext uri="{BB962C8B-B14F-4D97-AF65-F5344CB8AC3E}">
        <p14:creationId xmlns:p14="http://schemas.microsoft.com/office/powerpoint/2010/main" val="280788276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功能介绍</a:t>
            </a:r>
          </a:p>
        </p:txBody>
      </p:sp>
      <p:sp>
        <p:nvSpPr>
          <p:cNvPr id="3" name="矩形 2">
            <a:extLst>
              <a:ext uri="{FF2B5EF4-FFF2-40B4-BE49-F238E27FC236}">
                <a16:creationId xmlns:a16="http://schemas.microsoft.com/office/drawing/2014/main" id="{0A642A8C-F682-C341-88E3-CC708D7BDCE7}"/>
              </a:ext>
            </a:extLst>
          </p:cNvPr>
          <p:cNvSpPr/>
          <p:nvPr/>
        </p:nvSpPr>
        <p:spPr>
          <a:xfrm>
            <a:off x="3188399" y="1611333"/>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dirty="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093654" y="3889660"/>
            <a:ext cx="8985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C</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078519" y="4323320"/>
            <a:ext cx="144489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车位识别系统</a:t>
            </a:r>
          </a:p>
        </p:txBody>
      </p:sp>
      <p:sp>
        <p:nvSpPr>
          <p:cNvPr id="11" name="文本框 10">
            <a:extLst>
              <a:ext uri="{FF2B5EF4-FFF2-40B4-BE49-F238E27FC236}">
                <a16:creationId xmlns:a16="http://schemas.microsoft.com/office/drawing/2014/main" id="{11B29A02-CD1A-C84D-ABC1-B5C7724302F5}"/>
              </a:ext>
            </a:extLst>
          </p:cNvPr>
          <p:cNvSpPr txBox="1"/>
          <p:nvPr/>
        </p:nvSpPr>
        <p:spPr>
          <a:xfrm>
            <a:off x="1064545" y="4676416"/>
            <a:ext cx="2041108" cy="959622"/>
          </a:xfrm>
          <a:prstGeom prst="rect">
            <a:avLst/>
          </a:prstGeom>
          <a:noFill/>
        </p:spPr>
        <p:txBody>
          <a:bodyPr wrap="square" rtlCol="0">
            <a:spAutoFit/>
          </a:bodyPr>
          <a:lstStyle/>
          <a:p>
            <a:pPr lvl="0">
              <a:lnSpc>
                <a:spcPct val="120000"/>
              </a:lnSpc>
              <a:defRPr/>
            </a:pPr>
            <a:r>
              <a:rPr lang="zh-CN" altLang="en-US" sz="1200" dirty="0">
                <a:solidFill>
                  <a:prstClr val="black">
                    <a:lumMod val="50000"/>
                    <a:lumOff val="50000"/>
                  </a:prstClr>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本功能模块中，实现了车位识别的相关功能，包括基于 车位规模初始化，和车位预测识别功能。</a:t>
            </a:r>
            <a:endPar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8402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CN Bold"/>
                <a:ea typeface="+mj-ea"/>
                <a:cs typeface="+mn-cs"/>
              </a:rPr>
              <a:t>PART A</a:t>
            </a:r>
            <a:endParaRPr kumimoji="1" lang="zh-CN" altLang="en-US" sz="1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50681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思源黑体 CN Bold"/>
                <a:ea typeface="+mj-ea"/>
                <a:cs typeface="+mn-ea"/>
                <a:sym typeface="Arial" panose="020B0604020202020204" pitchFamily="34" charset="0"/>
              </a:rPr>
              <a:t>用户管理系统</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accent3"/>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本功能模块中，实现了对于用户信息的管理，包括用户管理、岗位管理和部门管理。</a:t>
            </a:r>
            <a:endParaRPr kumimoji="0" lang="zh-CN" altLang="en-US" sz="1200" b="0" i="0" u="none" strike="noStrike" kern="1200" cap="none" spc="0" normalizeH="0" baseline="0" noProof="0" dirty="0">
              <a:ln>
                <a:noFill/>
              </a:ln>
              <a:solidFill>
                <a:schemeClr val="accent3"/>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8322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chemeClr val="bg1"/>
                </a:solidFill>
                <a:effectLst/>
                <a:uLnTx/>
                <a:uFillTx/>
                <a:latin typeface="思源黑体 CN Bold"/>
                <a:ea typeface="+mj-ea"/>
                <a:cs typeface="+mn-cs"/>
              </a:rPr>
              <a:t>PART B</a:t>
            </a:r>
            <a:endParaRPr kumimoji="1" lang="zh-CN" altLang="en-US" sz="1800" b="0" i="0" u="none" strike="noStrike" kern="1200" cap="none" spc="0" normalizeH="0" baseline="0" noProof="0" dirty="0">
              <a:ln>
                <a:noFill/>
              </a:ln>
              <a:solidFill>
                <a:schemeClr val="bg1"/>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3" y="2315368"/>
            <a:ext cx="1639437"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bg1"/>
                </a:solidFill>
                <a:effectLst/>
                <a:uLnTx/>
                <a:uFillTx/>
                <a:latin typeface="思源黑体 CN Bold"/>
                <a:ea typeface="+mj-ea"/>
                <a:cs typeface="+mn-ea"/>
                <a:sym typeface="Arial" panose="020B0604020202020204" pitchFamily="34" charset="0"/>
              </a:rPr>
              <a:t>停车场管理系统</a:t>
            </a: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886941" cy="959622"/>
          </a:xfrm>
          <a:prstGeom prst="rect">
            <a:avLst/>
          </a:prstGeom>
          <a:noFill/>
        </p:spPr>
        <p:txBody>
          <a:bodyPr wrap="square" rtlCol="0">
            <a:spAutoFit/>
          </a:bodyPr>
          <a:lstStyle/>
          <a:p>
            <a:pPr lvl="0">
              <a:lnSpc>
                <a:spcPct val="120000"/>
              </a:lnSpc>
              <a:defRPr/>
            </a:pPr>
            <a:r>
              <a:rPr lang="zh-CN" altLang="en-US" sz="12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本功能模块中，实现了对于停车场相关信息的管理，包括停车场信息管理和模型信息管理。</a:t>
            </a: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endParaRP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1935" y="1688925"/>
            <a:ext cx="371436" cy="222862"/>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6295271" y="1924487"/>
            <a:ext cx="4390558" cy="8906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b="1" dirty="0">
                <a:solidFill>
                  <a:prstClr val="black">
                    <a:lumMod val="50000"/>
                    <a:lumOff val="50000"/>
                  </a:prstClr>
                </a:solidFill>
                <a:latin typeface="+mn-ea"/>
                <a:ea typeface="思源黑体 CN Regular"/>
                <a:cs typeface="+mn-ea"/>
                <a:sym typeface="+mn-lt"/>
              </a:rPr>
              <a:t>管理员功能</a:t>
            </a:r>
            <a:r>
              <a:rPr kumimoji="1" lang="zh-CN" altLang="en-US" sz="1200" dirty="0">
                <a:solidFill>
                  <a:prstClr val="black">
                    <a:lumMod val="50000"/>
                    <a:lumOff val="50000"/>
                  </a:prstClr>
                </a:solidFill>
                <a:latin typeface="+mn-ea"/>
                <a:ea typeface="思源黑体 CN Regular"/>
                <a:cs typeface="+mn-ea"/>
                <a:sym typeface="+mn-lt"/>
              </a:rPr>
              <a: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实现了对于停车场的信息管理，管理员可以在本功能页面中，对辖区内停车场进行增删改查。</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1200" dirty="0">
                <a:solidFill>
                  <a:prstClr val="black">
                    <a:lumMod val="50000"/>
                    <a:lumOff val="50000"/>
                  </a:prstClr>
                </a:solidFill>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停车场信息表设计如下：</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6295271" y="1611333"/>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dirty="0">
                <a:solidFill>
                  <a:prstClr val="black">
                    <a:lumMod val="75000"/>
                    <a:lumOff val="25000"/>
                  </a:prstClr>
                </a:solidFill>
                <a:latin typeface="+mn-ea"/>
                <a:ea typeface="思源黑体 CN Regular"/>
              </a:rPr>
              <a:t>停车场信息管理</a:t>
            </a:r>
            <a:endPar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endParaRPr>
          </a:p>
        </p:txBody>
      </p:sp>
      <p:pic>
        <p:nvPicPr>
          <p:cNvPr id="22" name="图片 21">
            <a:extLst>
              <a:ext uri="{FF2B5EF4-FFF2-40B4-BE49-F238E27FC236}">
                <a16:creationId xmlns:a16="http://schemas.microsoft.com/office/drawing/2014/main" id="{966CC249-18BF-4DBE-86EA-EEE936B4C6DC}"/>
              </a:ext>
            </a:extLst>
          </p:cNvPr>
          <p:cNvPicPr>
            <a:picLocks noChangeAspect="1"/>
          </p:cNvPicPr>
          <p:nvPr/>
        </p:nvPicPr>
        <p:blipFill>
          <a:blip r:embed="rId5"/>
          <a:stretch>
            <a:fillRect/>
          </a:stretch>
        </p:blipFill>
        <p:spPr>
          <a:xfrm>
            <a:off x="6091312" y="3065873"/>
            <a:ext cx="5824580" cy="2266967"/>
          </a:xfrm>
          <a:prstGeom prst="rect">
            <a:avLst/>
          </a:prstGeom>
        </p:spPr>
      </p:pic>
    </p:spTree>
    <p:extLst>
      <p:ext uri="{BB962C8B-B14F-4D97-AF65-F5344CB8AC3E}">
        <p14:creationId xmlns:p14="http://schemas.microsoft.com/office/powerpoint/2010/main" val="236204994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2140</Words>
  <Application>Microsoft Office PowerPoint</Application>
  <PresentationFormat>宽屏</PresentationFormat>
  <Paragraphs>234</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等线</vt:lpstr>
      <vt:lpstr>思源黑体 CN Bold</vt:lpstr>
      <vt:lpstr>思源黑体 CN Regular</vt:lpstr>
      <vt:lpstr>思源黑体 Light</vt:lpstr>
      <vt:lpstr>思源黑体 Medium</vt:lpstr>
      <vt:lpstr>思源宋体 CN Medium</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64</cp:lastModifiedBy>
  <cp:revision>6</cp:revision>
  <dcterms:created xsi:type="dcterms:W3CDTF">2021-07-16T05:29:27Z</dcterms:created>
  <dcterms:modified xsi:type="dcterms:W3CDTF">2021-10-26T05:51:14Z</dcterms:modified>
</cp:coreProperties>
</file>