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1" r:id="rId6"/>
    <p:sldId id="262" r:id="rId7"/>
    <p:sldId id="263" r:id="rId8"/>
    <p:sldId id="267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7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7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48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4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2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96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4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54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8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BA1D-F3D3-4513-85C2-22F6DC41DD7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9C8E-B0E2-4F3F-8392-757EA8A49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06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erstufenzentrum-mol.de/fileadmin/redaktion_5/Aufgabenfeld_2/Geschichte/pdf/Fachbegriffe_und_Inhalte/Geschichtliche_Grundbegriffe_fuer_11-1_Geschichte_der_US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-99392"/>
            <a:ext cx="7416824" cy="3024336"/>
          </a:xfrm>
        </p:spPr>
        <p:txBody>
          <a:bodyPr>
            <a:noAutofit/>
          </a:bodyPr>
          <a:lstStyle/>
          <a:p>
            <a:r>
              <a:rPr lang="de-DE" sz="7200" u="sng" dirty="0" smtClean="0">
                <a:latin typeface="Calisto MT" pitchFamily="18" charset="0"/>
              </a:rPr>
              <a:t>Territoriale Erschließung</a:t>
            </a:r>
            <a:endParaRPr lang="de-DE" sz="7200" u="sng" dirty="0">
              <a:latin typeface="Calisto MT" pitchFamily="18" charset="0"/>
            </a:endParaRPr>
          </a:p>
        </p:txBody>
      </p:sp>
      <p:sp>
        <p:nvSpPr>
          <p:cNvPr id="4" name="AutoShape 2" descr="https://upload.wikimedia.org/wikipedia/commons/thumb/7/74/US_states_by_date_of_statehood_RWB_dates.svg/440px-US_states_by_date_of_statehood_RWB_dates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49" y="2580935"/>
            <a:ext cx="9160949" cy="403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717" y="6611752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https://de.wikipedia.org/wiki/Territorium_(Vereinigte_Staaten)</a:t>
            </a:r>
          </a:p>
        </p:txBody>
      </p:sp>
    </p:spTree>
    <p:extLst>
      <p:ext uri="{BB962C8B-B14F-4D97-AF65-F5344CB8AC3E}">
        <p14:creationId xmlns:p14="http://schemas.microsoft.com/office/powerpoint/2010/main" val="18894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Calisto MT" pitchFamily="18" charset="0"/>
              </a:rPr>
              <a:t>Gliederung	</a:t>
            </a:r>
            <a:endParaRPr lang="de-DE" u="sng" dirty="0">
              <a:latin typeface="Calisto MT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Calisto MT" pitchFamily="18" charset="0"/>
              </a:rPr>
              <a:t>Ausweitung der Siedlungsgebiete und Völkermord </a:t>
            </a:r>
            <a:endParaRPr lang="de-DE" dirty="0" smtClean="0">
              <a:latin typeface="Calisto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Calisto MT" pitchFamily="18" charset="0"/>
              </a:rPr>
              <a:t>Frontier-Bewegung </a:t>
            </a:r>
            <a:endParaRPr lang="de-DE" dirty="0" smtClean="0">
              <a:latin typeface="Calisto MT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Calisto MT" pitchFamily="18" charset="0"/>
              </a:rPr>
              <a:t>Siedler im </a:t>
            </a:r>
            <a:r>
              <a:rPr lang="de-DE" dirty="0" smtClean="0">
                <a:latin typeface="Calisto MT" pitchFamily="18" charset="0"/>
              </a:rPr>
              <a:t>Westen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Calisto MT" pitchFamily="18" charset="0"/>
              </a:rPr>
              <a:t>Umzug der </a:t>
            </a:r>
            <a:r>
              <a:rPr lang="de-DE" dirty="0" smtClean="0">
                <a:latin typeface="Calisto MT" pitchFamily="18" charset="0"/>
              </a:rPr>
              <a:t>Indianer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Calisto MT" pitchFamily="18" charset="0"/>
              </a:rPr>
              <a:t>Ansicht eines Häuptlings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u="sng" dirty="0" smtClean="0">
                <a:latin typeface="Calisto MT" pitchFamily="18" charset="0"/>
              </a:rPr>
              <a:t>Ausweitung der Siedlungsgebiete und Völkermord</a:t>
            </a:r>
            <a:r>
              <a:rPr lang="de-DE" dirty="0" smtClean="0">
                <a:latin typeface="Calisto MT" pitchFamily="18" charset="0"/>
              </a:rPr>
              <a:t/>
            </a:r>
            <a:br>
              <a:rPr lang="de-DE" dirty="0" smtClean="0">
                <a:latin typeface="Calisto MT" pitchFamily="18" charset="0"/>
              </a:rPr>
            </a:br>
            <a:endParaRPr lang="de-DE" dirty="0">
              <a:latin typeface="Calisto MT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628801"/>
            <a:ext cx="8064896" cy="4320479"/>
          </a:xfrm>
        </p:spPr>
        <p:txBody>
          <a:bodyPr>
            <a:normAutofit fontScale="92500"/>
          </a:bodyPr>
          <a:lstStyle/>
          <a:p>
            <a:r>
              <a:rPr lang="de-DE" sz="2400" dirty="0" smtClean="0">
                <a:latin typeface="Calisto MT" pitchFamily="18" charset="0"/>
              </a:rPr>
              <a:t>Beginn mit </a:t>
            </a:r>
            <a:r>
              <a:rPr lang="de-DE" sz="2400" dirty="0">
                <a:latin typeface="Calisto MT" pitchFamily="18" charset="0"/>
              </a:rPr>
              <a:t>A</a:t>
            </a:r>
            <a:r>
              <a:rPr lang="de-DE" sz="2400" dirty="0" smtClean="0">
                <a:latin typeface="Calisto MT" pitchFamily="18" charset="0"/>
              </a:rPr>
              <a:t>nkauf von ehem. </a:t>
            </a:r>
            <a:r>
              <a:rPr lang="de-DE" sz="2400" dirty="0">
                <a:latin typeface="Calisto MT" pitchFamily="18" charset="0"/>
              </a:rPr>
              <a:t>f</a:t>
            </a:r>
            <a:r>
              <a:rPr lang="de-DE" sz="2400" dirty="0" smtClean="0">
                <a:latin typeface="Calisto MT" pitchFamily="18" charset="0"/>
              </a:rPr>
              <a:t>ranz. Louisiana</a:t>
            </a:r>
          </a:p>
          <a:p>
            <a:r>
              <a:rPr lang="de-DE" sz="2400" dirty="0" smtClean="0">
                <a:latin typeface="Calisto MT" pitchFamily="18" charset="0"/>
              </a:rPr>
              <a:t>Jährlich 25 km Verschiebung nach Westen</a:t>
            </a:r>
          </a:p>
          <a:p>
            <a:pPr>
              <a:buFont typeface="Wingdings"/>
              <a:buChar char="à"/>
            </a:pPr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Militärische Auseinandersetzungen</a:t>
            </a:r>
          </a:p>
          <a:p>
            <a:pPr>
              <a:buFont typeface="Wingdings"/>
              <a:buChar char="à"/>
            </a:pPr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Menschenverachtende Behandlungen der Native </a:t>
            </a:r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Americans</a:t>
            </a:r>
          </a:p>
          <a:p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Franz. Einwanderer:</a:t>
            </a:r>
          </a:p>
          <a:p>
            <a:pPr lvl="1"/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Menschen befinden sich im Kriegszustand </a:t>
            </a:r>
          </a:p>
          <a:p>
            <a:pPr lvl="1"/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Menschen hingetrieben durch Unglück und Zwang des Neubeginns</a:t>
            </a:r>
            <a:endParaRPr lang="de-DE" sz="2400" dirty="0" smtClean="0">
              <a:latin typeface="Calisto MT" pitchFamily="18" charset="0"/>
              <a:sym typeface="Wingdings" pitchFamily="2" charset="2"/>
            </a:endParaRPr>
          </a:p>
          <a:p>
            <a:r>
              <a:rPr lang="de-DE" sz="2400" b="1" dirty="0" smtClean="0">
                <a:latin typeface="Calisto MT" pitchFamily="18" charset="0"/>
                <a:sym typeface="Wingdings" pitchFamily="2" charset="2"/>
              </a:rPr>
              <a:t>Demografische Katastrophe durch Indianerkriege (1860-1890)</a:t>
            </a:r>
          </a:p>
          <a:p>
            <a:pPr marL="0" indent="0">
              <a:buNone/>
            </a:pPr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Anzahl der N A danach um 90% dezimiert</a:t>
            </a:r>
          </a:p>
        </p:txBody>
      </p:sp>
    </p:spTree>
    <p:extLst>
      <p:ext uri="{BB962C8B-B14F-4D97-AF65-F5344CB8AC3E}">
        <p14:creationId xmlns:p14="http://schemas.microsoft.com/office/powerpoint/2010/main" val="40861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"/>
            <a:ext cx="5832648" cy="315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295636" y="3195301"/>
            <a:ext cx="648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https://de.sputniknews.com/kommentare/20180518320772923-westen-werte-seppelt-krise/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4536504" cy="273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411760" y="6413508"/>
            <a:ext cx="424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http://www.western-indianer-freunde.koeln/pages/archiv/back-in-history-2015.php</a:t>
            </a:r>
          </a:p>
        </p:txBody>
      </p:sp>
    </p:spTree>
    <p:extLst>
      <p:ext uri="{BB962C8B-B14F-4D97-AF65-F5344CB8AC3E}">
        <p14:creationId xmlns:p14="http://schemas.microsoft.com/office/powerpoint/2010/main" val="1787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Calisto MT" pitchFamily="18" charset="0"/>
              </a:rPr>
              <a:t>Frontier</a:t>
            </a:r>
            <a:r>
              <a:rPr lang="de-DE" u="sng" dirty="0">
                <a:latin typeface="Calisto MT" pitchFamily="18" charset="0"/>
              </a:rPr>
              <a:t>-</a:t>
            </a:r>
            <a:r>
              <a:rPr lang="de-DE" u="sng" dirty="0" smtClean="0">
                <a:latin typeface="Calisto MT" pitchFamily="18" charset="0"/>
              </a:rPr>
              <a:t>Bewegung </a:t>
            </a:r>
            <a:endParaRPr lang="de-DE" u="sng" dirty="0">
              <a:latin typeface="Calisto MT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637112"/>
          </a:xfrm>
        </p:spPr>
        <p:txBody>
          <a:bodyPr>
            <a:normAutofit/>
          </a:bodyPr>
          <a:lstStyle/>
          <a:p>
            <a:r>
              <a:rPr lang="de-DE" sz="2400" dirty="0" smtClean="0">
                <a:latin typeface="Calisto MT" pitchFamily="18" charset="0"/>
              </a:rPr>
              <a:t>ständiges Vorrücken des Grenzbereiches nach Westen </a:t>
            </a:r>
          </a:p>
          <a:p>
            <a:pPr marL="0" indent="0">
              <a:buNone/>
            </a:pPr>
            <a:r>
              <a:rPr lang="de-DE" sz="2400" dirty="0" smtClean="0">
                <a:latin typeface="Calisto MT" pitchFamily="18" charset="0"/>
              </a:rPr>
              <a:t>Folgen:</a:t>
            </a:r>
          </a:p>
          <a:p>
            <a:pPr>
              <a:buFont typeface="Symbol" pitchFamily="18" charset="2"/>
              <a:buChar char="-"/>
            </a:pPr>
            <a:r>
              <a:rPr lang="de-DE" sz="2400" dirty="0" smtClean="0">
                <a:latin typeface="Calisto MT" pitchFamily="18" charset="0"/>
              </a:rPr>
              <a:t>Gewichtsverlagerung innerhalb der Union</a:t>
            </a:r>
          </a:p>
          <a:p>
            <a:pPr marL="0" indent="0">
              <a:buNone/>
            </a:pPr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</a:t>
            </a:r>
            <a:r>
              <a:rPr lang="de-DE" sz="2400" dirty="0" smtClean="0">
                <a:latin typeface="Calisto MT" pitchFamily="18" charset="0"/>
              </a:rPr>
              <a:t>Wachsende innerstaatliche Konflikte</a:t>
            </a:r>
          </a:p>
          <a:p>
            <a:pPr marL="0" indent="0">
              <a:buNone/>
            </a:pPr>
            <a:r>
              <a:rPr lang="de-DE" sz="2400" dirty="0" smtClean="0">
                <a:latin typeface="Calisto MT" pitchFamily="18" charset="0"/>
              </a:rPr>
              <a:t>Wachsende Dominanz der sklavenfreien Bundesstaaten</a:t>
            </a:r>
          </a:p>
          <a:p>
            <a:pPr marL="0" indent="0">
              <a:buNone/>
            </a:pPr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</a:t>
            </a:r>
            <a:r>
              <a:rPr lang="de-DE" sz="2400" dirty="0" smtClean="0">
                <a:latin typeface="Calisto MT" pitchFamily="18" charset="0"/>
              </a:rPr>
              <a:t>Fundamentale wirtschaftlich- soziale Umwälzungsprozesse</a:t>
            </a:r>
          </a:p>
          <a:p>
            <a:pPr marL="0" indent="0">
              <a:buNone/>
            </a:pPr>
            <a:r>
              <a:rPr lang="de-DE" sz="2400" dirty="0">
                <a:latin typeface="Calisto MT" pitchFamily="18" charset="0"/>
                <a:sym typeface="Wingdings" pitchFamily="2" charset="2"/>
              </a:rPr>
              <a:t>	</a:t>
            </a:r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</a:t>
            </a:r>
            <a:r>
              <a:rPr lang="de-DE" sz="2400" b="1" dirty="0" smtClean="0">
                <a:latin typeface="Calisto MT" pitchFamily="18" charset="0"/>
                <a:sym typeface="Wingdings" pitchFamily="2" charset="2"/>
              </a:rPr>
              <a:t>Sezessionskriege (1861-1865)</a:t>
            </a:r>
            <a:endParaRPr lang="de-DE" sz="2400" b="1" dirty="0" smtClean="0">
              <a:latin typeface="Calisto MT" pitchFamily="18" charset="0"/>
            </a:endParaRP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AutoShape 2" descr="Geschichte der USA: Frontierbewegung / Expansion - Tafelbild/Arbeitsblatt +  animierte Karte • Lehrerfre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38" y="1220426"/>
            <a:ext cx="3454050" cy="271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759624" y="4053199"/>
            <a:ext cx="30963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https://www.lehrerfreund.de/schule/1s/usa-frontier-expansion-tafelbild/4760</a:t>
            </a:r>
          </a:p>
        </p:txBody>
      </p:sp>
    </p:spTree>
    <p:extLst>
      <p:ext uri="{BB962C8B-B14F-4D97-AF65-F5344CB8AC3E}">
        <p14:creationId xmlns:p14="http://schemas.microsoft.com/office/powerpoint/2010/main" val="24172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de-DE" u="sng" dirty="0" smtClean="0">
                <a:latin typeface="Calisto MT" pitchFamily="18" charset="0"/>
              </a:rPr>
              <a:t>Umzug der Indianer</a:t>
            </a:r>
            <a:endParaRPr lang="de-DE" u="sng" dirty="0">
              <a:latin typeface="Calisto MT" pitchFamily="18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0145"/>
              </p:ext>
            </p:extLst>
          </p:nvPr>
        </p:nvGraphicFramePr>
        <p:xfrm>
          <a:off x="1043608" y="1052736"/>
          <a:ext cx="6912768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/>
                <a:gridCol w="338437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sng" dirty="0" smtClean="0">
                          <a:latin typeface="Calisto MT" pitchFamily="18" charset="0"/>
                        </a:rPr>
                        <a:t>US-Präsident Andrew Jackson(1830):</a:t>
                      </a:r>
                    </a:p>
                    <a:p>
                      <a:endParaRPr lang="de-DE" sz="1600" u="sng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u="sng" dirty="0" smtClean="0">
                          <a:latin typeface="Calisto MT" pitchFamily="18" charset="0"/>
                        </a:rPr>
                        <a:t>US-Präsident Chester</a:t>
                      </a:r>
                      <a:r>
                        <a:rPr lang="de-DE" sz="1600" u="sng" baseline="0" dirty="0" smtClean="0">
                          <a:latin typeface="Calisto MT" pitchFamily="18" charset="0"/>
                        </a:rPr>
                        <a:t> Alan Arthur(1881):</a:t>
                      </a:r>
                      <a:endParaRPr lang="de-DE" sz="1600" u="sng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de-DE" sz="1600" dirty="0" smtClean="0">
                          <a:latin typeface="Calisto MT" pitchFamily="18" charset="0"/>
                        </a:rPr>
                        <a:t>Verkauft Umzug der Indianer als fast glücklich Abgeschlossen 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de-DE" sz="1600" dirty="0" smtClean="0">
                          <a:latin typeface="Calisto MT" pitchFamily="18" charset="0"/>
                        </a:rPr>
                        <a:t>Indianer= Rothäute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de-DE" sz="1600" dirty="0" smtClean="0">
                          <a:latin typeface="Calisto MT" pitchFamily="18" charset="0"/>
                        </a:rPr>
                        <a:t>Bezeichnet es als fairen Tausch</a:t>
                      </a:r>
                    </a:p>
                    <a:p>
                      <a:pPr>
                        <a:buFont typeface="Wingdings"/>
                        <a:buChar char="à"/>
                      </a:pPr>
                      <a:r>
                        <a:rPr lang="de-DE" sz="1600" dirty="0" smtClean="0">
                          <a:latin typeface="Calisto MT" pitchFamily="18" charset="0"/>
                          <a:sym typeface="Wingdings" pitchFamily="2" charset="2"/>
                        </a:rPr>
                        <a:t>Gebiet wo Existenz dauerhaft gesichert ist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de-DE" sz="1600" dirty="0" smtClean="0">
                          <a:latin typeface="Calisto MT" pitchFamily="18" charset="0"/>
                          <a:sym typeface="Wingdings" pitchFamily="2" charset="2"/>
                        </a:rPr>
                        <a:t>Umsiedlung der Indianer positiv dargestellt</a:t>
                      </a:r>
                    </a:p>
                    <a:p>
                      <a:pPr>
                        <a:buFont typeface="Wingdings"/>
                        <a:buChar char="à"/>
                      </a:pPr>
                      <a:r>
                        <a:rPr lang="de-DE" sz="1600" dirty="0" smtClean="0">
                          <a:latin typeface="Calisto MT" pitchFamily="18" charset="0"/>
                          <a:sym typeface="Wingdings" pitchFamily="2" charset="2"/>
                        </a:rPr>
                        <a:t>Schutz vor völliger Vernichtung der Region</a:t>
                      </a:r>
                    </a:p>
                    <a:p>
                      <a:pPr>
                        <a:buFont typeface="Wingdings"/>
                        <a:buChar char="à"/>
                      </a:pPr>
                      <a:r>
                        <a:rPr lang="de-DE" sz="1600" dirty="0" smtClean="0">
                          <a:latin typeface="Calisto MT" pitchFamily="18" charset="0"/>
                          <a:sym typeface="Wingdings" pitchFamily="2" charset="2"/>
                        </a:rPr>
                        <a:t>Neue großzügige Heimat</a:t>
                      </a:r>
                      <a:endParaRPr lang="de-DE" sz="1600" dirty="0" smtClean="0">
                        <a:latin typeface="Calisto MT" pitchFamily="18" charset="0"/>
                      </a:endParaRPr>
                    </a:p>
                    <a:p>
                      <a:endParaRPr lang="de-DE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itchFamily="18" charset="2"/>
                        <a:buChar char="-"/>
                      </a:pPr>
                      <a:r>
                        <a:rPr lang="de-DE" sz="1600" dirty="0" smtClean="0">
                          <a:latin typeface="Calisto MT" pitchFamily="18" charset="0"/>
                        </a:rPr>
                        <a:t>Will zivilisiertes</a:t>
                      </a:r>
                      <a:r>
                        <a:rPr lang="de-DE" sz="1600" baseline="0" dirty="0" smtClean="0">
                          <a:latin typeface="Calisto MT" pitchFamily="18" charset="0"/>
                        </a:rPr>
                        <a:t> Leben für Indianer</a:t>
                      </a:r>
                    </a:p>
                    <a:p>
                      <a:pPr marL="285750" indent="-285750">
                        <a:buFont typeface="Wingdings"/>
                        <a:buChar char="à"/>
                      </a:pPr>
                      <a:r>
                        <a:rPr lang="de-DE" sz="1600" baseline="0" dirty="0" smtClean="0">
                          <a:latin typeface="Calisto MT" pitchFamily="18" charset="0"/>
                          <a:sym typeface="Wingdings" pitchFamily="2" charset="2"/>
                        </a:rPr>
                        <a:t>Eingliederung in den Kreis der Bürger</a:t>
                      </a:r>
                    </a:p>
                    <a:p>
                      <a:pPr marL="285750" indent="-285750">
                        <a:buFont typeface="Wingdings"/>
                        <a:buChar char="à"/>
                      </a:pPr>
                      <a:r>
                        <a:rPr lang="de-DE" sz="1600" baseline="0" dirty="0" smtClean="0">
                          <a:latin typeface="Calisto MT" pitchFamily="18" charset="0"/>
                          <a:sym typeface="Wingdings" pitchFamily="2" charset="2"/>
                        </a:rPr>
                        <a:t>Anteil an Rechten und Pflichten</a:t>
                      </a:r>
                    </a:p>
                    <a:p>
                      <a:pPr marL="285750" indent="-285750">
                        <a:buFont typeface="Symbol" pitchFamily="18" charset="2"/>
                        <a:buChar char="-"/>
                      </a:pPr>
                      <a:r>
                        <a:rPr lang="de-DE" sz="1600" dirty="0" smtClean="0">
                          <a:latin typeface="Calisto MT" pitchFamily="18" charset="0"/>
                        </a:rPr>
                        <a:t>Indianer sollten</a:t>
                      </a:r>
                      <a:r>
                        <a:rPr lang="de-DE" sz="1600" baseline="0" dirty="0" smtClean="0">
                          <a:latin typeface="Calisto MT" pitchFamily="18" charset="0"/>
                        </a:rPr>
                        <a:t> Schutz der Gesetze erlangen</a:t>
                      </a:r>
                    </a:p>
                    <a:p>
                      <a:pPr marL="285750" indent="-285750">
                        <a:buFont typeface="Symbol" pitchFamily="18" charset="2"/>
                        <a:buChar char="-"/>
                      </a:pPr>
                      <a:r>
                        <a:rPr lang="de-DE" sz="1600" baseline="0" dirty="0" smtClean="0">
                          <a:latin typeface="Calisto MT" pitchFamily="18" charset="0"/>
                        </a:rPr>
                        <a:t>Möglichkeit die persönlichen und Eigentumsrechte vor Gericht zu vertreten</a:t>
                      </a:r>
                    </a:p>
                    <a:p>
                      <a:pPr marL="285750" indent="-285750">
                        <a:buFont typeface="Symbol" pitchFamily="18" charset="2"/>
                        <a:buChar char="-"/>
                      </a:pPr>
                      <a:r>
                        <a:rPr lang="de-DE" sz="1600" dirty="0" smtClean="0">
                          <a:latin typeface="Calisto MT" pitchFamily="18" charset="0"/>
                        </a:rPr>
                        <a:t>Eigene Landparzellen</a:t>
                      </a:r>
                      <a:r>
                        <a:rPr lang="de-DE" sz="1600" baseline="0" dirty="0" smtClean="0">
                          <a:latin typeface="Calisto MT" pitchFamily="18" charset="0"/>
                        </a:rPr>
                        <a:t> für 20-25 Jahre</a:t>
                      </a:r>
                    </a:p>
                    <a:p>
                      <a:pPr marL="285750" indent="-285750">
                        <a:buFont typeface="Wingdings"/>
                        <a:buChar char="à"/>
                      </a:pPr>
                      <a:r>
                        <a:rPr lang="de-DE" sz="1600" baseline="0" dirty="0" smtClean="0">
                          <a:latin typeface="Calisto MT" pitchFamily="18" charset="0"/>
                          <a:sym typeface="Wingdings" pitchFamily="2" charset="2"/>
                        </a:rPr>
                        <a:t>Lockerung der Stammesbindungen</a:t>
                      </a:r>
                    </a:p>
                    <a:p>
                      <a:pPr marL="285750" indent="-285750">
                        <a:buFont typeface="Wingdings"/>
                        <a:buChar char="à"/>
                      </a:pPr>
                      <a:r>
                        <a:rPr lang="de-DE" sz="1600" baseline="0" dirty="0" smtClean="0">
                          <a:latin typeface="Calisto MT" pitchFamily="18" charset="0"/>
                          <a:sym typeface="Wingdings" pitchFamily="2" charset="2"/>
                        </a:rPr>
                        <a:t>Betätigung als Farmer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latin typeface="Calisto MT" pitchFamily="18" charset="0"/>
                          <a:sym typeface="Wingdings" pitchFamily="2" charset="2"/>
                        </a:rPr>
                        <a:t>Zuschuss für den Unterhalt indianischer Schulen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latin typeface="Calisto MT" pitchFamily="18" charset="0"/>
                          <a:sym typeface="Wingdings" pitchFamily="2" charset="2"/>
                        </a:rPr>
                        <a:t>wirtschaftliches Nutzen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8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sng" dirty="0" smtClean="0">
                <a:latin typeface="Calisto MT" pitchFamily="18" charset="0"/>
              </a:rPr>
              <a:t>Ansicht </a:t>
            </a:r>
            <a:r>
              <a:rPr lang="de-DE" u="sng" dirty="0">
                <a:latin typeface="Calisto MT" pitchFamily="18" charset="0"/>
              </a:rPr>
              <a:t>d</a:t>
            </a:r>
            <a:r>
              <a:rPr lang="de-DE" u="sng" dirty="0" smtClean="0">
                <a:latin typeface="Calisto MT" pitchFamily="18" charset="0"/>
              </a:rPr>
              <a:t>es Häuptlings Seattle (1855)</a:t>
            </a:r>
            <a:endParaRPr lang="de-DE" u="sng" dirty="0">
              <a:latin typeface="Calisto MT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Calisto MT" pitchFamily="18" charset="0"/>
              </a:rPr>
              <a:t>Optimistische Einstellung gegenüber der Ausweitung der Siedler</a:t>
            </a:r>
          </a:p>
          <a:p>
            <a:r>
              <a:rPr lang="de-DE" sz="2400" dirty="0" smtClean="0">
                <a:latin typeface="Calisto MT" pitchFamily="18" charset="0"/>
              </a:rPr>
              <a:t>Indianer haben keine Rechte</a:t>
            </a:r>
          </a:p>
          <a:p>
            <a:r>
              <a:rPr lang="de-DE" sz="2400" dirty="0" smtClean="0">
                <a:latin typeface="Calisto MT" pitchFamily="18" charset="0"/>
              </a:rPr>
              <a:t>Versteht die territoriale Ausbreitung</a:t>
            </a:r>
          </a:p>
          <a:p>
            <a:r>
              <a:rPr lang="de-DE" sz="2400" dirty="0" smtClean="0">
                <a:latin typeface="Calisto MT" pitchFamily="18" charset="0"/>
              </a:rPr>
              <a:t>Nicht weißen sind schuld sondern Gott</a:t>
            </a:r>
          </a:p>
          <a:p>
            <a:r>
              <a:rPr lang="de-DE" sz="2400" dirty="0" smtClean="0">
                <a:latin typeface="Calisto MT" pitchFamily="18" charset="0"/>
              </a:rPr>
              <a:t>2 getrennte Rassen</a:t>
            </a:r>
          </a:p>
          <a:p>
            <a:pPr>
              <a:buFont typeface="Wingdings"/>
              <a:buChar char="à"/>
            </a:pPr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Müssen auch getrennt bleiben</a:t>
            </a:r>
          </a:p>
          <a:p>
            <a:r>
              <a:rPr lang="de-DE" sz="2400" dirty="0" smtClean="0">
                <a:latin typeface="Calisto MT" pitchFamily="18" charset="0"/>
                <a:sym typeface="Wingdings" pitchFamily="2" charset="2"/>
              </a:rPr>
              <a:t>Ewige Flucht vor Siedler</a:t>
            </a:r>
            <a:endParaRPr lang="de-DE" sz="2400" dirty="0">
              <a:latin typeface="Calisto MT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4864"/>
            <a:ext cx="279560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120171" y="5816297"/>
            <a:ext cx="2723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https://www.wolf-amarok.de/mutter-erde-menschenrechte/seattle-und-seine-ber%C3%BChmte-rede/</a:t>
            </a:r>
          </a:p>
        </p:txBody>
      </p:sp>
    </p:spTree>
    <p:extLst>
      <p:ext uri="{BB962C8B-B14F-4D97-AF65-F5344CB8AC3E}">
        <p14:creationId xmlns:p14="http://schemas.microsoft.com/office/powerpoint/2010/main" val="20886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Calisto MT" pitchFamily="18" charset="0"/>
              </a:rPr>
              <a:t>Quellen</a:t>
            </a:r>
            <a:endParaRPr lang="de-DE" u="sng" dirty="0">
              <a:latin typeface="Calisto MT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latin typeface="Calisto MT" pitchFamily="18" charset="0"/>
              </a:rPr>
              <a:t>Buch: Geschichte und Geschehen 11</a:t>
            </a:r>
          </a:p>
          <a:p>
            <a:pPr marL="0" indent="0">
              <a:buNone/>
            </a:pPr>
            <a:r>
              <a:rPr lang="de-DE" sz="2000" dirty="0" smtClean="0">
                <a:latin typeface="Calisto MT" pitchFamily="18" charset="0"/>
              </a:rPr>
              <a:t> (S. 107-111)</a:t>
            </a:r>
          </a:p>
          <a:p>
            <a:r>
              <a:rPr lang="de-DE" sz="2000" dirty="0">
                <a:latin typeface="Calisto MT" pitchFamily="18" charset="0"/>
                <a:hlinkClick r:id="rId2"/>
              </a:rPr>
              <a:t>http://</a:t>
            </a:r>
            <a:r>
              <a:rPr lang="de-DE" sz="2000" dirty="0" smtClean="0">
                <a:latin typeface="Calisto MT" pitchFamily="18" charset="0"/>
                <a:hlinkClick r:id="rId2"/>
              </a:rPr>
              <a:t>www.oberstufenzentrum-mol.de/fileadmin/redaktion_5/Aufgabenfeld_2/Geschichte/pdf/Fachbegriffe_und_Inhalte/Geschichtliche_Grundbegriffe_fuer_11-1_Geschichte_der_USA.pdf</a:t>
            </a:r>
            <a:endParaRPr lang="de-DE" sz="2000" dirty="0" smtClean="0">
              <a:latin typeface="Calisto MT" pitchFamily="18" charset="0"/>
            </a:endParaRPr>
          </a:p>
          <a:p>
            <a:r>
              <a:rPr lang="de-DE" sz="2000" dirty="0">
                <a:latin typeface="Calisto MT" pitchFamily="18" charset="0"/>
              </a:rPr>
              <a:t>https://www.wolf-amarok.de/mutter-erde-menschenrechte/seattle-und-seine-ber%C3%BChmte-rede/</a:t>
            </a:r>
            <a:endParaRPr lang="de-DE" sz="2000" dirty="0" smtClean="0">
              <a:latin typeface="Calisto MT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72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Bildschirmpräsentation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Territoriale Erschließung</vt:lpstr>
      <vt:lpstr>Gliederung </vt:lpstr>
      <vt:lpstr>Ausweitung der Siedlungsgebiete und Völkermord </vt:lpstr>
      <vt:lpstr>PowerPoint-Präsentation</vt:lpstr>
      <vt:lpstr>Frontier-Bewegung </vt:lpstr>
      <vt:lpstr>Umzug der Indianer</vt:lpstr>
      <vt:lpstr>Ansicht des Häuptlings Seattle (1855)</vt:lpstr>
      <vt:lpstr>Quellen</vt:lpstr>
    </vt:vector>
  </TitlesOfParts>
  <Company>Hohenstaufengymnasium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Territoriale Erschließung</dc:title>
  <dc:creator>AProfSchueler, AProfSchueler</dc:creator>
  <cp:lastModifiedBy>AProfSchueler, AProfSchueler</cp:lastModifiedBy>
  <cp:revision>13</cp:revision>
  <dcterms:created xsi:type="dcterms:W3CDTF">2020-11-13T07:07:59Z</dcterms:created>
  <dcterms:modified xsi:type="dcterms:W3CDTF">2020-11-16T07:58:51Z</dcterms:modified>
</cp:coreProperties>
</file>