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Open Sans Bold" charset="1" panose="020B0806030504020204"/>
      <p:regular r:id="rId28"/>
    </p:embeddedFont>
    <p:embeddedFont>
      <p:font typeface="Open Sans Italics" charset="1" panose="020B0606030504020204"/>
      <p:regular r:id="rId29"/>
    </p:embeddedFont>
    <p:embeddedFont>
      <p:font typeface="Open Sans" charset="1" panose="020B0606030504020204"/>
      <p:regular r:id="rId30"/>
    </p:embeddedFont>
    <p:embeddedFont>
      <p:font typeface="More Sugar" charset="1" panose="000000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44.png" Type="http://schemas.openxmlformats.org/officeDocument/2006/relationships/image"/><Relationship Id="rId5" Target="../media/image45.svg" Type="http://schemas.openxmlformats.org/officeDocument/2006/relationships/image"/><Relationship Id="rId6" Target="../media/image46.png" Type="http://schemas.openxmlformats.org/officeDocument/2006/relationships/image"/><Relationship Id="rId7" Target="../media/image47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4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Relationship Id="rId3" Target="../media/image47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Relationship Id="rId3" Target="../media/image49.png" Type="http://schemas.openxmlformats.org/officeDocument/2006/relationships/image"/><Relationship Id="rId4" Target="../media/image5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png" Type="http://schemas.openxmlformats.org/officeDocument/2006/relationships/image"/><Relationship Id="rId12" Target="../media/image16.svg" Type="http://schemas.openxmlformats.org/officeDocument/2006/relationships/image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png" Type="http://schemas.openxmlformats.org/officeDocument/2006/relationships/image"/><Relationship Id="rId4" Target="../media/image36.svg" Type="http://schemas.openxmlformats.org/officeDocument/2006/relationships/image"/><Relationship Id="rId5" Target="../media/image37.png" Type="http://schemas.openxmlformats.org/officeDocument/2006/relationships/image"/><Relationship Id="rId6" Target="../media/image3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94604" y="1933575"/>
            <a:ext cx="12498793" cy="320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BANCO ATLAS</a:t>
            </a:r>
          </a:p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Insights Y Propuestas de Negócio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527465"/>
            <a:ext cx="15810230" cy="3877496"/>
            <a:chOff x="0" y="0"/>
            <a:chExt cx="4164011" cy="10212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64011" cy="1021233"/>
            </a:xfrm>
            <a:custGeom>
              <a:avLst/>
              <a:gdLst/>
              <a:ahLst/>
              <a:cxnLst/>
              <a:rect r="r" b="b" t="t" l="l"/>
              <a:pathLst>
                <a:path h="1021233" w="4164011">
                  <a:moveTo>
                    <a:pt x="4897" y="0"/>
                  </a:moveTo>
                  <a:lnTo>
                    <a:pt x="4159115" y="0"/>
                  </a:lnTo>
                  <a:cubicBezTo>
                    <a:pt x="4160413" y="0"/>
                    <a:pt x="4161659" y="516"/>
                    <a:pt x="4162577" y="1434"/>
                  </a:cubicBezTo>
                  <a:cubicBezTo>
                    <a:pt x="4163495" y="2353"/>
                    <a:pt x="4164011" y="3598"/>
                    <a:pt x="4164011" y="4897"/>
                  </a:cubicBezTo>
                  <a:lnTo>
                    <a:pt x="4164011" y="1016337"/>
                  </a:lnTo>
                  <a:cubicBezTo>
                    <a:pt x="4164011" y="1017635"/>
                    <a:pt x="4163495" y="1018881"/>
                    <a:pt x="4162577" y="1019799"/>
                  </a:cubicBezTo>
                  <a:cubicBezTo>
                    <a:pt x="4161659" y="1020718"/>
                    <a:pt x="4160413" y="1021233"/>
                    <a:pt x="4159115" y="1021233"/>
                  </a:cubicBezTo>
                  <a:lnTo>
                    <a:pt x="4897" y="1021233"/>
                  </a:lnTo>
                  <a:cubicBezTo>
                    <a:pt x="2192" y="1021233"/>
                    <a:pt x="0" y="1019041"/>
                    <a:pt x="0" y="1016337"/>
                  </a:cubicBezTo>
                  <a:lnTo>
                    <a:pt x="0" y="4897"/>
                  </a:lnTo>
                  <a:cubicBezTo>
                    <a:pt x="0" y="3598"/>
                    <a:pt x="516" y="2353"/>
                    <a:pt x="1434" y="1434"/>
                  </a:cubicBezTo>
                  <a:cubicBezTo>
                    <a:pt x="2353" y="516"/>
                    <a:pt x="3598" y="0"/>
                    <a:pt x="489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164011" cy="1078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87904" y="5259731"/>
            <a:ext cx="4539432" cy="2481514"/>
            <a:chOff x="0" y="0"/>
            <a:chExt cx="1195571" cy="6535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95571" cy="653567"/>
            </a:xfrm>
            <a:custGeom>
              <a:avLst/>
              <a:gdLst/>
              <a:ahLst/>
              <a:cxnLst/>
              <a:rect r="r" b="b" t="t" l="l"/>
              <a:pathLst>
                <a:path h="653567" w="1195571">
                  <a:moveTo>
                    <a:pt x="17055" y="0"/>
                  </a:moveTo>
                  <a:lnTo>
                    <a:pt x="1178516" y="0"/>
                  </a:lnTo>
                  <a:cubicBezTo>
                    <a:pt x="1183039" y="0"/>
                    <a:pt x="1187377" y="1797"/>
                    <a:pt x="1190575" y="4995"/>
                  </a:cubicBezTo>
                  <a:cubicBezTo>
                    <a:pt x="1193774" y="8194"/>
                    <a:pt x="1195571" y="12532"/>
                    <a:pt x="1195571" y="17055"/>
                  </a:cubicBezTo>
                  <a:lnTo>
                    <a:pt x="1195571" y="636513"/>
                  </a:lnTo>
                  <a:cubicBezTo>
                    <a:pt x="1195571" y="641036"/>
                    <a:pt x="1193774" y="645374"/>
                    <a:pt x="1190575" y="648572"/>
                  </a:cubicBezTo>
                  <a:cubicBezTo>
                    <a:pt x="1187377" y="651771"/>
                    <a:pt x="1183039" y="653567"/>
                    <a:pt x="1178516" y="653567"/>
                  </a:cubicBezTo>
                  <a:lnTo>
                    <a:pt x="17055" y="653567"/>
                  </a:lnTo>
                  <a:cubicBezTo>
                    <a:pt x="12532" y="653567"/>
                    <a:pt x="8194" y="651771"/>
                    <a:pt x="4995" y="648572"/>
                  </a:cubicBezTo>
                  <a:cubicBezTo>
                    <a:pt x="1797" y="645374"/>
                    <a:pt x="0" y="641036"/>
                    <a:pt x="0" y="636513"/>
                  </a:cubicBezTo>
                  <a:lnTo>
                    <a:pt x="0" y="17055"/>
                  </a:lnTo>
                  <a:cubicBezTo>
                    <a:pt x="0" y="12532"/>
                    <a:pt x="1797" y="8194"/>
                    <a:pt x="4995" y="4995"/>
                  </a:cubicBezTo>
                  <a:cubicBezTo>
                    <a:pt x="8194" y="1797"/>
                    <a:pt x="12532" y="0"/>
                    <a:pt x="170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195571" cy="710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47483" y="4962581"/>
            <a:ext cx="480843" cy="594300"/>
          </a:xfrm>
          <a:custGeom>
            <a:avLst/>
            <a:gdLst/>
            <a:ahLst/>
            <a:cxnLst/>
            <a:rect r="r" b="b" t="t" l="l"/>
            <a:pathLst>
              <a:path h="594300" w="480843">
                <a:moveTo>
                  <a:pt x="0" y="0"/>
                </a:moveTo>
                <a:lnTo>
                  <a:pt x="480843" y="0"/>
                </a:lnTo>
                <a:lnTo>
                  <a:pt x="480843" y="594300"/>
                </a:lnTo>
                <a:lnTo>
                  <a:pt x="0" y="594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923925"/>
            <a:ext cx="16230600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Finanzas y Riesgo Creditício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Propuesta de negocio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926847"/>
            <a:ext cx="1623060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 hem d'ajustar les nos</a:t>
            </a: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tres polítiques de crèdit per m</a:t>
            </a: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itigar aquest risc?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24173" y="9060180"/>
            <a:ext cx="14035127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¹ Norden, L., &amp; Weber, M. (2010). Credit Line Usage, Checking Account Activity, and Default Risk of Bank Borrowers. The Review of Financial Studies, 23(10), 3665–3699. doi:10.1093/rfs/hhq061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028990"/>
            <a:ext cx="3388885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Scoring de crédito ¹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69291" y="5407201"/>
            <a:ext cx="4341832" cy="2184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Grupo de saldo 40 % </a:t>
            </a:r>
          </a:p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Incumplimiento </a:t>
            </a:r>
            <a:r>
              <a:rPr lang="en-US" b="true" sz="2500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25 % </a:t>
            </a:r>
          </a:p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Préstamo15 % </a:t>
            </a:r>
          </a:p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Hipoteca15 % </a:t>
            </a:r>
          </a:p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Deposito 5 %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33873" y="5659762"/>
            <a:ext cx="3164830" cy="1641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b="true" sz="2500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0–0.3 → Mínimo</a:t>
            </a:r>
          </a:p>
          <a:p>
            <a:pPr algn="l">
              <a:lnSpc>
                <a:spcPts val="2600"/>
              </a:lnSpc>
            </a:pPr>
          </a:p>
          <a:p>
            <a:pPr algn="l">
              <a:lnSpc>
                <a:spcPts val="2600"/>
              </a:lnSpc>
            </a:pPr>
            <a:r>
              <a:rPr lang="en-US" b="true" sz="2500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0.3–0.6 → Moderado</a:t>
            </a:r>
          </a:p>
          <a:p>
            <a:pPr algn="l">
              <a:lnSpc>
                <a:spcPts val="2600"/>
              </a:lnSpc>
            </a:pPr>
          </a:p>
          <a:p>
            <a:pPr algn="l">
              <a:lnSpc>
                <a:spcPts val="2600"/>
              </a:lnSpc>
            </a:pPr>
            <a:r>
              <a:rPr lang="en-US" b="true" sz="2500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0.6–1 → Elevado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1446572" y="5225456"/>
            <a:ext cx="4539432" cy="2481514"/>
            <a:chOff x="0" y="0"/>
            <a:chExt cx="1195571" cy="6535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95571" cy="653567"/>
            </a:xfrm>
            <a:custGeom>
              <a:avLst/>
              <a:gdLst/>
              <a:ahLst/>
              <a:cxnLst/>
              <a:rect r="r" b="b" t="t" l="l"/>
              <a:pathLst>
                <a:path h="653567" w="1195571">
                  <a:moveTo>
                    <a:pt x="20466" y="0"/>
                  </a:moveTo>
                  <a:lnTo>
                    <a:pt x="1175105" y="0"/>
                  </a:lnTo>
                  <a:cubicBezTo>
                    <a:pt x="1180533" y="0"/>
                    <a:pt x="1185738" y="2156"/>
                    <a:pt x="1189576" y="5994"/>
                  </a:cubicBezTo>
                  <a:cubicBezTo>
                    <a:pt x="1193414" y="9832"/>
                    <a:pt x="1195571" y="15038"/>
                    <a:pt x="1195571" y="20466"/>
                  </a:cubicBezTo>
                  <a:lnTo>
                    <a:pt x="1195571" y="633102"/>
                  </a:lnTo>
                  <a:cubicBezTo>
                    <a:pt x="1195571" y="644405"/>
                    <a:pt x="1186408" y="653567"/>
                    <a:pt x="1175105" y="653567"/>
                  </a:cubicBezTo>
                  <a:lnTo>
                    <a:pt x="20466" y="653567"/>
                  </a:lnTo>
                  <a:cubicBezTo>
                    <a:pt x="9163" y="653567"/>
                    <a:pt x="0" y="644405"/>
                    <a:pt x="0" y="633102"/>
                  </a:cubicBezTo>
                  <a:lnTo>
                    <a:pt x="0" y="20466"/>
                  </a:lnTo>
                  <a:cubicBezTo>
                    <a:pt x="0" y="9163"/>
                    <a:pt x="9163" y="0"/>
                    <a:pt x="2046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195571" cy="710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AutoShape 18" id="18"/>
          <p:cNvSpPr/>
          <p:nvPr/>
        </p:nvSpPr>
        <p:spPr>
          <a:xfrm>
            <a:off x="6855812" y="6500488"/>
            <a:ext cx="4118586" cy="0"/>
          </a:xfrm>
          <a:prstGeom prst="line">
            <a:avLst/>
          </a:prstGeom>
          <a:ln cap="flat" w="38100">
            <a:solidFill>
              <a:srgbClr val="6A7F97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3925" y="4449985"/>
            <a:ext cx="16230600" cy="4808315"/>
          </a:xfrm>
          <a:custGeom>
            <a:avLst/>
            <a:gdLst/>
            <a:ahLst/>
            <a:cxnLst/>
            <a:rect r="r" b="b" t="t" l="l"/>
            <a:pathLst>
              <a:path h="4808315" w="16230600">
                <a:moveTo>
                  <a:pt x="0" y="0"/>
                </a:moveTo>
                <a:lnTo>
                  <a:pt x="16230600" y="0"/>
                </a:lnTo>
                <a:lnTo>
                  <a:pt x="16230600" y="4808315"/>
                </a:lnTo>
                <a:lnTo>
                  <a:pt x="0" y="48083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23925"/>
            <a:ext cx="16230600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Finanzas y Riesgo Creditício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Propuesta de negocio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926847"/>
            <a:ext cx="1623060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 hem d'ajustar les nos</a:t>
            </a: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tres polítiques de crèdit per m</a:t>
            </a: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itigar aquest risc?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028990"/>
            <a:ext cx="3388885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Scoring de crédito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891441"/>
            <a:ext cx="5086207" cy="2260774"/>
            <a:chOff x="0" y="0"/>
            <a:chExt cx="1339577" cy="5954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39577" cy="595430"/>
            </a:xfrm>
            <a:custGeom>
              <a:avLst/>
              <a:gdLst/>
              <a:ahLst/>
              <a:cxnLst/>
              <a:rect r="r" b="b" t="t" l="l"/>
              <a:pathLst>
                <a:path h="595430" w="1339577">
                  <a:moveTo>
                    <a:pt x="15221" y="0"/>
                  </a:moveTo>
                  <a:lnTo>
                    <a:pt x="1324356" y="0"/>
                  </a:lnTo>
                  <a:cubicBezTo>
                    <a:pt x="1328393" y="0"/>
                    <a:pt x="1332264" y="1604"/>
                    <a:pt x="1335119" y="4458"/>
                  </a:cubicBezTo>
                  <a:cubicBezTo>
                    <a:pt x="1337973" y="7313"/>
                    <a:pt x="1339577" y="11184"/>
                    <a:pt x="1339577" y="15221"/>
                  </a:cubicBezTo>
                  <a:lnTo>
                    <a:pt x="1339577" y="580209"/>
                  </a:lnTo>
                  <a:cubicBezTo>
                    <a:pt x="1339577" y="588615"/>
                    <a:pt x="1332762" y="595430"/>
                    <a:pt x="1324356" y="595430"/>
                  </a:cubicBezTo>
                  <a:lnTo>
                    <a:pt x="15221" y="595430"/>
                  </a:lnTo>
                  <a:cubicBezTo>
                    <a:pt x="6815" y="595430"/>
                    <a:pt x="0" y="588615"/>
                    <a:pt x="0" y="580209"/>
                  </a:cubicBezTo>
                  <a:lnTo>
                    <a:pt x="0" y="15221"/>
                  </a:lnTo>
                  <a:cubicBezTo>
                    <a:pt x="0" y="6815"/>
                    <a:pt x="6815" y="0"/>
                    <a:pt x="152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339577" cy="652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84402" y="5343525"/>
            <a:ext cx="457662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Riesgo Elevado 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(&gt; 0.6)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84402" y="6498929"/>
            <a:ext cx="653287" cy="1306574"/>
          </a:xfrm>
          <a:custGeom>
            <a:avLst/>
            <a:gdLst/>
            <a:ahLst/>
            <a:cxnLst/>
            <a:rect r="r" b="b" t="t" l="l"/>
            <a:pathLst>
              <a:path h="1306574" w="653287">
                <a:moveTo>
                  <a:pt x="0" y="0"/>
                </a:moveTo>
                <a:lnTo>
                  <a:pt x="653287" y="0"/>
                </a:lnTo>
                <a:lnTo>
                  <a:pt x="653287" y="1306573"/>
                </a:lnTo>
                <a:lnTo>
                  <a:pt x="0" y="13065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923925"/>
            <a:ext cx="16230600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Finanzas y Riesgo Creditício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Propuesta de negocio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926847"/>
            <a:ext cx="1623060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 hem d'ajustar les nos</a:t>
            </a: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tres polítiques de crèdit per m</a:t>
            </a: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itigar aquest risc?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028990"/>
            <a:ext cx="3388885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Scoring de crédito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600897" y="4891441"/>
            <a:ext cx="5086207" cy="2260774"/>
            <a:chOff x="0" y="0"/>
            <a:chExt cx="1339577" cy="5954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39577" cy="595430"/>
            </a:xfrm>
            <a:custGeom>
              <a:avLst/>
              <a:gdLst/>
              <a:ahLst/>
              <a:cxnLst/>
              <a:rect r="r" b="b" t="t" l="l"/>
              <a:pathLst>
                <a:path h="595430" w="1339577">
                  <a:moveTo>
                    <a:pt x="15221" y="0"/>
                  </a:moveTo>
                  <a:lnTo>
                    <a:pt x="1324356" y="0"/>
                  </a:lnTo>
                  <a:cubicBezTo>
                    <a:pt x="1328393" y="0"/>
                    <a:pt x="1332264" y="1604"/>
                    <a:pt x="1335119" y="4458"/>
                  </a:cubicBezTo>
                  <a:cubicBezTo>
                    <a:pt x="1337973" y="7313"/>
                    <a:pt x="1339577" y="11184"/>
                    <a:pt x="1339577" y="15221"/>
                  </a:cubicBezTo>
                  <a:lnTo>
                    <a:pt x="1339577" y="580209"/>
                  </a:lnTo>
                  <a:cubicBezTo>
                    <a:pt x="1339577" y="588615"/>
                    <a:pt x="1332762" y="595430"/>
                    <a:pt x="1324356" y="595430"/>
                  </a:cubicBezTo>
                  <a:lnTo>
                    <a:pt x="15221" y="595430"/>
                  </a:lnTo>
                  <a:cubicBezTo>
                    <a:pt x="6815" y="595430"/>
                    <a:pt x="0" y="588615"/>
                    <a:pt x="0" y="580209"/>
                  </a:cubicBezTo>
                  <a:lnTo>
                    <a:pt x="0" y="15221"/>
                  </a:lnTo>
                  <a:cubicBezTo>
                    <a:pt x="0" y="6815"/>
                    <a:pt x="6815" y="0"/>
                    <a:pt x="152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339577" cy="652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173093" y="4891441"/>
            <a:ext cx="5086207" cy="2260774"/>
            <a:chOff x="0" y="0"/>
            <a:chExt cx="1339577" cy="59543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39577" cy="595430"/>
            </a:xfrm>
            <a:custGeom>
              <a:avLst/>
              <a:gdLst/>
              <a:ahLst/>
              <a:cxnLst/>
              <a:rect r="r" b="b" t="t" l="l"/>
              <a:pathLst>
                <a:path h="595430" w="1339577">
                  <a:moveTo>
                    <a:pt x="15221" y="0"/>
                  </a:moveTo>
                  <a:lnTo>
                    <a:pt x="1324356" y="0"/>
                  </a:lnTo>
                  <a:cubicBezTo>
                    <a:pt x="1328393" y="0"/>
                    <a:pt x="1332264" y="1604"/>
                    <a:pt x="1335119" y="4458"/>
                  </a:cubicBezTo>
                  <a:cubicBezTo>
                    <a:pt x="1337973" y="7313"/>
                    <a:pt x="1339577" y="11184"/>
                    <a:pt x="1339577" y="15221"/>
                  </a:cubicBezTo>
                  <a:lnTo>
                    <a:pt x="1339577" y="580209"/>
                  </a:lnTo>
                  <a:cubicBezTo>
                    <a:pt x="1339577" y="588615"/>
                    <a:pt x="1332762" y="595430"/>
                    <a:pt x="1324356" y="595430"/>
                  </a:cubicBezTo>
                  <a:lnTo>
                    <a:pt x="15221" y="595430"/>
                  </a:lnTo>
                  <a:cubicBezTo>
                    <a:pt x="6815" y="595430"/>
                    <a:pt x="0" y="588615"/>
                    <a:pt x="0" y="580209"/>
                  </a:cubicBezTo>
                  <a:lnTo>
                    <a:pt x="0" y="15221"/>
                  </a:lnTo>
                  <a:cubicBezTo>
                    <a:pt x="0" y="6815"/>
                    <a:pt x="6815" y="0"/>
                    <a:pt x="152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339577" cy="652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940851" y="5330007"/>
            <a:ext cx="457662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Riesgo Moderado 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2427885" y="5292543"/>
            <a:ext cx="457662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Riesgo Mínimo 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(&lt; 0.3)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7126247" y="6498929"/>
            <a:ext cx="653287" cy="1306574"/>
          </a:xfrm>
          <a:custGeom>
            <a:avLst/>
            <a:gdLst/>
            <a:ahLst/>
            <a:cxnLst/>
            <a:rect r="r" b="b" t="t" l="l"/>
            <a:pathLst>
              <a:path h="1306574" w="653287">
                <a:moveTo>
                  <a:pt x="0" y="0"/>
                </a:moveTo>
                <a:lnTo>
                  <a:pt x="653287" y="0"/>
                </a:lnTo>
                <a:lnTo>
                  <a:pt x="653287" y="1306573"/>
                </a:lnTo>
                <a:lnTo>
                  <a:pt x="0" y="13065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696753" y="6498929"/>
            <a:ext cx="653287" cy="1306574"/>
          </a:xfrm>
          <a:custGeom>
            <a:avLst/>
            <a:gdLst/>
            <a:ahLst/>
            <a:cxnLst/>
            <a:rect r="r" b="b" t="t" l="l"/>
            <a:pathLst>
              <a:path h="1306574" w="653287">
                <a:moveTo>
                  <a:pt x="0" y="0"/>
                </a:moveTo>
                <a:lnTo>
                  <a:pt x="653287" y="0"/>
                </a:lnTo>
                <a:lnTo>
                  <a:pt x="653287" y="1306573"/>
                </a:lnTo>
                <a:lnTo>
                  <a:pt x="0" y="13065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5343" y="4527465"/>
            <a:ext cx="15903957" cy="4730835"/>
            <a:chOff x="0" y="0"/>
            <a:chExt cx="4188696" cy="12459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88696" cy="1245981"/>
            </a:xfrm>
            <a:custGeom>
              <a:avLst/>
              <a:gdLst/>
              <a:ahLst/>
              <a:cxnLst/>
              <a:rect r="r" b="b" t="t" l="l"/>
              <a:pathLst>
                <a:path h="1245981" w="4188696">
                  <a:moveTo>
                    <a:pt x="4868" y="0"/>
                  </a:moveTo>
                  <a:lnTo>
                    <a:pt x="4183828" y="0"/>
                  </a:lnTo>
                  <a:cubicBezTo>
                    <a:pt x="4185119" y="0"/>
                    <a:pt x="4186358" y="513"/>
                    <a:pt x="4187270" y="1426"/>
                  </a:cubicBezTo>
                  <a:cubicBezTo>
                    <a:pt x="4188184" y="2339"/>
                    <a:pt x="4188696" y="3577"/>
                    <a:pt x="4188696" y="4868"/>
                  </a:cubicBezTo>
                  <a:lnTo>
                    <a:pt x="4188696" y="1241113"/>
                  </a:lnTo>
                  <a:cubicBezTo>
                    <a:pt x="4188696" y="1242404"/>
                    <a:pt x="4188184" y="1243643"/>
                    <a:pt x="4187270" y="1244556"/>
                  </a:cubicBezTo>
                  <a:cubicBezTo>
                    <a:pt x="4186358" y="1245468"/>
                    <a:pt x="4185119" y="1245981"/>
                    <a:pt x="4183828" y="1245981"/>
                  </a:cubicBezTo>
                  <a:lnTo>
                    <a:pt x="4868" y="1245981"/>
                  </a:lnTo>
                  <a:cubicBezTo>
                    <a:pt x="3577" y="1245981"/>
                    <a:pt x="2339" y="1245468"/>
                    <a:pt x="1426" y="1244556"/>
                  </a:cubicBezTo>
                  <a:cubicBezTo>
                    <a:pt x="513" y="1243643"/>
                    <a:pt x="0" y="1242404"/>
                    <a:pt x="0" y="1241113"/>
                  </a:cubicBezTo>
                  <a:lnTo>
                    <a:pt x="0" y="4868"/>
                  </a:lnTo>
                  <a:cubicBezTo>
                    <a:pt x="0" y="3577"/>
                    <a:pt x="513" y="2339"/>
                    <a:pt x="1426" y="1426"/>
                  </a:cubicBezTo>
                  <a:cubicBezTo>
                    <a:pt x="2339" y="513"/>
                    <a:pt x="3577" y="0"/>
                    <a:pt x="486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188696" cy="1303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178072" y="4905332"/>
            <a:ext cx="14985978" cy="392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Restricción de acceso a nuevos créditos</a:t>
            </a: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 hasta que regularicen su situación financiera.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Ofrecer planes de educación financiera</a:t>
            </a: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 o asesoramiento personalizado.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Seguros de crédito</a:t>
            </a: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 o garantías adicionales si excepcionalmente se aprueba el crédito.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Revisión manual</a:t>
            </a: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 o scoring más estricto antes de aprobación.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Segmentación específica en campañas</a:t>
            </a: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: no promover productos de riesgo (ej.: créditos personales).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23925"/>
            <a:ext cx="16230600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Finanzas y Riesgo Creditício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Propuesta de negocio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926847"/>
            <a:ext cx="1623060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 hem d'ajustar les nos</a:t>
            </a: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tres polítiques de crèdit per m</a:t>
            </a: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itigar aquest risc?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78668" y="3916090"/>
            <a:ext cx="3388885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Riesgo Elevado (&gt;0.6)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28700" y="3836926"/>
            <a:ext cx="653287" cy="1306574"/>
          </a:xfrm>
          <a:custGeom>
            <a:avLst/>
            <a:gdLst/>
            <a:ahLst/>
            <a:cxnLst/>
            <a:rect r="r" b="b" t="t" l="l"/>
            <a:pathLst>
              <a:path h="1306574" w="653287">
                <a:moveTo>
                  <a:pt x="0" y="0"/>
                </a:moveTo>
                <a:lnTo>
                  <a:pt x="653287" y="0"/>
                </a:lnTo>
                <a:lnTo>
                  <a:pt x="653287" y="1306574"/>
                </a:lnTo>
                <a:lnTo>
                  <a:pt x="0" y="13065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5343" y="4527465"/>
            <a:ext cx="15903957" cy="4312728"/>
            <a:chOff x="0" y="0"/>
            <a:chExt cx="4188696" cy="11358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88696" cy="1135863"/>
            </a:xfrm>
            <a:custGeom>
              <a:avLst/>
              <a:gdLst/>
              <a:ahLst/>
              <a:cxnLst/>
              <a:rect r="r" b="b" t="t" l="l"/>
              <a:pathLst>
                <a:path h="1135863" w="4188696">
                  <a:moveTo>
                    <a:pt x="4868" y="0"/>
                  </a:moveTo>
                  <a:lnTo>
                    <a:pt x="4183828" y="0"/>
                  </a:lnTo>
                  <a:cubicBezTo>
                    <a:pt x="4185119" y="0"/>
                    <a:pt x="4186358" y="513"/>
                    <a:pt x="4187270" y="1426"/>
                  </a:cubicBezTo>
                  <a:cubicBezTo>
                    <a:pt x="4188184" y="2339"/>
                    <a:pt x="4188696" y="3577"/>
                    <a:pt x="4188696" y="4868"/>
                  </a:cubicBezTo>
                  <a:lnTo>
                    <a:pt x="4188696" y="1130995"/>
                  </a:lnTo>
                  <a:cubicBezTo>
                    <a:pt x="4188696" y="1132286"/>
                    <a:pt x="4188184" y="1133524"/>
                    <a:pt x="4187270" y="1134437"/>
                  </a:cubicBezTo>
                  <a:cubicBezTo>
                    <a:pt x="4186358" y="1135350"/>
                    <a:pt x="4185119" y="1135863"/>
                    <a:pt x="4183828" y="1135863"/>
                  </a:cubicBezTo>
                  <a:lnTo>
                    <a:pt x="4868" y="1135863"/>
                  </a:lnTo>
                  <a:cubicBezTo>
                    <a:pt x="3577" y="1135863"/>
                    <a:pt x="2339" y="1135350"/>
                    <a:pt x="1426" y="1134437"/>
                  </a:cubicBezTo>
                  <a:cubicBezTo>
                    <a:pt x="513" y="1133524"/>
                    <a:pt x="0" y="1132286"/>
                    <a:pt x="0" y="1130995"/>
                  </a:cubicBezTo>
                  <a:lnTo>
                    <a:pt x="0" y="4868"/>
                  </a:lnTo>
                  <a:cubicBezTo>
                    <a:pt x="0" y="3577"/>
                    <a:pt x="513" y="2339"/>
                    <a:pt x="1426" y="1426"/>
                  </a:cubicBezTo>
                  <a:cubicBezTo>
                    <a:pt x="2339" y="513"/>
                    <a:pt x="3577" y="0"/>
                    <a:pt x="486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188696" cy="1193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178072" y="4905332"/>
            <a:ext cx="14985978" cy="34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Límites de crédito más bajos </a:t>
            </a: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inicialmente, con opción de aumento progresivo.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Seguimiento más frecuente del comportamiento de pago.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Condiciones más exigentes</a:t>
            </a: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 (ej. mayor tasa de interés, co-deudores, más documentación).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Oferta de productos diseñados para construir historial positivo</a:t>
            </a: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 (ej. microcréditos,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tarjetas prepago).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23925"/>
            <a:ext cx="16230600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Finanzas y Riesgo Creditício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Propuesta de negocio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926847"/>
            <a:ext cx="1623060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 hem d'ajustar les nos</a:t>
            </a: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tres polítiques de crèdit per m</a:t>
            </a: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itigar aquest risc?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78668" y="3916090"/>
            <a:ext cx="650305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Riesgo Moderado (0.3-0.6)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28700" y="3836926"/>
            <a:ext cx="653287" cy="1306574"/>
          </a:xfrm>
          <a:custGeom>
            <a:avLst/>
            <a:gdLst/>
            <a:ahLst/>
            <a:cxnLst/>
            <a:rect r="r" b="b" t="t" l="l"/>
            <a:pathLst>
              <a:path h="1306574" w="653287">
                <a:moveTo>
                  <a:pt x="0" y="0"/>
                </a:moveTo>
                <a:lnTo>
                  <a:pt x="653287" y="0"/>
                </a:lnTo>
                <a:lnTo>
                  <a:pt x="653287" y="1306574"/>
                </a:lnTo>
                <a:lnTo>
                  <a:pt x="0" y="13065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5343" y="4527465"/>
            <a:ext cx="15903957" cy="3130496"/>
            <a:chOff x="0" y="0"/>
            <a:chExt cx="4188696" cy="8244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88696" cy="824493"/>
            </a:xfrm>
            <a:custGeom>
              <a:avLst/>
              <a:gdLst/>
              <a:ahLst/>
              <a:cxnLst/>
              <a:rect r="r" b="b" t="t" l="l"/>
              <a:pathLst>
                <a:path h="824493" w="4188696">
                  <a:moveTo>
                    <a:pt x="4868" y="0"/>
                  </a:moveTo>
                  <a:lnTo>
                    <a:pt x="4183828" y="0"/>
                  </a:lnTo>
                  <a:cubicBezTo>
                    <a:pt x="4185119" y="0"/>
                    <a:pt x="4186358" y="513"/>
                    <a:pt x="4187270" y="1426"/>
                  </a:cubicBezTo>
                  <a:cubicBezTo>
                    <a:pt x="4188184" y="2339"/>
                    <a:pt x="4188696" y="3577"/>
                    <a:pt x="4188696" y="4868"/>
                  </a:cubicBezTo>
                  <a:lnTo>
                    <a:pt x="4188696" y="819625"/>
                  </a:lnTo>
                  <a:cubicBezTo>
                    <a:pt x="4188696" y="820916"/>
                    <a:pt x="4188184" y="822154"/>
                    <a:pt x="4187270" y="823067"/>
                  </a:cubicBezTo>
                  <a:cubicBezTo>
                    <a:pt x="4186358" y="823980"/>
                    <a:pt x="4185119" y="824493"/>
                    <a:pt x="4183828" y="824493"/>
                  </a:cubicBezTo>
                  <a:lnTo>
                    <a:pt x="4868" y="824493"/>
                  </a:lnTo>
                  <a:cubicBezTo>
                    <a:pt x="3577" y="824493"/>
                    <a:pt x="2339" y="823980"/>
                    <a:pt x="1426" y="823067"/>
                  </a:cubicBezTo>
                  <a:cubicBezTo>
                    <a:pt x="513" y="822154"/>
                    <a:pt x="0" y="820916"/>
                    <a:pt x="0" y="819625"/>
                  </a:cubicBezTo>
                  <a:lnTo>
                    <a:pt x="0" y="4868"/>
                  </a:lnTo>
                  <a:cubicBezTo>
                    <a:pt x="0" y="3577"/>
                    <a:pt x="513" y="2339"/>
                    <a:pt x="1426" y="1426"/>
                  </a:cubicBezTo>
                  <a:cubicBezTo>
                    <a:pt x="2339" y="513"/>
                    <a:pt x="3577" y="0"/>
                    <a:pt x="486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188696" cy="881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178072" y="4905332"/>
            <a:ext cx="14985978" cy="217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Acceso preferente a crédito.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Condiciones más favorables</a:t>
            </a: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 (tasas, plazos).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Upselling o cross-selling:</a:t>
            </a: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 más oportunidades de fidelización.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23925"/>
            <a:ext cx="16230600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Finanzas y Riesgo Creditício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Propuesta de negocio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926847"/>
            <a:ext cx="1623060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 hem d'ajustar les nos</a:t>
            </a: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tres polítiques de crèdit per m</a:t>
            </a: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itigar aquest risc?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78668" y="3916090"/>
            <a:ext cx="650305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Riesgo Mínimo (&lt;0.3)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28700" y="3836926"/>
            <a:ext cx="653287" cy="1306574"/>
          </a:xfrm>
          <a:custGeom>
            <a:avLst/>
            <a:gdLst/>
            <a:ahLst/>
            <a:cxnLst/>
            <a:rect r="r" b="b" t="t" l="l"/>
            <a:pathLst>
              <a:path h="1306574" w="653287">
                <a:moveTo>
                  <a:pt x="0" y="0"/>
                </a:moveTo>
                <a:lnTo>
                  <a:pt x="653287" y="0"/>
                </a:lnTo>
                <a:lnTo>
                  <a:pt x="653287" y="1306574"/>
                </a:lnTo>
                <a:lnTo>
                  <a:pt x="0" y="13065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938947"/>
            <a:ext cx="5183237" cy="2818385"/>
          </a:xfrm>
          <a:custGeom>
            <a:avLst/>
            <a:gdLst/>
            <a:ahLst/>
            <a:cxnLst/>
            <a:rect r="r" b="b" t="t" l="l"/>
            <a:pathLst>
              <a:path h="2818385" w="5183237">
                <a:moveTo>
                  <a:pt x="0" y="0"/>
                </a:moveTo>
                <a:lnTo>
                  <a:pt x="5183237" y="0"/>
                </a:lnTo>
                <a:lnTo>
                  <a:pt x="5183237" y="2818385"/>
                </a:lnTo>
                <a:lnTo>
                  <a:pt x="0" y="28183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53010" y="2887365"/>
            <a:ext cx="5206290" cy="2869967"/>
          </a:xfrm>
          <a:custGeom>
            <a:avLst/>
            <a:gdLst/>
            <a:ahLst/>
            <a:cxnLst/>
            <a:rect r="r" b="b" t="t" l="l"/>
            <a:pathLst>
              <a:path h="2869967" w="5206290">
                <a:moveTo>
                  <a:pt x="0" y="0"/>
                </a:moveTo>
                <a:lnTo>
                  <a:pt x="5206290" y="0"/>
                </a:lnTo>
                <a:lnTo>
                  <a:pt x="5206290" y="2869967"/>
                </a:lnTo>
                <a:lnTo>
                  <a:pt x="0" y="28699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603868" y="2887365"/>
            <a:ext cx="5057211" cy="2869967"/>
          </a:xfrm>
          <a:custGeom>
            <a:avLst/>
            <a:gdLst/>
            <a:ahLst/>
            <a:cxnLst/>
            <a:rect r="r" b="b" t="t" l="l"/>
            <a:pathLst>
              <a:path h="2869967" w="5057211">
                <a:moveTo>
                  <a:pt x="0" y="0"/>
                </a:moveTo>
                <a:lnTo>
                  <a:pt x="5057211" y="0"/>
                </a:lnTo>
                <a:lnTo>
                  <a:pt x="5057211" y="2869967"/>
                </a:lnTo>
                <a:lnTo>
                  <a:pt x="0" y="28699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23925"/>
            <a:ext cx="16230600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Perfil De Cliente</a:t>
            </a:r>
          </a:p>
          <a:p>
            <a:pPr algn="l">
              <a:lnSpc>
                <a:spcPts val="6299"/>
              </a:lnSpc>
            </a:pPr>
            <a:r>
              <a:rPr lang="en-US" sz="4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Insights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6075390"/>
            <a:ext cx="5183237" cy="3232988"/>
            <a:chOff x="0" y="0"/>
            <a:chExt cx="1365133" cy="85148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65132" cy="851487"/>
            </a:xfrm>
            <a:custGeom>
              <a:avLst/>
              <a:gdLst/>
              <a:ahLst/>
              <a:cxnLst/>
              <a:rect r="r" b="b" t="t" l="l"/>
              <a:pathLst>
                <a:path h="851487" w="1365132">
                  <a:moveTo>
                    <a:pt x="14936" y="0"/>
                  </a:moveTo>
                  <a:lnTo>
                    <a:pt x="1350196" y="0"/>
                  </a:lnTo>
                  <a:cubicBezTo>
                    <a:pt x="1358445" y="0"/>
                    <a:pt x="1365132" y="6687"/>
                    <a:pt x="1365132" y="14936"/>
                  </a:cubicBezTo>
                  <a:lnTo>
                    <a:pt x="1365132" y="836550"/>
                  </a:lnTo>
                  <a:cubicBezTo>
                    <a:pt x="1365132" y="840511"/>
                    <a:pt x="1363559" y="844311"/>
                    <a:pt x="1360758" y="847112"/>
                  </a:cubicBezTo>
                  <a:cubicBezTo>
                    <a:pt x="1357957" y="849913"/>
                    <a:pt x="1354157" y="851487"/>
                    <a:pt x="1350196" y="851487"/>
                  </a:cubicBezTo>
                  <a:lnTo>
                    <a:pt x="14936" y="851487"/>
                  </a:lnTo>
                  <a:cubicBezTo>
                    <a:pt x="10975" y="851487"/>
                    <a:pt x="7176" y="849913"/>
                    <a:pt x="4375" y="847112"/>
                  </a:cubicBezTo>
                  <a:cubicBezTo>
                    <a:pt x="1574" y="844311"/>
                    <a:pt x="0" y="840511"/>
                    <a:pt x="0" y="836550"/>
                  </a:cubicBezTo>
                  <a:lnTo>
                    <a:pt x="0" y="14936"/>
                  </a:lnTo>
                  <a:cubicBezTo>
                    <a:pt x="0" y="10975"/>
                    <a:pt x="1574" y="7176"/>
                    <a:pt x="4375" y="4375"/>
                  </a:cubicBezTo>
                  <a:cubicBezTo>
                    <a:pt x="7176" y="1574"/>
                    <a:pt x="10975" y="0"/>
                    <a:pt x="1493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365133" cy="9086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189680" y="6203839"/>
            <a:ext cx="4861277" cy="293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4"/>
              </a:lnSpc>
            </a:pP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La contratación aumenta en la </a:t>
            </a:r>
            <a:r>
              <a:rPr lang="en-US" sz="2499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mediana edad</a:t>
            </a: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 y vuelve a disminuir en la </a:t>
            </a:r>
            <a:r>
              <a:rPr lang="en-US" sz="2499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tercera</a:t>
            </a: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3324"/>
              </a:lnSpc>
            </a:pPr>
          </a:p>
          <a:p>
            <a:pPr algn="l">
              <a:lnSpc>
                <a:spcPts val="3324"/>
              </a:lnSpc>
            </a:pP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La p</a:t>
            </a: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referencia por cierto tipo de productos </a:t>
            </a:r>
            <a:r>
              <a:rPr lang="en-US" sz="2499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evoluciona con el tiempo.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613877" y="6075390"/>
            <a:ext cx="5060246" cy="1730568"/>
            <a:chOff x="0" y="0"/>
            <a:chExt cx="1332740" cy="45578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32740" cy="455788"/>
            </a:xfrm>
            <a:custGeom>
              <a:avLst/>
              <a:gdLst/>
              <a:ahLst/>
              <a:cxnLst/>
              <a:rect r="r" b="b" t="t" l="l"/>
              <a:pathLst>
                <a:path h="455788" w="1332740">
                  <a:moveTo>
                    <a:pt x="15299" y="0"/>
                  </a:moveTo>
                  <a:lnTo>
                    <a:pt x="1317440" y="0"/>
                  </a:lnTo>
                  <a:cubicBezTo>
                    <a:pt x="1325890" y="0"/>
                    <a:pt x="1332740" y="6850"/>
                    <a:pt x="1332740" y="15299"/>
                  </a:cubicBezTo>
                  <a:lnTo>
                    <a:pt x="1332740" y="440488"/>
                  </a:lnTo>
                  <a:cubicBezTo>
                    <a:pt x="1332740" y="448938"/>
                    <a:pt x="1325890" y="455788"/>
                    <a:pt x="1317440" y="455788"/>
                  </a:cubicBezTo>
                  <a:lnTo>
                    <a:pt x="15299" y="455788"/>
                  </a:lnTo>
                  <a:cubicBezTo>
                    <a:pt x="6850" y="455788"/>
                    <a:pt x="0" y="448938"/>
                    <a:pt x="0" y="440488"/>
                  </a:cubicBezTo>
                  <a:lnTo>
                    <a:pt x="0" y="15299"/>
                  </a:lnTo>
                  <a:cubicBezTo>
                    <a:pt x="0" y="6850"/>
                    <a:pt x="6850" y="0"/>
                    <a:pt x="1529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332740" cy="5129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878375" y="6283048"/>
            <a:ext cx="4508198" cy="125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4"/>
              </a:lnSpc>
            </a:pPr>
            <a:r>
              <a:rPr lang="en-US" sz="2499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Casados y divorciados</a:t>
            </a: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 contratan más productos financieros que los solteros.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2053010" y="6052607"/>
            <a:ext cx="5206290" cy="2209261"/>
            <a:chOff x="0" y="0"/>
            <a:chExt cx="1371204" cy="5818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71204" cy="581863"/>
            </a:xfrm>
            <a:custGeom>
              <a:avLst/>
              <a:gdLst/>
              <a:ahLst/>
              <a:cxnLst/>
              <a:rect r="r" b="b" t="t" l="l"/>
              <a:pathLst>
                <a:path h="581863" w="1371204">
                  <a:moveTo>
                    <a:pt x="14870" y="0"/>
                  </a:moveTo>
                  <a:lnTo>
                    <a:pt x="1356334" y="0"/>
                  </a:lnTo>
                  <a:cubicBezTo>
                    <a:pt x="1364546" y="0"/>
                    <a:pt x="1371204" y="6658"/>
                    <a:pt x="1371204" y="14870"/>
                  </a:cubicBezTo>
                  <a:lnTo>
                    <a:pt x="1371204" y="566993"/>
                  </a:lnTo>
                  <a:cubicBezTo>
                    <a:pt x="1371204" y="570937"/>
                    <a:pt x="1369637" y="574719"/>
                    <a:pt x="1366849" y="577508"/>
                  </a:cubicBezTo>
                  <a:cubicBezTo>
                    <a:pt x="1364060" y="580296"/>
                    <a:pt x="1360278" y="581863"/>
                    <a:pt x="1356334" y="581863"/>
                  </a:cubicBezTo>
                  <a:lnTo>
                    <a:pt x="14870" y="581863"/>
                  </a:lnTo>
                  <a:cubicBezTo>
                    <a:pt x="10926" y="581863"/>
                    <a:pt x="7144" y="580296"/>
                    <a:pt x="4355" y="577508"/>
                  </a:cubicBezTo>
                  <a:cubicBezTo>
                    <a:pt x="1567" y="574719"/>
                    <a:pt x="0" y="570937"/>
                    <a:pt x="0" y="566993"/>
                  </a:cubicBezTo>
                  <a:lnTo>
                    <a:pt x="0" y="14870"/>
                  </a:lnTo>
                  <a:cubicBezTo>
                    <a:pt x="0" y="10926"/>
                    <a:pt x="1567" y="7144"/>
                    <a:pt x="4355" y="4355"/>
                  </a:cubicBezTo>
                  <a:cubicBezTo>
                    <a:pt x="7144" y="1567"/>
                    <a:pt x="10926" y="0"/>
                    <a:pt x="1487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371204" cy="639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2402056" y="6256534"/>
            <a:ext cx="4625575" cy="1673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4"/>
              </a:lnSpc>
            </a:pP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Los trabajos con sueldos más bajos contratan </a:t>
            </a:r>
            <a:r>
              <a:rPr lang="en-US" sz="2499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más productos financieros</a:t>
            </a: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 que los trabajos mejor remunerados.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2380583"/>
            <a:ext cx="8115300" cy="6877717"/>
          </a:xfrm>
          <a:custGeom>
            <a:avLst/>
            <a:gdLst/>
            <a:ahLst/>
            <a:cxnLst/>
            <a:rect r="r" b="b" t="t" l="l"/>
            <a:pathLst>
              <a:path h="6877717" w="8115300">
                <a:moveTo>
                  <a:pt x="0" y="0"/>
                </a:moveTo>
                <a:lnTo>
                  <a:pt x="8115300" y="0"/>
                </a:lnTo>
                <a:lnTo>
                  <a:pt x="8115300" y="6877717"/>
                </a:lnTo>
                <a:lnTo>
                  <a:pt x="0" y="68777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52255"/>
            <a:ext cx="16230600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Perfil De Cliente</a:t>
            </a:r>
          </a:p>
          <a:p>
            <a:pPr algn="l">
              <a:lnSpc>
                <a:spcPts val="6299"/>
              </a:lnSpc>
            </a:pPr>
            <a:r>
              <a:rPr lang="en-US" sz="4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Insights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197244"/>
            <a:ext cx="7540560" cy="5530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6330" indent="-263165" lvl="1">
              <a:lnSpc>
                <a:spcPts val="3412"/>
              </a:lnSpc>
              <a:buFont typeface="Arial"/>
              <a:buChar char="•"/>
            </a:pPr>
            <a:r>
              <a:rPr lang="en-US" sz="2437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Construcción de un </a:t>
            </a:r>
            <a:r>
              <a:rPr lang="en-US" b="true" sz="2437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MCA</a:t>
            </a:r>
            <a:r>
              <a:rPr lang="en-US" sz="2437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 para la creación de los perfiles.</a:t>
            </a:r>
          </a:p>
          <a:p>
            <a:pPr algn="l">
              <a:lnSpc>
                <a:spcPts val="3412"/>
              </a:lnSpc>
            </a:pPr>
          </a:p>
          <a:p>
            <a:pPr algn="l" marL="526330" indent="-263165" lvl="1">
              <a:lnSpc>
                <a:spcPts val="3412"/>
              </a:lnSpc>
              <a:buFont typeface="Arial"/>
              <a:buChar char="•"/>
            </a:pPr>
            <a:r>
              <a:rPr lang="en-US" sz="2437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Por un lado se puede constatar la </a:t>
            </a:r>
            <a:r>
              <a:rPr lang="en-US" b="true" sz="2437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influencia</a:t>
            </a:r>
            <a:r>
              <a:rPr lang="en-US" sz="2437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 que tiene la </a:t>
            </a:r>
            <a:r>
              <a:rPr lang="en-US" b="true" sz="2437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edad</a:t>
            </a:r>
            <a:r>
              <a:rPr lang="en-US" sz="2437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 en la </a:t>
            </a:r>
            <a:r>
              <a:rPr lang="en-US" b="true" sz="2437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contratación</a:t>
            </a:r>
            <a:r>
              <a:rPr lang="en-US" sz="2437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  de los distintos productos.</a:t>
            </a:r>
          </a:p>
          <a:p>
            <a:pPr algn="l">
              <a:lnSpc>
                <a:spcPts val="3412"/>
              </a:lnSpc>
            </a:pPr>
          </a:p>
          <a:p>
            <a:pPr algn="l" marL="526330" indent="-263165" lvl="1">
              <a:lnSpc>
                <a:spcPts val="3412"/>
              </a:lnSpc>
              <a:buFont typeface="Arial"/>
              <a:buChar char="•"/>
            </a:pPr>
            <a:r>
              <a:rPr lang="en-US" sz="2437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Por otro lado se puede afirmar que tanto el </a:t>
            </a:r>
            <a:r>
              <a:rPr lang="en-US" b="true" sz="2437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empleo</a:t>
            </a:r>
            <a:r>
              <a:rPr lang="en-US" sz="2437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 como el nivel de </a:t>
            </a:r>
            <a:r>
              <a:rPr lang="en-US" b="true" sz="2437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educación</a:t>
            </a:r>
            <a:r>
              <a:rPr lang="en-US" sz="2437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 están </a:t>
            </a:r>
            <a:r>
              <a:rPr lang="en-US" b="true" sz="2437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relacionados</a:t>
            </a:r>
            <a:r>
              <a:rPr lang="en-US" sz="2437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3412"/>
              </a:lnSpc>
            </a:pPr>
          </a:p>
          <a:p>
            <a:pPr algn="l" marL="526330" indent="-263165" lvl="1">
              <a:lnSpc>
                <a:spcPts val="3412"/>
              </a:lnSpc>
              <a:buFont typeface="Arial"/>
              <a:buChar char="•"/>
            </a:pPr>
            <a:r>
              <a:rPr lang="en-US" sz="2437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La contratación del producto o no, influye definitoriamente en la creación de los perfiles.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3985621"/>
          <a:ext cx="12350112" cy="4834124"/>
        </p:xfrm>
        <a:graphic>
          <a:graphicData uri="http://schemas.openxmlformats.org/drawingml/2006/table">
            <a:tbl>
              <a:tblPr/>
              <a:tblGrid>
                <a:gridCol w="1667872"/>
                <a:gridCol w="2528432"/>
                <a:gridCol w="2503717"/>
                <a:gridCol w="2787242"/>
                <a:gridCol w="2862849"/>
              </a:tblGrid>
              <a:tr h="6716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Perfil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b="true" sz="1650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Edad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b="true" sz="1650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Trabajo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b="true" sz="1650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Estado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b="true" sz="1650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Producto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1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b="true" sz="1650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18-24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Estudiantes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Irrelevante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Ninguno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</a:tr>
              <a:tr h="9413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b="true" sz="1650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B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25-34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F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Blue Collar / Services/ Technician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F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Married/Single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F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Housing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FD9"/>
                    </a:solidFill>
                  </a:tcPr>
                </a:tc>
              </a:tr>
              <a:tr h="9406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b="true" sz="1650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35-44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FC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Blue Collar / Services/Admin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FC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Married/Divorced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FC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Housing/Loan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FC8"/>
                    </a:solidFill>
                  </a:tcPr>
                </a:tc>
              </a:tr>
              <a:tr h="9406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b="true" sz="1650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45-54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F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Blue Collar / Admin / Enterpreneur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F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Married/Divorced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F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Loan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FD9"/>
                    </a:solidFill>
                  </a:tcPr>
                </a:tc>
              </a:tr>
              <a:tr h="6716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b="true" sz="1650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E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55+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Retired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Irrelevante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Ninguno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923925"/>
            <a:ext cx="16230600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Perfil De Cliente</a:t>
            </a:r>
          </a:p>
          <a:p>
            <a:pPr algn="l">
              <a:lnSpc>
                <a:spcPts val="6299"/>
              </a:lnSpc>
            </a:pPr>
            <a:r>
              <a:rPr lang="en-US" sz="4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Perfiles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926847"/>
            <a:ext cx="14266919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Incentivar los productos financieros para el grupo C principalmente. De manera secundaria, en los grupos B y D. Descartamos los grupos A y E.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140075"/>
            <a:ext cx="13888327" cy="568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Grupo C: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Propuestas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Ofrecer préstamos personales</a:t>
            </a: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 para reformas, ampliaciones o consolidación de deudas existentes.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Hipotecas con condiciones preferentes:</a:t>
            </a: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 bonificaciones por vinculación (nómina, seguros, tarjetas), tipo fijo competitivo (Grupo que busca estabilidad).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Estrategias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Campañas paralelas: </a:t>
            </a: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una enfocada en familia, otra en independencia.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Reducciones del tipo de interés.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Eliminar comisiones de apertura.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Cashback</a:t>
            </a: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 por la contratación de ambos productos.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4746387" y="4038600"/>
          <a:ext cx="2512913" cy="5219700"/>
        </p:xfrm>
        <a:graphic>
          <a:graphicData uri="http://schemas.openxmlformats.org/drawingml/2006/table">
            <a:tbl>
              <a:tblPr/>
              <a:tblGrid>
                <a:gridCol w="854597"/>
              </a:tblGrid>
              <a:tr h="10266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b="true" sz="1800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Grupo 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</a:tr>
              <a:tr h="10266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35-44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</a:tr>
              <a:tr h="11130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Blue Collar / Services/Admin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</a:tr>
              <a:tr h="10266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Married/Divorced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</a:tr>
              <a:tr h="10266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Housing/Loan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028700" y="930176"/>
            <a:ext cx="16230600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Perfil De Cliente</a:t>
            </a:r>
          </a:p>
          <a:p>
            <a:pPr algn="l">
              <a:lnSpc>
                <a:spcPts val="6299"/>
              </a:lnSpc>
            </a:pPr>
            <a:r>
              <a:rPr lang="en-US" sz="4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Propuestas de Negocio | Prioridad Alta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859643"/>
            <a:ext cx="7797792" cy="3398657"/>
          </a:xfrm>
          <a:custGeom>
            <a:avLst/>
            <a:gdLst/>
            <a:ahLst/>
            <a:cxnLst/>
            <a:rect r="r" b="b" t="t" l="l"/>
            <a:pathLst>
              <a:path h="3398657" w="7797792">
                <a:moveTo>
                  <a:pt x="0" y="0"/>
                </a:moveTo>
                <a:lnTo>
                  <a:pt x="7797792" y="0"/>
                </a:lnTo>
                <a:lnTo>
                  <a:pt x="7797792" y="3398657"/>
                </a:lnTo>
                <a:lnTo>
                  <a:pt x="0" y="33986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97712" y="4081419"/>
            <a:ext cx="2582765" cy="1565718"/>
          </a:xfrm>
          <a:custGeom>
            <a:avLst/>
            <a:gdLst/>
            <a:ahLst/>
            <a:cxnLst/>
            <a:rect r="r" b="b" t="t" l="l"/>
            <a:pathLst>
              <a:path h="1565718" w="2582765">
                <a:moveTo>
                  <a:pt x="0" y="0"/>
                </a:moveTo>
                <a:lnTo>
                  <a:pt x="2582766" y="0"/>
                </a:lnTo>
                <a:lnTo>
                  <a:pt x="2582766" y="1565718"/>
                </a:lnTo>
                <a:lnTo>
                  <a:pt x="0" y="15657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97712" y="5885262"/>
            <a:ext cx="2582765" cy="1673710"/>
          </a:xfrm>
          <a:custGeom>
            <a:avLst/>
            <a:gdLst/>
            <a:ahLst/>
            <a:cxnLst/>
            <a:rect r="r" b="b" t="t" l="l"/>
            <a:pathLst>
              <a:path h="1673710" w="2582765">
                <a:moveTo>
                  <a:pt x="0" y="0"/>
                </a:moveTo>
                <a:lnTo>
                  <a:pt x="2582766" y="0"/>
                </a:lnTo>
                <a:lnTo>
                  <a:pt x="2582766" y="1673709"/>
                </a:lnTo>
                <a:lnTo>
                  <a:pt x="0" y="16737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430" t="0" r="-543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697712" y="7795528"/>
            <a:ext cx="2582765" cy="1462772"/>
          </a:xfrm>
          <a:custGeom>
            <a:avLst/>
            <a:gdLst/>
            <a:ahLst/>
            <a:cxnLst/>
            <a:rect r="r" b="b" t="t" l="l"/>
            <a:pathLst>
              <a:path h="1462772" w="2582765">
                <a:moveTo>
                  <a:pt x="0" y="0"/>
                </a:moveTo>
                <a:lnTo>
                  <a:pt x="2582766" y="0"/>
                </a:lnTo>
                <a:lnTo>
                  <a:pt x="2582766" y="1462772"/>
                </a:lnTo>
                <a:lnTo>
                  <a:pt x="0" y="14627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545" t="0" r="-1122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070950" y="5143500"/>
            <a:ext cx="5382305" cy="4114800"/>
          </a:xfrm>
          <a:custGeom>
            <a:avLst/>
            <a:gdLst/>
            <a:ahLst/>
            <a:cxnLst/>
            <a:rect r="r" b="b" t="t" l="l"/>
            <a:pathLst>
              <a:path h="4114800" w="5382305">
                <a:moveTo>
                  <a:pt x="0" y="0"/>
                </a:moveTo>
                <a:lnTo>
                  <a:pt x="5382305" y="0"/>
                </a:lnTo>
                <a:lnTo>
                  <a:pt x="53823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923925"/>
            <a:ext cx="10292347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 strike="noStrike" u="non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Márqueting y Comunicación </a:t>
            </a:r>
          </a:p>
          <a:p>
            <a:pPr algn="l" marL="0" indent="0" lvl="0">
              <a:lnSpc>
                <a:spcPts val="6300"/>
              </a:lnSpc>
              <a:spcBef>
                <a:spcPct val="0"/>
              </a:spcBef>
            </a:pPr>
            <a:r>
              <a:rPr lang="en-US" sz="4500" i="true" strike="noStrike" u="non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Insights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976810"/>
            <a:ext cx="12061329" cy="1590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5"/>
              </a:lnSpc>
            </a:pPr>
            <a:r>
              <a:rPr lang="en-US" sz="25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Tasa de éxito global de la campaña: 18,89%</a:t>
            </a:r>
          </a:p>
          <a:p>
            <a:pPr algn="l">
              <a:lnSpc>
                <a:spcPts val="2475"/>
              </a:lnSpc>
            </a:pPr>
          </a:p>
          <a:p>
            <a:pPr algn="l">
              <a:lnSpc>
                <a:spcPts val="2475"/>
              </a:lnSpc>
            </a:pPr>
            <a:r>
              <a:rPr lang="en-US" sz="25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Estacionalidad: los clientes no contratan el producto en los meses de verano</a:t>
            </a:r>
          </a:p>
          <a:p>
            <a:pPr algn="l">
              <a:lnSpc>
                <a:spcPts val="2475"/>
              </a:lnSpc>
            </a:pPr>
          </a:p>
          <a:p>
            <a:pPr algn="l">
              <a:lnSpc>
                <a:spcPts val="2475"/>
              </a:lnSpc>
            </a:pPr>
            <a:r>
              <a:rPr lang="en-US" sz="25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Total llamadas: 41% efectivos VS 59% no efectivos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23925"/>
            <a:ext cx="16230600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Perfil De Cliente</a:t>
            </a:r>
          </a:p>
          <a:p>
            <a:pPr algn="l">
              <a:lnSpc>
                <a:spcPts val="6299"/>
              </a:lnSpc>
            </a:pPr>
            <a:r>
              <a:rPr lang="en-US" sz="4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Propuestas de Negocio | Prioridad Media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116791"/>
            <a:ext cx="13888327" cy="480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Grupo B: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Propuesta </a:t>
            </a: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“Campaña de primer hogar”</a:t>
            </a: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Hipotecas para primera vivienda.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Estrategias: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Primeros meses “gratis”.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Hipotecas con entrada baja y plazos largos.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Bonificaciones por vinculación básica (nómina + seguro de hogar).</a:t>
            </a:r>
          </a:p>
          <a:p>
            <a:pPr algn="l" marL="1619248" indent="-404812" lvl="3">
              <a:lnSpc>
                <a:spcPts val="3499"/>
              </a:lnSpc>
              <a:buFont typeface="Arial"/>
              <a:buChar char="￭"/>
            </a:pP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Reducciones del tipo de interés.</a:t>
            </a:r>
          </a:p>
          <a:p>
            <a:pPr algn="l" marL="1619248" indent="-404812" lvl="3">
              <a:lnSpc>
                <a:spcPts val="3499"/>
              </a:lnSpc>
              <a:buFont typeface="Arial"/>
              <a:buChar char="￭"/>
            </a:pP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Eliminar comisiones de apertura.</a:t>
            </a:r>
          </a:p>
        </p:txBody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4746387" y="3724275"/>
          <a:ext cx="2512913" cy="5534025"/>
        </p:xfrm>
        <a:graphic>
          <a:graphicData uri="http://schemas.openxmlformats.org/drawingml/2006/table">
            <a:tbl>
              <a:tblPr/>
              <a:tblGrid>
                <a:gridCol w="854597"/>
              </a:tblGrid>
              <a:tr h="10262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b="true" sz="1800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Grupo 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</a:tr>
              <a:tr h="10262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r>
                        <a:rPr lang="en-US" sz="180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5-34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</a:tr>
              <a:tr h="14290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Blue Collar / Services/ Technician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</a:tr>
              <a:tr h="10262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Married/Single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</a:tr>
              <a:tr h="10262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Housing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23925"/>
            <a:ext cx="16230600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Perfil De Cliente</a:t>
            </a:r>
          </a:p>
          <a:p>
            <a:pPr algn="l">
              <a:lnSpc>
                <a:spcPts val="6299"/>
              </a:lnSpc>
            </a:pPr>
            <a:r>
              <a:rPr lang="en-US" sz="4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Propuestas de Negocio | Prioridad Media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578225"/>
            <a:ext cx="13888327" cy="568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Grupo D: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Propuesta “Prestamos personalizados”: 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Reformas del hogar.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Educación de hijos.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Reestructuración de deudas.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Financiación para emprendimiento.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Gastos imprevistos.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Estrategias: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Reducciones del tipo de interés.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Eliminación de comisiones de apertura y cancelación.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Sorteos y regalos útiles.</a:t>
            </a:r>
          </a:p>
        </p:txBody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4746387" y="4038600"/>
          <a:ext cx="2512913" cy="5219700"/>
        </p:xfrm>
        <a:graphic>
          <a:graphicData uri="http://schemas.openxmlformats.org/drawingml/2006/table">
            <a:tbl>
              <a:tblPr/>
              <a:tblGrid>
                <a:gridCol w="854597"/>
              </a:tblGrid>
              <a:tr h="10266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b="true" sz="1800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Grupo 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</a:tr>
              <a:tr h="10266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r>
                        <a:rPr lang="en-US" sz="180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5-54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</a:tr>
              <a:tr h="11130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Blue Collar / Admin / Enterpreneur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</a:tr>
              <a:tr h="10266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Married/Divorced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</a:tr>
              <a:tr h="10266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</a:t>
                      </a:r>
                      <a:r>
                        <a:rPr lang="en-US" sz="180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51445" y="4057650"/>
            <a:ext cx="11905544" cy="520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4"/>
              </a:lnSpc>
            </a:pP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Falta de organización → Llamadas no siguen un guión</a:t>
            </a:r>
          </a:p>
          <a:p>
            <a:pPr algn="l">
              <a:lnSpc>
                <a:spcPts val="3224"/>
              </a:lnSpc>
            </a:pPr>
          </a:p>
          <a:p>
            <a:pPr algn="l">
              <a:lnSpc>
                <a:spcPts val="3224"/>
              </a:lnSpc>
            </a:pPr>
          </a:p>
          <a:p>
            <a:pPr algn="l">
              <a:lnSpc>
                <a:spcPts val="3224"/>
              </a:lnSpc>
            </a:pPr>
          </a:p>
          <a:p>
            <a:pPr algn="l">
              <a:lnSpc>
                <a:spcPts val="3224"/>
              </a:lnSpc>
            </a:pP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Excesivos</a:t>
            </a: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 contactos → Un solo cliente puede recibir hasta más de 60 llamadas</a:t>
            </a:r>
          </a:p>
          <a:p>
            <a:pPr algn="l">
              <a:lnSpc>
                <a:spcPts val="3224"/>
              </a:lnSpc>
            </a:pPr>
          </a:p>
          <a:p>
            <a:pPr algn="l">
              <a:lnSpc>
                <a:spcPts val="3224"/>
              </a:lnSpc>
            </a:pPr>
          </a:p>
          <a:p>
            <a:pPr algn="l">
              <a:lnSpc>
                <a:spcPts val="3224"/>
              </a:lnSpc>
            </a:pPr>
          </a:p>
          <a:p>
            <a:pPr algn="l">
              <a:lnSpc>
                <a:spcPts val="3224"/>
              </a:lnSpc>
            </a:pP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Clientes frustrados→ Tantas llamadas son contraproducentes</a:t>
            </a:r>
          </a:p>
          <a:p>
            <a:pPr algn="l">
              <a:lnSpc>
                <a:spcPts val="3224"/>
              </a:lnSpc>
            </a:pPr>
          </a:p>
          <a:p>
            <a:pPr algn="l">
              <a:lnSpc>
                <a:spcPts val="3224"/>
              </a:lnSpc>
            </a:pPr>
          </a:p>
          <a:p>
            <a:pPr algn="l">
              <a:lnSpc>
                <a:spcPts val="3224"/>
              </a:lnSpc>
            </a:pPr>
          </a:p>
          <a:p>
            <a:pPr algn="l">
              <a:lnSpc>
                <a:spcPts val="3224"/>
              </a:lnSpc>
            </a:pP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Baja efectividad → Representan el 59% de los contactos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259267" y="5464246"/>
            <a:ext cx="514383" cy="51438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0F5F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8467" lIns="8467" bIns="8467" rIns="8467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897227" y="3843228"/>
            <a:ext cx="744299" cy="253137"/>
            <a:chOff x="0" y="0"/>
            <a:chExt cx="196029" cy="666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6029" cy="66670"/>
            </a:xfrm>
            <a:custGeom>
              <a:avLst/>
              <a:gdLst/>
              <a:ahLst/>
              <a:cxnLst/>
              <a:rect r="r" b="b" t="t" l="l"/>
              <a:pathLst>
                <a:path h="66670" w="196029">
                  <a:moveTo>
                    <a:pt x="33335" y="0"/>
                  </a:moveTo>
                  <a:lnTo>
                    <a:pt x="162694" y="0"/>
                  </a:lnTo>
                  <a:cubicBezTo>
                    <a:pt x="181105" y="0"/>
                    <a:pt x="196029" y="14925"/>
                    <a:pt x="196029" y="33335"/>
                  </a:cubicBezTo>
                  <a:lnTo>
                    <a:pt x="196029" y="33335"/>
                  </a:lnTo>
                  <a:cubicBezTo>
                    <a:pt x="196029" y="42176"/>
                    <a:pt x="192517" y="50655"/>
                    <a:pt x="186266" y="56906"/>
                  </a:cubicBezTo>
                  <a:cubicBezTo>
                    <a:pt x="180014" y="63158"/>
                    <a:pt x="171535" y="66670"/>
                    <a:pt x="162694" y="66670"/>
                  </a:cubicBezTo>
                  <a:lnTo>
                    <a:pt x="33335" y="66670"/>
                  </a:lnTo>
                  <a:cubicBezTo>
                    <a:pt x="24494" y="66670"/>
                    <a:pt x="16015" y="63158"/>
                    <a:pt x="9764" y="56906"/>
                  </a:cubicBezTo>
                  <a:cubicBezTo>
                    <a:pt x="3512" y="50655"/>
                    <a:pt x="0" y="42176"/>
                    <a:pt x="0" y="33335"/>
                  </a:cubicBezTo>
                  <a:lnTo>
                    <a:pt x="0" y="33335"/>
                  </a:lnTo>
                  <a:cubicBezTo>
                    <a:pt x="0" y="24494"/>
                    <a:pt x="3512" y="16015"/>
                    <a:pt x="9764" y="9764"/>
                  </a:cubicBezTo>
                  <a:cubicBezTo>
                    <a:pt x="16015" y="3512"/>
                    <a:pt x="24494" y="0"/>
                    <a:pt x="33335" y="0"/>
                  </a:cubicBezTo>
                  <a:close/>
                </a:path>
              </a:pathLst>
            </a:custGeom>
            <a:solidFill>
              <a:srgbClr val="D5E9F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96029" cy="123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087292" y="4116017"/>
            <a:ext cx="736803" cy="253137"/>
            <a:chOff x="0" y="0"/>
            <a:chExt cx="194055" cy="666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4055" cy="66670"/>
            </a:xfrm>
            <a:custGeom>
              <a:avLst/>
              <a:gdLst/>
              <a:ahLst/>
              <a:cxnLst/>
              <a:rect r="r" b="b" t="t" l="l"/>
              <a:pathLst>
                <a:path h="66670" w="194055">
                  <a:moveTo>
                    <a:pt x="33335" y="0"/>
                  </a:moveTo>
                  <a:lnTo>
                    <a:pt x="160720" y="0"/>
                  </a:lnTo>
                  <a:cubicBezTo>
                    <a:pt x="169561" y="0"/>
                    <a:pt x="178040" y="3512"/>
                    <a:pt x="184292" y="9764"/>
                  </a:cubicBezTo>
                  <a:cubicBezTo>
                    <a:pt x="190543" y="16015"/>
                    <a:pt x="194055" y="24494"/>
                    <a:pt x="194055" y="33335"/>
                  </a:cubicBezTo>
                  <a:lnTo>
                    <a:pt x="194055" y="33335"/>
                  </a:lnTo>
                  <a:cubicBezTo>
                    <a:pt x="194055" y="42176"/>
                    <a:pt x="190543" y="50655"/>
                    <a:pt x="184292" y="56906"/>
                  </a:cubicBezTo>
                  <a:cubicBezTo>
                    <a:pt x="178040" y="63158"/>
                    <a:pt x="169561" y="66670"/>
                    <a:pt x="160720" y="66670"/>
                  </a:cubicBezTo>
                  <a:lnTo>
                    <a:pt x="33335" y="66670"/>
                  </a:lnTo>
                  <a:cubicBezTo>
                    <a:pt x="24494" y="66670"/>
                    <a:pt x="16015" y="63158"/>
                    <a:pt x="9764" y="56906"/>
                  </a:cubicBezTo>
                  <a:cubicBezTo>
                    <a:pt x="3512" y="50655"/>
                    <a:pt x="0" y="42176"/>
                    <a:pt x="0" y="33335"/>
                  </a:cubicBezTo>
                  <a:lnTo>
                    <a:pt x="0" y="33335"/>
                  </a:lnTo>
                  <a:cubicBezTo>
                    <a:pt x="0" y="24494"/>
                    <a:pt x="3512" y="16015"/>
                    <a:pt x="9764" y="9764"/>
                  </a:cubicBezTo>
                  <a:cubicBezTo>
                    <a:pt x="16015" y="3512"/>
                    <a:pt x="24494" y="0"/>
                    <a:pt x="33335" y="0"/>
                  </a:cubicBezTo>
                  <a:close/>
                </a:path>
              </a:pathLst>
            </a:custGeom>
            <a:solidFill>
              <a:srgbClr val="D5E9F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94055" cy="123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918876" y="4387903"/>
            <a:ext cx="722650" cy="253137"/>
            <a:chOff x="0" y="0"/>
            <a:chExt cx="190328" cy="6667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0328" cy="66670"/>
            </a:xfrm>
            <a:custGeom>
              <a:avLst/>
              <a:gdLst/>
              <a:ahLst/>
              <a:cxnLst/>
              <a:rect r="r" b="b" t="t" l="l"/>
              <a:pathLst>
                <a:path h="66670" w="190328">
                  <a:moveTo>
                    <a:pt x="33335" y="0"/>
                  </a:moveTo>
                  <a:lnTo>
                    <a:pt x="156993" y="0"/>
                  </a:lnTo>
                  <a:cubicBezTo>
                    <a:pt x="165834" y="0"/>
                    <a:pt x="174313" y="3512"/>
                    <a:pt x="180564" y="9764"/>
                  </a:cubicBezTo>
                  <a:cubicBezTo>
                    <a:pt x="186816" y="16015"/>
                    <a:pt x="190328" y="24494"/>
                    <a:pt x="190328" y="33335"/>
                  </a:cubicBezTo>
                  <a:lnTo>
                    <a:pt x="190328" y="33335"/>
                  </a:lnTo>
                  <a:cubicBezTo>
                    <a:pt x="190328" y="42176"/>
                    <a:pt x="186816" y="50655"/>
                    <a:pt x="180564" y="56906"/>
                  </a:cubicBezTo>
                  <a:cubicBezTo>
                    <a:pt x="174313" y="63158"/>
                    <a:pt x="165834" y="66670"/>
                    <a:pt x="156993" y="66670"/>
                  </a:cubicBezTo>
                  <a:lnTo>
                    <a:pt x="33335" y="66670"/>
                  </a:lnTo>
                  <a:cubicBezTo>
                    <a:pt x="24494" y="66670"/>
                    <a:pt x="16015" y="63158"/>
                    <a:pt x="9764" y="56906"/>
                  </a:cubicBezTo>
                  <a:cubicBezTo>
                    <a:pt x="3512" y="50655"/>
                    <a:pt x="0" y="42176"/>
                    <a:pt x="0" y="33335"/>
                  </a:cubicBezTo>
                  <a:lnTo>
                    <a:pt x="0" y="33335"/>
                  </a:lnTo>
                  <a:cubicBezTo>
                    <a:pt x="0" y="24494"/>
                    <a:pt x="3512" y="16015"/>
                    <a:pt x="9764" y="9764"/>
                  </a:cubicBezTo>
                  <a:cubicBezTo>
                    <a:pt x="16015" y="3512"/>
                    <a:pt x="24494" y="0"/>
                    <a:pt x="33335" y="0"/>
                  </a:cubicBezTo>
                  <a:close/>
                </a:path>
              </a:pathLst>
            </a:custGeom>
            <a:solidFill>
              <a:srgbClr val="D5E9F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90328" cy="123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140408" y="3907644"/>
            <a:ext cx="412742" cy="47625"/>
            <a:chOff x="0" y="0"/>
            <a:chExt cx="108706" cy="125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8706" cy="12543"/>
            </a:xfrm>
            <a:custGeom>
              <a:avLst/>
              <a:gdLst/>
              <a:ahLst/>
              <a:cxnLst/>
              <a:rect r="r" b="b" t="t" l="l"/>
              <a:pathLst>
                <a:path h="12543" w="108706">
                  <a:moveTo>
                    <a:pt x="6272" y="0"/>
                  </a:moveTo>
                  <a:lnTo>
                    <a:pt x="102434" y="0"/>
                  </a:lnTo>
                  <a:cubicBezTo>
                    <a:pt x="104097" y="0"/>
                    <a:pt x="105693" y="661"/>
                    <a:pt x="106869" y="1837"/>
                  </a:cubicBezTo>
                  <a:cubicBezTo>
                    <a:pt x="108045" y="3013"/>
                    <a:pt x="108706" y="4608"/>
                    <a:pt x="108706" y="6272"/>
                  </a:cubicBezTo>
                  <a:lnTo>
                    <a:pt x="108706" y="6272"/>
                  </a:lnTo>
                  <a:cubicBezTo>
                    <a:pt x="108706" y="7935"/>
                    <a:pt x="108045" y="9530"/>
                    <a:pt x="106869" y="10706"/>
                  </a:cubicBezTo>
                  <a:cubicBezTo>
                    <a:pt x="105693" y="11882"/>
                    <a:pt x="104097" y="12543"/>
                    <a:pt x="102434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6A7F97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08706" cy="69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140408" y="3984324"/>
            <a:ext cx="412742" cy="47625"/>
            <a:chOff x="0" y="0"/>
            <a:chExt cx="108706" cy="1254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8706" cy="12543"/>
            </a:xfrm>
            <a:custGeom>
              <a:avLst/>
              <a:gdLst/>
              <a:ahLst/>
              <a:cxnLst/>
              <a:rect r="r" b="b" t="t" l="l"/>
              <a:pathLst>
                <a:path h="12543" w="108706">
                  <a:moveTo>
                    <a:pt x="6272" y="0"/>
                  </a:moveTo>
                  <a:lnTo>
                    <a:pt x="102434" y="0"/>
                  </a:lnTo>
                  <a:cubicBezTo>
                    <a:pt x="104097" y="0"/>
                    <a:pt x="105693" y="661"/>
                    <a:pt x="106869" y="1837"/>
                  </a:cubicBezTo>
                  <a:cubicBezTo>
                    <a:pt x="108045" y="3013"/>
                    <a:pt x="108706" y="4608"/>
                    <a:pt x="108706" y="6272"/>
                  </a:cubicBezTo>
                  <a:lnTo>
                    <a:pt x="108706" y="6272"/>
                  </a:lnTo>
                  <a:cubicBezTo>
                    <a:pt x="108706" y="7935"/>
                    <a:pt x="108045" y="9530"/>
                    <a:pt x="106869" y="10706"/>
                  </a:cubicBezTo>
                  <a:cubicBezTo>
                    <a:pt x="105693" y="11882"/>
                    <a:pt x="104097" y="12543"/>
                    <a:pt x="102434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6A7F97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108706" cy="69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313763" y="4180433"/>
            <a:ext cx="412742" cy="47625"/>
            <a:chOff x="0" y="0"/>
            <a:chExt cx="108706" cy="1254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8706" cy="12543"/>
            </a:xfrm>
            <a:custGeom>
              <a:avLst/>
              <a:gdLst/>
              <a:ahLst/>
              <a:cxnLst/>
              <a:rect r="r" b="b" t="t" l="l"/>
              <a:pathLst>
                <a:path h="12543" w="108706">
                  <a:moveTo>
                    <a:pt x="6272" y="0"/>
                  </a:moveTo>
                  <a:lnTo>
                    <a:pt x="102434" y="0"/>
                  </a:lnTo>
                  <a:cubicBezTo>
                    <a:pt x="104097" y="0"/>
                    <a:pt x="105693" y="661"/>
                    <a:pt x="106869" y="1837"/>
                  </a:cubicBezTo>
                  <a:cubicBezTo>
                    <a:pt x="108045" y="3013"/>
                    <a:pt x="108706" y="4608"/>
                    <a:pt x="108706" y="6272"/>
                  </a:cubicBezTo>
                  <a:lnTo>
                    <a:pt x="108706" y="6272"/>
                  </a:lnTo>
                  <a:cubicBezTo>
                    <a:pt x="108706" y="7935"/>
                    <a:pt x="108045" y="9530"/>
                    <a:pt x="106869" y="10706"/>
                  </a:cubicBezTo>
                  <a:cubicBezTo>
                    <a:pt x="105693" y="11882"/>
                    <a:pt x="104097" y="12543"/>
                    <a:pt x="102434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6A7F97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108706" cy="69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313763" y="4257113"/>
            <a:ext cx="267657" cy="47625"/>
            <a:chOff x="0" y="0"/>
            <a:chExt cx="70494" cy="1254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0494" cy="12543"/>
            </a:xfrm>
            <a:custGeom>
              <a:avLst/>
              <a:gdLst/>
              <a:ahLst/>
              <a:cxnLst/>
              <a:rect r="r" b="b" t="t" l="l"/>
              <a:pathLst>
                <a:path h="12543" w="70494">
                  <a:moveTo>
                    <a:pt x="6272" y="0"/>
                  </a:moveTo>
                  <a:lnTo>
                    <a:pt x="64222" y="0"/>
                  </a:lnTo>
                  <a:cubicBezTo>
                    <a:pt x="65886" y="0"/>
                    <a:pt x="67481" y="661"/>
                    <a:pt x="68657" y="1837"/>
                  </a:cubicBezTo>
                  <a:cubicBezTo>
                    <a:pt x="69833" y="3013"/>
                    <a:pt x="70494" y="4608"/>
                    <a:pt x="70494" y="6272"/>
                  </a:cubicBezTo>
                  <a:lnTo>
                    <a:pt x="70494" y="6272"/>
                  </a:lnTo>
                  <a:cubicBezTo>
                    <a:pt x="70494" y="7935"/>
                    <a:pt x="69833" y="9530"/>
                    <a:pt x="68657" y="10706"/>
                  </a:cubicBezTo>
                  <a:cubicBezTo>
                    <a:pt x="67481" y="11882"/>
                    <a:pt x="65886" y="12543"/>
                    <a:pt x="64222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6A7F97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70494" cy="69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2157656" y="4454277"/>
            <a:ext cx="412742" cy="47625"/>
            <a:chOff x="0" y="0"/>
            <a:chExt cx="108706" cy="1254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8706" cy="12543"/>
            </a:xfrm>
            <a:custGeom>
              <a:avLst/>
              <a:gdLst/>
              <a:ahLst/>
              <a:cxnLst/>
              <a:rect r="r" b="b" t="t" l="l"/>
              <a:pathLst>
                <a:path h="12543" w="108706">
                  <a:moveTo>
                    <a:pt x="6272" y="0"/>
                  </a:moveTo>
                  <a:lnTo>
                    <a:pt x="102434" y="0"/>
                  </a:lnTo>
                  <a:cubicBezTo>
                    <a:pt x="104097" y="0"/>
                    <a:pt x="105693" y="661"/>
                    <a:pt x="106869" y="1837"/>
                  </a:cubicBezTo>
                  <a:cubicBezTo>
                    <a:pt x="108045" y="3013"/>
                    <a:pt x="108706" y="4608"/>
                    <a:pt x="108706" y="6272"/>
                  </a:cubicBezTo>
                  <a:lnTo>
                    <a:pt x="108706" y="6272"/>
                  </a:lnTo>
                  <a:cubicBezTo>
                    <a:pt x="108706" y="7935"/>
                    <a:pt x="108045" y="9530"/>
                    <a:pt x="106869" y="10706"/>
                  </a:cubicBezTo>
                  <a:cubicBezTo>
                    <a:pt x="105693" y="11882"/>
                    <a:pt x="104097" y="12543"/>
                    <a:pt x="102434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6A7F97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108706" cy="69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2157656" y="4530956"/>
            <a:ext cx="362478" cy="47625"/>
            <a:chOff x="0" y="0"/>
            <a:chExt cx="95468" cy="1254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5468" cy="12543"/>
            </a:xfrm>
            <a:custGeom>
              <a:avLst/>
              <a:gdLst/>
              <a:ahLst/>
              <a:cxnLst/>
              <a:rect r="r" b="b" t="t" l="l"/>
              <a:pathLst>
                <a:path h="12543" w="95468">
                  <a:moveTo>
                    <a:pt x="6272" y="0"/>
                  </a:moveTo>
                  <a:lnTo>
                    <a:pt x="89196" y="0"/>
                  </a:lnTo>
                  <a:cubicBezTo>
                    <a:pt x="90859" y="0"/>
                    <a:pt x="92454" y="661"/>
                    <a:pt x="93631" y="1837"/>
                  </a:cubicBezTo>
                  <a:cubicBezTo>
                    <a:pt x="94807" y="3013"/>
                    <a:pt x="95468" y="4608"/>
                    <a:pt x="95468" y="6272"/>
                  </a:cubicBezTo>
                  <a:lnTo>
                    <a:pt x="95468" y="6272"/>
                  </a:lnTo>
                  <a:cubicBezTo>
                    <a:pt x="95468" y="7935"/>
                    <a:pt x="94807" y="9530"/>
                    <a:pt x="93631" y="10706"/>
                  </a:cubicBezTo>
                  <a:cubicBezTo>
                    <a:pt x="92454" y="11882"/>
                    <a:pt x="90859" y="12543"/>
                    <a:pt x="8919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6A7F97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57150"/>
              <a:ext cx="95468" cy="69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897227" y="3843228"/>
            <a:ext cx="165092" cy="253137"/>
            <a:chOff x="0" y="0"/>
            <a:chExt cx="43481" cy="6667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3481" cy="66670"/>
            </a:xfrm>
            <a:custGeom>
              <a:avLst/>
              <a:gdLst/>
              <a:ahLst/>
              <a:cxnLst/>
              <a:rect r="r" b="b" t="t" l="l"/>
              <a:pathLst>
                <a:path h="66670" w="43481">
                  <a:moveTo>
                    <a:pt x="21741" y="0"/>
                  </a:moveTo>
                  <a:lnTo>
                    <a:pt x="21741" y="0"/>
                  </a:lnTo>
                  <a:cubicBezTo>
                    <a:pt x="33748" y="0"/>
                    <a:pt x="43481" y="9734"/>
                    <a:pt x="43481" y="21741"/>
                  </a:cubicBezTo>
                  <a:lnTo>
                    <a:pt x="43481" y="44929"/>
                  </a:lnTo>
                  <a:cubicBezTo>
                    <a:pt x="43481" y="56936"/>
                    <a:pt x="33748" y="66670"/>
                    <a:pt x="21741" y="66670"/>
                  </a:cubicBezTo>
                  <a:lnTo>
                    <a:pt x="21741" y="66670"/>
                  </a:lnTo>
                  <a:cubicBezTo>
                    <a:pt x="9734" y="66670"/>
                    <a:pt x="0" y="56936"/>
                    <a:pt x="0" y="44929"/>
                  </a:cubicBezTo>
                  <a:lnTo>
                    <a:pt x="0" y="21741"/>
                  </a:lnTo>
                  <a:cubicBezTo>
                    <a:pt x="0" y="9734"/>
                    <a:pt x="9734" y="0"/>
                    <a:pt x="21741" y="0"/>
                  </a:cubicBezTo>
                  <a:close/>
                </a:path>
              </a:pathLst>
            </a:custGeom>
            <a:solidFill>
              <a:srgbClr val="6A7F97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57150"/>
              <a:ext cx="43481" cy="123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2087292" y="4116017"/>
            <a:ext cx="165092" cy="253137"/>
            <a:chOff x="0" y="0"/>
            <a:chExt cx="43481" cy="6667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3481" cy="66670"/>
            </a:xfrm>
            <a:custGeom>
              <a:avLst/>
              <a:gdLst/>
              <a:ahLst/>
              <a:cxnLst/>
              <a:rect r="r" b="b" t="t" l="l"/>
              <a:pathLst>
                <a:path h="66670" w="43481">
                  <a:moveTo>
                    <a:pt x="21741" y="0"/>
                  </a:moveTo>
                  <a:lnTo>
                    <a:pt x="21741" y="0"/>
                  </a:lnTo>
                  <a:cubicBezTo>
                    <a:pt x="33748" y="0"/>
                    <a:pt x="43481" y="9734"/>
                    <a:pt x="43481" y="21741"/>
                  </a:cubicBezTo>
                  <a:lnTo>
                    <a:pt x="43481" y="44929"/>
                  </a:lnTo>
                  <a:cubicBezTo>
                    <a:pt x="43481" y="56936"/>
                    <a:pt x="33748" y="66670"/>
                    <a:pt x="21741" y="66670"/>
                  </a:cubicBezTo>
                  <a:lnTo>
                    <a:pt x="21741" y="66670"/>
                  </a:lnTo>
                  <a:cubicBezTo>
                    <a:pt x="9734" y="66670"/>
                    <a:pt x="0" y="56936"/>
                    <a:pt x="0" y="44929"/>
                  </a:cubicBezTo>
                  <a:lnTo>
                    <a:pt x="0" y="21741"/>
                  </a:lnTo>
                  <a:cubicBezTo>
                    <a:pt x="0" y="9734"/>
                    <a:pt x="9734" y="0"/>
                    <a:pt x="21741" y="0"/>
                  </a:cubicBezTo>
                  <a:close/>
                </a:path>
              </a:pathLst>
            </a:custGeom>
            <a:solidFill>
              <a:srgbClr val="6A7F97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57150"/>
              <a:ext cx="43481" cy="123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918876" y="4387903"/>
            <a:ext cx="165092" cy="253137"/>
            <a:chOff x="0" y="0"/>
            <a:chExt cx="43481" cy="6667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3481" cy="66670"/>
            </a:xfrm>
            <a:custGeom>
              <a:avLst/>
              <a:gdLst/>
              <a:ahLst/>
              <a:cxnLst/>
              <a:rect r="r" b="b" t="t" l="l"/>
              <a:pathLst>
                <a:path h="66670" w="43481">
                  <a:moveTo>
                    <a:pt x="21741" y="0"/>
                  </a:moveTo>
                  <a:lnTo>
                    <a:pt x="21741" y="0"/>
                  </a:lnTo>
                  <a:cubicBezTo>
                    <a:pt x="33748" y="0"/>
                    <a:pt x="43481" y="9734"/>
                    <a:pt x="43481" y="21741"/>
                  </a:cubicBezTo>
                  <a:lnTo>
                    <a:pt x="43481" y="44929"/>
                  </a:lnTo>
                  <a:cubicBezTo>
                    <a:pt x="43481" y="56936"/>
                    <a:pt x="33748" y="66670"/>
                    <a:pt x="21741" y="66670"/>
                  </a:cubicBezTo>
                  <a:lnTo>
                    <a:pt x="21741" y="66670"/>
                  </a:lnTo>
                  <a:cubicBezTo>
                    <a:pt x="9734" y="66670"/>
                    <a:pt x="0" y="56936"/>
                    <a:pt x="0" y="44929"/>
                  </a:cubicBezTo>
                  <a:lnTo>
                    <a:pt x="0" y="21741"/>
                  </a:lnTo>
                  <a:cubicBezTo>
                    <a:pt x="0" y="9734"/>
                    <a:pt x="9734" y="0"/>
                    <a:pt x="21741" y="0"/>
                  </a:cubicBezTo>
                  <a:close/>
                </a:path>
              </a:pathLst>
            </a:custGeom>
            <a:solidFill>
              <a:srgbClr val="6A7F97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43481" cy="123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42" id="42"/>
          <p:cNvSpPr/>
          <p:nvPr/>
        </p:nvSpPr>
        <p:spPr>
          <a:xfrm flipH="false" flipV="false" rot="0">
            <a:off x="2136656" y="5841870"/>
            <a:ext cx="342544" cy="342544"/>
          </a:xfrm>
          <a:custGeom>
            <a:avLst/>
            <a:gdLst/>
            <a:ahLst/>
            <a:cxnLst/>
            <a:rect r="r" b="b" t="t" l="l"/>
            <a:pathLst>
              <a:path h="342544" w="342544">
                <a:moveTo>
                  <a:pt x="0" y="0"/>
                </a:moveTo>
                <a:lnTo>
                  <a:pt x="342544" y="0"/>
                </a:lnTo>
                <a:lnTo>
                  <a:pt x="342544" y="342544"/>
                </a:lnTo>
                <a:lnTo>
                  <a:pt x="0" y="342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1945082" y="5557497"/>
            <a:ext cx="284373" cy="284373"/>
          </a:xfrm>
          <a:custGeom>
            <a:avLst/>
            <a:gdLst/>
            <a:ahLst/>
            <a:cxnLst/>
            <a:rect r="r" b="b" t="t" l="l"/>
            <a:pathLst>
              <a:path h="284373" w="284373">
                <a:moveTo>
                  <a:pt x="0" y="0"/>
                </a:moveTo>
                <a:lnTo>
                  <a:pt x="284373" y="0"/>
                </a:lnTo>
                <a:lnTo>
                  <a:pt x="284373" y="284373"/>
                </a:lnTo>
                <a:lnTo>
                  <a:pt x="0" y="2843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2399700" y="5504477"/>
            <a:ext cx="433921" cy="433921"/>
          </a:xfrm>
          <a:custGeom>
            <a:avLst/>
            <a:gdLst/>
            <a:ahLst/>
            <a:cxnLst/>
            <a:rect r="r" b="b" t="t" l="l"/>
            <a:pathLst>
              <a:path h="433921" w="433921">
                <a:moveTo>
                  <a:pt x="0" y="0"/>
                </a:moveTo>
                <a:lnTo>
                  <a:pt x="433921" y="0"/>
                </a:lnTo>
                <a:lnTo>
                  <a:pt x="433921" y="433920"/>
                </a:lnTo>
                <a:lnTo>
                  <a:pt x="0" y="4339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921154" y="8549886"/>
            <a:ext cx="879014" cy="708414"/>
          </a:xfrm>
          <a:custGeom>
            <a:avLst/>
            <a:gdLst/>
            <a:ahLst/>
            <a:cxnLst/>
            <a:rect r="r" b="b" t="t" l="l"/>
            <a:pathLst>
              <a:path h="708414" w="879014">
                <a:moveTo>
                  <a:pt x="0" y="0"/>
                </a:moveTo>
                <a:lnTo>
                  <a:pt x="879014" y="0"/>
                </a:lnTo>
                <a:lnTo>
                  <a:pt x="879014" y="708414"/>
                </a:lnTo>
                <a:lnTo>
                  <a:pt x="0" y="7084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6" id="46"/>
          <p:cNvGrpSpPr/>
          <p:nvPr/>
        </p:nvGrpSpPr>
        <p:grpSpPr>
          <a:xfrm rot="0">
            <a:off x="1707188" y="6948978"/>
            <a:ext cx="1306946" cy="836344"/>
            <a:chOff x="0" y="0"/>
            <a:chExt cx="1742594" cy="1115126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742594" cy="548900"/>
            </a:xfrm>
            <a:custGeom>
              <a:avLst/>
              <a:gdLst/>
              <a:ahLst/>
              <a:cxnLst/>
              <a:rect r="r" b="b" t="t" l="l"/>
              <a:pathLst>
                <a:path h="548900" w="1742594">
                  <a:moveTo>
                    <a:pt x="0" y="0"/>
                  </a:moveTo>
                  <a:lnTo>
                    <a:pt x="1742594" y="0"/>
                  </a:lnTo>
                  <a:lnTo>
                    <a:pt x="1742594" y="548900"/>
                  </a:lnTo>
                  <a:lnTo>
                    <a:pt x="0" y="548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68907" r="0" b="-148562"/>
              </a:stretch>
            </a:blipFill>
          </p:spPr>
        </p:sp>
        <p:sp>
          <p:nvSpPr>
            <p:cNvPr name="AutoShape 48" id="48"/>
            <p:cNvSpPr/>
            <p:nvPr/>
          </p:nvSpPr>
          <p:spPr>
            <a:xfrm>
              <a:off x="87726" y="929402"/>
              <a:ext cx="1567142" cy="0"/>
            </a:xfrm>
            <a:prstGeom prst="line">
              <a:avLst/>
            </a:prstGeom>
            <a:ln cap="rnd" w="76200">
              <a:solidFill>
                <a:srgbClr val="273239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49" id="49"/>
            <p:cNvGrpSpPr/>
            <p:nvPr/>
          </p:nvGrpSpPr>
          <p:grpSpPr>
            <a:xfrm rot="0">
              <a:off x="194044" y="759909"/>
              <a:ext cx="355217" cy="355217"/>
              <a:chOff x="0" y="0"/>
              <a:chExt cx="812800" cy="812800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73239"/>
              </a:solidFill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</p:grpSp>
      <p:sp>
        <p:nvSpPr>
          <p:cNvPr name="Freeform 52" id="52"/>
          <p:cNvSpPr/>
          <p:nvPr/>
        </p:nvSpPr>
        <p:spPr>
          <a:xfrm flipH="false" flipV="false" rot="0">
            <a:off x="2546896" y="8521801"/>
            <a:ext cx="303561" cy="401342"/>
          </a:xfrm>
          <a:custGeom>
            <a:avLst/>
            <a:gdLst/>
            <a:ahLst/>
            <a:cxnLst/>
            <a:rect r="r" b="b" t="t" l="l"/>
            <a:pathLst>
              <a:path h="401342" w="303561">
                <a:moveTo>
                  <a:pt x="0" y="0"/>
                </a:moveTo>
                <a:lnTo>
                  <a:pt x="303560" y="0"/>
                </a:lnTo>
                <a:lnTo>
                  <a:pt x="303560" y="401342"/>
                </a:lnTo>
                <a:lnTo>
                  <a:pt x="0" y="4013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3" id="53"/>
          <p:cNvSpPr txBox="true"/>
          <p:nvPr/>
        </p:nvSpPr>
        <p:spPr>
          <a:xfrm rot="0">
            <a:off x="1918876" y="3814588"/>
            <a:ext cx="116012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b="true" sz="1599">
                <a:solidFill>
                  <a:srgbClr val="D5E9F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2111833" y="4081691"/>
            <a:ext cx="116012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b="true" sz="1599">
                <a:solidFill>
                  <a:srgbClr val="D5E9F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943416" y="4355534"/>
            <a:ext cx="116012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b="true" sz="1599">
                <a:solidFill>
                  <a:srgbClr val="D5E9F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2698676" y="4105240"/>
            <a:ext cx="372608" cy="73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6"/>
              </a:lnSpc>
              <a:spcBef>
                <a:spcPct val="0"/>
              </a:spcBef>
            </a:pPr>
            <a:r>
              <a:rPr lang="en-US" sz="4282">
                <a:solidFill>
                  <a:srgbClr val="A62222"/>
                </a:solidFill>
                <a:latin typeface="More Sugar"/>
                <a:ea typeface="More Sugar"/>
                <a:cs typeface="More Sugar"/>
                <a:sym typeface="More Sugar"/>
              </a:rPr>
              <a:t>X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028700" y="923925"/>
            <a:ext cx="10292347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 strike="noStrike" u="non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Márqueting y Comunicación </a:t>
            </a:r>
          </a:p>
          <a:p>
            <a:pPr algn="l" marL="0" indent="0" lvl="0">
              <a:lnSpc>
                <a:spcPts val="6300"/>
              </a:lnSpc>
              <a:spcBef>
                <a:spcPct val="0"/>
              </a:spcBef>
            </a:pPr>
            <a:r>
              <a:rPr lang="en-US" sz="4500" i="true" strike="noStrike" u="non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Propuesta de negocio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028700" y="2982738"/>
            <a:ext cx="699635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Problemática a solucionar: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92353" y="4170533"/>
            <a:ext cx="13103295" cy="4765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9"/>
              </a:lnSpc>
            </a:pP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Primer contacto: Presentación + explicación breve de la campaña.</a:t>
            </a:r>
          </a:p>
          <a:p>
            <a:pPr algn="l">
              <a:lnSpc>
                <a:spcPts val="4249"/>
              </a:lnSpc>
            </a:pPr>
          </a:p>
          <a:p>
            <a:pPr algn="l">
              <a:lnSpc>
                <a:spcPts val="4249"/>
              </a:lnSpc>
            </a:pPr>
          </a:p>
          <a:p>
            <a:pPr algn="l">
              <a:lnSpc>
                <a:spcPts val="4249"/>
              </a:lnSpc>
            </a:pPr>
          </a:p>
          <a:p>
            <a:pPr algn="l">
              <a:lnSpc>
                <a:spcPts val="4249"/>
              </a:lnSpc>
            </a:pP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Segundo contacto</a:t>
            </a: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: Recordatorio, confirmar si el cliente reflexionó y resolver dudas.</a:t>
            </a:r>
          </a:p>
          <a:p>
            <a:pPr algn="l">
              <a:lnSpc>
                <a:spcPts val="4249"/>
              </a:lnSpc>
            </a:pPr>
          </a:p>
          <a:p>
            <a:pPr algn="l">
              <a:lnSpc>
                <a:spcPts val="4249"/>
              </a:lnSpc>
            </a:pPr>
          </a:p>
          <a:p>
            <a:pPr algn="l">
              <a:lnSpc>
                <a:spcPts val="4249"/>
              </a:lnSpc>
            </a:pPr>
          </a:p>
          <a:p>
            <a:pPr algn="l">
              <a:lnSpc>
                <a:spcPts val="4249"/>
              </a:lnSpc>
            </a:pP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Último contacto</a:t>
            </a: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: Profundizar en beneficios e incentivar la decisión final.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8700" y="3937827"/>
            <a:ext cx="1098553" cy="713061"/>
          </a:xfrm>
          <a:custGeom>
            <a:avLst/>
            <a:gdLst/>
            <a:ahLst/>
            <a:cxnLst/>
            <a:rect r="r" b="b" t="t" l="l"/>
            <a:pathLst>
              <a:path h="713061" w="1098553">
                <a:moveTo>
                  <a:pt x="0" y="0"/>
                </a:moveTo>
                <a:lnTo>
                  <a:pt x="1098553" y="0"/>
                </a:lnTo>
                <a:lnTo>
                  <a:pt x="1098553" y="713061"/>
                </a:lnTo>
                <a:lnTo>
                  <a:pt x="0" y="7130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5760090"/>
            <a:ext cx="990465" cy="1294120"/>
          </a:xfrm>
          <a:custGeom>
            <a:avLst/>
            <a:gdLst/>
            <a:ahLst/>
            <a:cxnLst/>
            <a:rect r="r" b="b" t="t" l="l"/>
            <a:pathLst>
              <a:path h="1294120" w="990465">
                <a:moveTo>
                  <a:pt x="0" y="0"/>
                </a:moveTo>
                <a:lnTo>
                  <a:pt x="990465" y="0"/>
                </a:lnTo>
                <a:lnTo>
                  <a:pt x="990465" y="1294120"/>
                </a:lnTo>
                <a:lnTo>
                  <a:pt x="0" y="12941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8307047"/>
            <a:ext cx="1089720" cy="842057"/>
          </a:xfrm>
          <a:custGeom>
            <a:avLst/>
            <a:gdLst/>
            <a:ahLst/>
            <a:cxnLst/>
            <a:rect r="r" b="b" t="t" l="l"/>
            <a:pathLst>
              <a:path h="842057" w="1089720">
                <a:moveTo>
                  <a:pt x="0" y="0"/>
                </a:moveTo>
                <a:lnTo>
                  <a:pt x="1089720" y="0"/>
                </a:lnTo>
                <a:lnTo>
                  <a:pt x="1089720" y="842056"/>
                </a:lnTo>
                <a:lnTo>
                  <a:pt x="0" y="8420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029777"/>
            <a:ext cx="1531251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Implementación de un protocolo de contacto escalonado.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23925"/>
            <a:ext cx="10292347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 strike="noStrike" u="non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Márqueting y Comunicación </a:t>
            </a:r>
          </a:p>
          <a:p>
            <a:pPr algn="l" marL="0" indent="0" lvl="0">
              <a:lnSpc>
                <a:spcPts val="6300"/>
              </a:lnSpc>
              <a:spcBef>
                <a:spcPct val="0"/>
              </a:spcBef>
            </a:pPr>
            <a:r>
              <a:rPr lang="en-US" sz="4500" i="true" strike="noStrike" u="non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Propuesta de negocio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77085" y="6172200"/>
            <a:ext cx="3074878" cy="3086100"/>
          </a:xfrm>
          <a:custGeom>
            <a:avLst/>
            <a:gdLst/>
            <a:ahLst/>
            <a:cxnLst/>
            <a:rect r="r" b="b" t="t" l="l"/>
            <a:pathLst>
              <a:path h="3086100" w="3074878">
                <a:moveTo>
                  <a:pt x="0" y="0"/>
                </a:moveTo>
                <a:lnTo>
                  <a:pt x="3074878" y="0"/>
                </a:lnTo>
                <a:lnTo>
                  <a:pt x="3074878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68025" y="6513411"/>
            <a:ext cx="2333625" cy="2333625"/>
          </a:xfrm>
          <a:custGeom>
            <a:avLst/>
            <a:gdLst/>
            <a:ahLst/>
            <a:cxnLst/>
            <a:rect r="r" b="b" t="t" l="l"/>
            <a:pathLst>
              <a:path h="2333625" w="2333625">
                <a:moveTo>
                  <a:pt x="0" y="0"/>
                </a:moveTo>
                <a:lnTo>
                  <a:pt x="2333625" y="0"/>
                </a:lnTo>
                <a:lnTo>
                  <a:pt x="2333625" y="2333625"/>
                </a:lnTo>
                <a:lnTo>
                  <a:pt x="0" y="23336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850436" y="6771597"/>
            <a:ext cx="2141545" cy="2044202"/>
          </a:xfrm>
          <a:custGeom>
            <a:avLst/>
            <a:gdLst/>
            <a:ahLst/>
            <a:cxnLst/>
            <a:rect r="r" b="b" t="t" l="l"/>
            <a:pathLst>
              <a:path h="2044202" w="2141545">
                <a:moveTo>
                  <a:pt x="0" y="0"/>
                </a:moveTo>
                <a:lnTo>
                  <a:pt x="2141545" y="0"/>
                </a:lnTo>
                <a:lnTo>
                  <a:pt x="2141545" y="2044202"/>
                </a:lnTo>
                <a:lnTo>
                  <a:pt x="0" y="20442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4387172"/>
            <a:ext cx="6771647" cy="261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Aumentar la tasa de conversión en 30 puntos </a:t>
            </a:r>
          </a:p>
          <a:p>
            <a:pPr algn="l">
              <a:lnSpc>
                <a:spcPts val="3499"/>
              </a:lnSpc>
            </a:pPr>
          </a:p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Objetivo 50%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922689"/>
            <a:ext cx="1531251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Objetivos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23925"/>
            <a:ext cx="10292347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 strike="noStrike" u="non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Márqueting y Comunicación </a:t>
            </a:r>
          </a:p>
          <a:p>
            <a:pPr algn="l" marL="0" indent="0" lvl="0">
              <a:lnSpc>
                <a:spcPts val="6300"/>
              </a:lnSpc>
              <a:spcBef>
                <a:spcPct val="0"/>
              </a:spcBef>
            </a:pPr>
            <a:r>
              <a:rPr lang="en-US" sz="4500" i="true" strike="noStrike" u="non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Propuesta de negocio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4387172"/>
            <a:ext cx="8115300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Focalizar el 70%</a:t>
            </a: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 de los recursos en los meses de mayor conversión - Septiembre a Noviembre + Febrero a Abril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895006"/>
            <a:ext cx="16314203" cy="5363294"/>
          </a:xfrm>
          <a:custGeom>
            <a:avLst/>
            <a:gdLst/>
            <a:ahLst/>
            <a:cxnLst/>
            <a:rect r="r" b="b" t="t" l="l"/>
            <a:pathLst>
              <a:path h="5363294" w="16314203">
                <a:moveTo>
                  <a:pt x="0" y="0"/>
                </a:moveTo>
                <a:lnTo>
                  <a:pt x="16314203" y="0"/>
                </a:lnTo>
                <a:lnTo>
                  <a:pt x="16314203" y="5363294"/>
                </a:lnTo>
                <a:lnTo>
                  <a:pt x="0" y="53632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6982771" y="3799435"/>
            <a:ext cx="1007528" cy="1007528"/>
          </a:xfrm>
          <a:custGeom>
            <a:avLst/>
            <a:gdLst/>
            <a:ahLst/>
            <a:cxnLst/>
            <a:rect r="r" b="b" t="t" l="l"/>
            <a:pathLst>
              <a:path h="1007528" w="1007528">
                <a:moveTo>
                  <a:pt x="0" y="0"/>
                </a:moveTo>
                <a:lnTo>
                  <a:pt x="1007527" y="0"/>
                </a:lnTo>
                <a:lnTo>
                  <a:pt x="1007527" y="1007528"/>
                </a:lnTo>
                <a:lnTo>
                  <a:pt x="0" y="10075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23925"/>
            <a:ext cx="11506763" cy="1670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Finanzas y Riesgo Creditício</a:t>
            </a:r>
          </a:p>
          <a:p>
            <a:pPr algn="l">
              <a:lnSpc>
                <a:spcPts val="6299"/>
              </a:lnSpc>
            </a:pPr>
            <a:r>
              <a:rPr lang="en-US" sz="4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Insights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929740"/>
            <a:ext cx="16230600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 quina mesura els clients amb saldos més baixos estan en més risc d'incompliment de crèdit?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06327" y="4246049"/>
            <a:ext cx="644327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C25E3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 25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44192" y="4246049"/>
            <a:ext cx="644327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C25E3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 50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682252" y="4246049"/>
            <a:ext cx="644327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C25E3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 75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855978"/>
            <a:ext cx="15809578" cy="5197399"/>
          </a:xfrm>
          <a:custGeom>
            <a:avLst/>
            <a:gdLst/>
            <a:ahLst/>
            <a:cxnLst/>
            <a:rect r="r" b="b" t="t" l="l"/>
            <a:pathLst>
              <a:path h="5197399" w="15809578">
                <a:moveTo>
                  <a:pt x="0" y="0"/>
                </a:moveTo>
                <a:lnTo>
                  <a:pt x="15809578" y="0"/>
                </a:lnTo>
                <a:lnTo>
                  <a:pt x="15809578" y="5197399"/>
                </a:lnTo>
                <a:lnTo>
                  <a:pt x="0" y="5197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23925"/>
            <a:ext cx="11506763" cy="1670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Finanzas y Riesgo Creditício</a:t>
            </a:r>
          </a:p>
          <a:p>
            <a:pPr algn="l">
              <a:lnSpc>
                <a:spcPts val="6299"/>
              </a:lnSpc>
            </a:pPr>
            <a:r>
              <a:rPr lang="en-US" sz="4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Insights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929740"/>
            <a:ext cx="16230600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 quina mesura els clients amb saldos més baixos estan en més risc d'incompliment de crèdit?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479200" y="7459785"/>
            <a:ext cx="181372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670520" y="7459785"/>
            <a:ext cx="644327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 50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093317" y="7459785"/>
            <a:ext cx="644327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 75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5400000">
            <a:off x="6843957" y="3752063"/>
            <a:ext cx="606262" cy="606262"/>
          </a:xfrm>
          <a:custGeom>
            <a:avLst/>
            <a:gdLst/>
            <a:ahLst/>
            <a:cxnLst/>
            <a:rect r="r" b="b" t="t" l="l"/>
            <a:pathLst>
              <a:path h="606262" w="606262">
                <a:moveTo>
                  <a:pt x="0" y="0"/>
                </a:moveTo>
                <a:lnTo>
                  <a:pt x="606262" y="0"/>
                </a:lnTo>
                <a:lnTo>
                  <a:pt x="606262" y="606262"/>
                </a:lnTo>
                <a:lnTo>
                  <a:pt x="0" y="6062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147088" y="8112332"/>
            <a:ext cx="2422797" cy="663047"/>
            <a:chOff x="0" y="0"/>
            <a:chExt cx="614167" cy="16807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4167" cy="168079"/>
            </a:xfrm>
            <a:custGeom>
              <a:avLst/>
              <a:gdLst/>
              <a:ahLst/>
              <a:cxnLst/>
              <a:rect r="r" b="b" t="t" l="l"/>
              <a:pathLst>
                <a:path h="168079" w="614167">
                  <a:moveTo>
                    <a:pt x="0" y="0"/>
                  </a:moveTo>
                  <a:lnTo>
                    <a:pt x="614167" y="0"/>
                  </a:lnTo>
                  <a:lnTo>
                    <a:pt x="614167" y="168079"/>
                  </a:lnTo>
                  <a:lnTo>
                    <a:pt x="0" y="168079"/>
                  </a:lnTo>
                  <a:close/>
                </a:path>
              </a:pathLst>
            </a:custGeom>
            <a:solidFill>
              <a:srgbClr val="A6222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614167" cy="2252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569886" y="8112332"/>
            <a:ext cx="2422797" cy="663047"/>
            <a:chOff x="0" y="0"/>
            <a:chExt cx="614167" cy="16807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14167" cy="168079"/>
            </a:xfrm>
            <a:custGeom>
              <a:avLst/>
              <a:gdLst/>
              <a:ahLst/>
              <a:cxnLst/>
              <a:rect r="r" b="b" t="t" l="l"/>
              <a:pathLst>
                <a:path h="168079" w="614167">
                  <a:moveTo>
                    <a:pt x="0" y="0"/>
                  </a:moveTo>
                  <a:lnTo>
                    <a:pt x="614167" y="0"/>
                  </a:lnTo>
                  <a:lnTo>
                    <a:pt x="614167" y="168079"/>
                  </a:lnTo>
                  <a:lnTo>
                    <a:pt x="0" y="168079"/>
                  </a:lnTo>
                  <a:close/>
                </a:path>
              </a:pathLst>
            </a:custGeom>
            <a:solidFill>
              <a:srgbClr val="C24A4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614167" cy="2252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992683" y="8112332"/>
            <a:ext cx="2422797" cy="663047"/>
            <a:chOff x="0" y="0"/>
            <a:chExt cx="614167" cy="16807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14167" cy="168079"/>
            </a:xfrm>
            <a:custGeom>
              <a:avLst/>
              <a:gdLst/>
              <a:ahLst/>
              <a:cxnLst/>
              <a:rect r="r" b="b" t="t" l="l"/>
              <a:pathLst>
                <a:path h="168079" w="614167">
                  <a:moveTo>
                    <a:pt x="0" y="0"/>
                  </a:moveTo>
                  <a:lnTo>
                    <a:pt x="614167" y="0"/>
                  </a:lnTo>
                  <a:lnTo>
                    <a:pt x="614167" y="168079"/>
                  </a:lnTo>
                  <a:lnTo>
                    <a:pt x="0" y="168079"/>
                  </a:lnTo>
                  <a:close/>
                </a:path>
              </a:pathLst>
            </a:custGeom>
            <a:solidFill>
              <a:srgbClr val="7997C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614167" cy="2252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415481" y="8112332"/>
            <a:ext cx="2422797" cy="663047"/>
            <a:chOff x="0" y="0"/>
            <a:chExt cx="614167" cy="16807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14167" cy="168079"/>
            </a:xfrm>
            <a:custGeom>
              <a:avLst/>
              <a:gdLst/>
              <a:ahLst/>
              <a:cxnLst/>
              <a:rect r="r" b="b" t="t" l="l"/>
              <a:pathLst>
                <a:path h="168079" w="614167">
                  <a:moveTo>
                    <a:pt x="0" y="0"/>
                  </a:moveTo>
                  <a:lnTo>
                    <a:pt x="614167" y="0"/>
                  </a:lnTo>
                  <a:lnTo>
                    <a:pt x="614167" y="168079"/>
                  </a:lnTo>
                  <a:lnTo>
                    <a:pt x="0" y="168079"/>
                  </a:lnTo>
                  <a:close/>
                </a:path>
              </a:pathLst>
            </a:custGeom>
            <a:solidFill>
              <a:srgbClr val="2C4D7A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614167" cy="2252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7644112" y="8199382"/>
            <a:ext cx="1428750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Negativo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431935" y="8199382"/>
            <a:ext cx="698698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Bajo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718071" y="8199382"/>
            <a:ext cx="981472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Medio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301640" y="8199382"/>
            <a:ext cx="650478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Alto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35135" y="3974644"/>
            <a:ext cx="16267015" cy="5327447"/>
          </a:xfrm>
          <a:custGeom>
            <a:avLst/>
            <a:gdLst/>
            <a:ahLst/>
            <a:cxnLst/>
            <a:rect r="r" b="b" t="t" l="l"/>
            <a:pathLst>
              <a:path h="5327447" w="16267015">
                <a:moveTo>
                  <a:pt x="0" y="0"/>
                </a:moveTo>
                <a:lnTo>
                  <a:pt x="16267015" y="0"/>
                </a:lnTo>
                <a:lnTo>
                  <a:pt x="16267015" y="5327448"/>
                </a:lnTo>
                <a:lnTo>
                  <a:pt x="0" y="53274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23925"/>
            <a:ext cx="11506763" cy="1670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Finanzas y Riesgo Creditício</a:t>
            </a:r>
          </a:p>
          <a:p>
            <a:pPr algn="l">
              <a:lnSpc>
                <a:spcPts val="6299"/>
              </a:lnSpc>
            </a:pPr>
            <a:r>
              <a:rPr lang="en-US" sz="4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Insights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929740"/>
            <a:ext cx="16230600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 quina mesura els clients amb saldos més baixos estan en més risc d'incompliment de crèdit?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7936" y="3933486"/>
            <a:ext cx="16331364" cy="5409764"/>
          </a:xfrm>
          <a:custGeom>
            <a:avLst/>
            <a:gdLst/>
            <a:ahLst/>
            <a:cxnLst/>
            <a:rect r="r" b="b" t="t" l="l"/>
            <a:pathLst>
              <a:path h="5409764" w="16331364">
                <a:moveTo>
                  <a:pt x="0" y="0"/>
                </a:moveTo>
                <a:lnTo>
                  <a:pt x="16331364" y="0"/>
                </a:lnTo>
                <a:lnTo>
                  <a:pt x="16331364" y="5409764"/>
                </a:lnTo>
                <a:lnTo>
                  <a:pt x="0" y="54097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23925"/>
            <a:ext cx="11506763" cy="1670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Finanzas y Riesgo Creditício</a:t>
            </a:r>
          </a:p>
          <a:p>
            <a:pPr algn="l">
              <a:lnSpc>
                <a:spcPts val="6299"/>
              </a:lnSpc>
            </a:pPr>
            <a:r>
              <a:rPr lang="en-US" sz="4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Insights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929740"/>
            <a:ext cx="16230600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 quina mesura els clients amb saldos més baixos estan en més risc d'incompliment de crèdit?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679766" y="5902941"/>
            <a:ext cx="366681" cy="414969"/>
          </a:xfrm>
          <a:custGeom>
            <a:avLst/>
            <a:gdLst/>
            <a:ahLst/>
            <a:cxnLst/>
            <a:rect r="r" b="b" t="t" l="l"/>
            <a:pathLst>
              <a:path h="414969" w="366681">
                <a:moveTo>
                  <a:pt x="0" y="0"/>
                </a:moveTo>
                <a:lnTo>
                  <a:pt x="366681" y="0"/>
                </a:lnTo>
                <a:lnTo>
                  <a:pt x="366681" y="414968"/>
                </a:lnTo>
                <a:lnTo>
                  <a:pt x="0" y="4149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0450" y="8254624"/>
            <a:ext cx="365997" cy="414194"/>
          </a:xfrm>
          <a:custGeom>
            <a:avLst/>
            <a:gdLst/>
            <a:ahLst/>
            <a:cxnLst/>
            <a:rect r="r" b="b" t="t" l="l"/>
            <a:pathLst>
              <a:path h="414194" w="365997">
                <a:moveTo>
                  <a:pt x="0" y="0"/>
                </a:moveTo>
                <a:lnTo>
                  <a:pt x="365997" y="0"/>
                </a:lnTo>
                <a:lnTo>
                  <a:pt x="365997" y="414194"/>
                </a:lnTo>
                <a:lnTo>
                  <a:pt x="0" y="4141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DAGzIpieqGw</dc:identifier>
  <dcterms:modified xsi:type="dcterms:W3CDTF">2011-08-01T06:04:30Z</dcterms:modified>
  <cp:revision>1</cp:revision>
  <dc:title>Semana15.09</dc:title>
</cp:coreProperties>
</file>