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76" r:id="rId23"/>
    <p:sldId id="277" r:id="rId24"/>
    <p:sldId id="278" r:id="rId25"/>
    <p:sldId id="280" r:id="rId26"/>
    <p:sldId id="279" r:id="rId27"/>
    <p:sldId id="281" r:id="rId2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102" d="100"/>
          <a:sy n="102" d="100"/>
        </p:scale>
        <p:origin x="2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2BDF064-1F61-4CB8-9E45-AEB31301DC1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EE62C24-B002-49E9-AACB-53303A24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“what should be in a comment block” and add answer on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62C24-B002-49E9-AACB-53303A24C7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1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0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4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7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4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2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8638-D443-4F55-9260-AD64DBBE51E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C65A-28A6-4BBA-B9EB-8E0120CD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</a:t>
            </a:r>
            <a:br>
              <a:rPr lang="en-US" dirty="0"/>
            </a:br>
            <a:r>
              <a:rPr lang="en-US" dirty="0"/>
              <a:t>Software Development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Comments and </a:t>
            </a:r>
            <a:r>
              <a:rPr lang="en-US" dirty="0" err="1"/>
              <a:t>WhiteSpace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Whitespace</a:t>
            </a:r>
          </a:p>
          <a:p>
            <a:pPr lvl="1"/>
            <a:r>
              <a:rPr lang="en-US" dirty="0"/>
              <a:t>Add empty line to break up the code in sections for easier viewing such as a subroutine.</a:t>
            </a:r>
          </a:p>
          <a:p>
            <a:pPr lvl="1"/>
            <a:r>
              <a:rPr lang="en-US" dirty="0"/>
              <a:t>Add tabs or spaces to line up the fields in code.</a:t>
            </a:r>
          </a:p>
          <a:p>
            <a:pPr lvl="2"/>
            <a:r>
              <a:rPr lang="en-US" dirty="0"/>
              <a:t>This looks bad</a:t>
            </a:r>
          </a:p>
          <a:p>
            <a:pPr marL="91440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float	y;</a:t>
            </a:r>
          </a:p>
          <a:p>
            <a:pPr marL="914400" lvl="2" indent="0">
              <a:buNone/>
            </a:pPr>
            <a:r>
              <a:rPr lang="en-US" dirty="0"/>
              <a:t>float           rpm;</a:t>
            </a:r>
          </a:p>
        </p:txBody>
      </p:sp>
    </p:spTree>
    <p:extLst>
      <p:ext uri="{BB962C8B-B14F-4D97-AF65-F5344CB8AC3E}">
        <p14:creationId xmlns:p14="http://schemas.microsoft.com/office/powerpoint/2010/main" val="21327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Comments and Whitespace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But this looks good</a:t>
            </a:r>
          </a:p>
          <a:p>
            <a:pPr marL="914400" lvl="2" indent="0">
              <a:buNone/>
            </a:pPr>
            <a:r>
              <a:rPr lang="en-US" dirty="0" err="1"/>
              <a:t>int</a:t>
            </a: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float	y;</a:t>
            </a:r>
          </a:p>
          <a:p>
            <a:pPr marL="914400" lvl="2" indent="0">
              <a:buNone/>
            </a:pPr>
            <a:r>
              <a:rPr lang="en-US" dirty="0"/>
              <a:t>float	rpm;</a:t>
            </a:r>
          </a:p>
        </p:txBody>
      </p:sp>
    </p:spTree>
    <p:extLst>
      <p:ext uri="{BB962C8B-B14F-4D97-AF65-F5344CB8AC3E}">
        <p14:creationId xmlns:p14="http://schemas.microsoft.com/office/powerpoint/2010/main" val="2922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Variables must use an appropriate syntax which describes its function.</a:t>
            </a:r>
          </a:p>
          <a:p>
            <a:r>
              <a:rPr lang="en-US" dirty="0"/>
              <a:t>There must be a scheme for capitalization.  The forms of capitalization are</a:t>
            </a:r>
          </a:p>
          <a:p>
            <a:pPr lvl="1"/>
            <a:r>
              <a:rPr lang="en-US" dirty="0"/>
              <a:t>All lower case , should be the default if no scheme established.</a:t>
            </a:r>
          </a:p>
          <a:p>
            <a:pPr lvl="1"/>
            <a:r>
              <a:rPr lang="en-US" dirty="0"/>
              <a:t>First Letter Upper – I have not seen or used this</a:t>
            </a:r>
          </a:p>
          <a:p>
            <a:pPr lvl="1"/>
            <a:r>
              <a:rPr lang="en-US" dirty="0"/>
              <a:t>All Upper – All #defines should be all upper case</a:t>
            </a:r>
          </a:p>
          <a:p>
            <a:pPr lvl="1"/>
            <a:r>
              <a:rPr lang="en-US" dirty="0"/>
              <a:t>Camel Case – This is when a variable contains two or more words without space and the first letter of each word is capitalized.  Java uses this scheme.</a:t>
            </a:r>
          </a:p>
        </p:txBody>
      </p:sp>
    </p:spTree>
    <p:extLst>
      <p:ext uri="{BB962C8B-B14F-4D97-AF65-F5344CB8AC3E}">
        <p14:creationId xmlns:p14="http://schemas.microsoft.com/office/powerpoint/2010/main" val="279916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Syntax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of a bad name (</a:t>
            </a:r>
            <a:r>
              <a:rPr lang="en-US" dirty="0" err="1"/>
              <a:t>Netbeans</a:t>
            </a:r>
            <a:r>
              <a:rPr lang="en-US" dirty="0"/>
              <a:t> Jaguar class)</a:t>
            </a:r>
          </a:p>
          <a:p>
            <a:pPr lvl="1"/>
            <a:r>
              <a:rPr lang="en-US" dirty="0"/>
              <a:t>Jaguar jag1() </a:t>
            </a:r>
          </a:p>
          <a:p>
            <a:pPr lvl="1"/>
            <a:r>
              <a:rPr lang="en-US" dirty="0"/>
              <a:t>Jaguar jag2()</a:t>
            </a:r>
          </a:p>
          <a:p>
            <a:pPr lvl="1"/>
            <a:r>
              <a:rPr lang="en-US" dirty="0"/>
              <a:t>Which Jaguar controlled motors are we talking about?</a:t>
            </a:r>
          </a:p>
          <a:p>
            <a:r>
              <a:rPr lang="en-US" dirty="0"/>
              <a:t>Another examples of  bad variable names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n001, n002,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idfgw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9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Syntax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Good Variable Naming</a:t>
            </a:r>
          </a:p>
          <a:p>
            <a:pPr lvl="1"/>
            <a:r>
              <a:rPr lang="en-US" dirty="0"/>
              <a:t>jaguar </a:t>
            </a:r>
            <a:r>
              <a:rPr lang="en-US" dirty="0" err="1"/>
              <a:t>RightFrontWheel</a:t>
            </a:r>
            <a:r>
              <a:rPr lang="en-US" dirty="0"/>
              <a:t>();		</a:t>
            </a:r>
          </a:p>
          <a:p>
            <a:pPr lvl="1"/>
            <a:r>
              <a:rPr lang="en-US" dirty="0"/>
              <a:t>jaguar </a:t>
            </a:r>
            <a:r>
              <a:rPr lang="en-US" dirty="0" err="1"/>
              <a:t>LeftFrontWheel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victor </a:t>
            </a:r>
            <a:r>
              <a:rPr lang="en-US" dirty="0" err="1"/>
              <a:t>frontshooter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image_timeout_occurred</a:t>
            </a:r>
            <a:r>
              <a:rPr lang="en-US" dirty="0"/>
              <a:t>;</a:t>
            </a:r>
          </a:p>
          <a:p>
            <a:r>
              <a:rPr lang="en-US" dirty="0"/>
              <a:t>Yet if a loop is simple and variable is local, it is OK to cheat and just use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i,j,k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8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Syntax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 mind that someone else may need to look at the source code and that someone else could be you in many months.</a:t>
            </a:r>
          </a:p>
          <a:p>
            <a:r>
              <a:rPr lang="en-US" dirty="0"/>
              <a:t>Also your development team will respect you.</a:t>
            </a:r>
          </a:p>
        </p:txBody>
      </p:sp>
    </p:spTree>
    <p:extLst>
      <p:ext uri="{BB962C8B-B14F-4D97-AF65-F5344CB8AC3E}">
        <p14:creationId xmlns:p14="http://schemas.microsoft.com/office/powerpoint/2010/main" val="299949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and type of variables are important</a:t>
            </a:r>
          </a:p>
          <a:p>
            <a:r>
              <a:rPr lang="en-US" dirty="0"/>
              <a:t>When declaring variables</a:t>
            </a:r>
          </a:p>
          <a:p>
            <a:pPr lvl="1"/>
            <a:r>
              <a:rPr lang="en-US" dirty="0"/>
              <a:t>Avoid global variables  - Why????</a:t>
            </a:r>
          </a:p>
        </p:txBody>
      </p:sp>
    </p:spTree>
    <p:extLst>
      <p:ext uri="{BB962C8B-B14F-4D97-AF65-F5344CB8AC3E}">
        <p14:creationId xmlns:p14="http://schemas.microsoft.com/office/powerpoint/2010/main" val="287648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and type of variables are important</a:t>
            </a:r>
          </a:p>
          <a:p>
            <a:r>
              <a:rPr lang="en-US" dirty="0"/>
              <a:t>When declaring variables</a:t>
            </a:r>
          </a:p>
          <a:p>
            <a:pPr lvl="1"/>
            <a:r>
              <a:rPr lang="en-US" dirty="0"/>
              <a:t>Avoid global variables  - Why????</a:t>
            </a:r>
          </a:p>
          <a:p>
            <a:pPr lvl="1"/>
            <a:r>
              <a:rPr lang="en-US" dirty="0"/>
              <a:t>Because it allows flexibility to use local variables.  If a local variable has the same name as a global, it will cause problems.</a:t>
            </a:r>
          </a:p>
        </p:txBody>
      </p:sp>
    </p:spTree>
    <p:extLst>
      <p:ext uri="{BB962C8B-B14F-4D97-AF65-F5344CB8AC3E}">
        <p14:creationId xmlns:p14="http://schemas.microsoft.com/office/powerpoint/2010/main" val="251027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should not use </a:t>
            </a:r>
            <a:r>
              <a:rPr lang="en-US" dirty="0" err="1"/>
              <a:t>globals</a:t>
            </a:r>
            <a:r>
              <a:rPr lang="en-US" dirty="0"/>
              <a:t> how do we return two or more values from a subroutine which only returns one value?</a:t>
            </a:r>
          </a:p>
        </p:txBody>
      </p:sp>
    </p:spTree>
    <p:extLst>
      <p:ext uri="{BB962C8B-B14F-4D97-AF65-F5344CB8AC3E}">
        <p14:creationId xmlns:p14="http://schemas.microsoft.com/office/powerpoint/2010/main" val="382783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should not use </a:t>
            </a:r>
            <a:r>
              <a:rPr lang="en-US" dirty="0" err="1"/>
              <a:t>globals</a:t>
            </a:r>
            <a:r>
              <a:rPr lang="en-US" dirty="0"/>
              <a:t> how do we return two or more values from a subroutine which only returns one value?  Create a pointer to a </a:t>
            </a:r>
            <a:r>
              <a:rPr lang="en-US" dirty="0" err="1"/>
              <a:t>struct</a:t>
            </a:r>
            <a:r>
              <a:rPr lang="en-US" dirty="0"/>
              <a:t> where the </a:t>
            </a:r>
            <a:r>
              <a:rPr lang="en-US" dirty="0" err="1"/>
              <a:t>struct</a:t>
            </a:r>
            <a:r>
              <a:rPr lang="en-US" dirty="0"/>
              <a:t> contains the variables you want and pass the pointer into the subroutine (This is a C/C++ thing).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7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Jeff Crockett</a:t>
            </a:r>
          </a:p>
          <a:p>
            <a:r>
              <a:rPr lang="en-US" dirty="0"/>
              <a:t>Mentor at Tuscarora HS team 3793</a:t>
            </a:r>
          </a:p>
          <a:p>
            <a:r>
              <a:rPr lang="en-US" dirty="0"/>
              <a:t>Work at JDSU in Germantown as a Hardware and FPGA engineer</a:t>
            </a:r>
          </a:p>
          <a:p>
            <a:r>
              <a:rPr lang="en-US" dirty="0"/>
              <a:t>BSEE from University of MD and have twenty years experience in the field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 and 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 err="1"/>
              <a:t>struct</a:t>
            </a:r>
            <a:r>
              <a:rPr lang="en-US" dirty="0"/>
              <a:t> MYSUBSTAT {</a:t>
            </a:r>
          </a:p>
          <a:p>
            <a:pPr marL="914400" lvl="2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error_code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led_color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MYSUBSTAT </a:t>
            </a:r>
            <a:r>
              <a:rPr lang="en-US" dirty="0" err="1"/>
              <a:t>subroutine_status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// instance this subroutine in main()</a:t>
            </a:r>
          </a:p>
          <a:p>
            <a:pPr marL="914400" lvl="2" indent="0">
              <a:buNone/>
            </a:pPr>
            <a:r>
              <a:rPr lang="en-US" dirty="0"/>
              <a:t>void </a:t>
            </a:r>
            <a:r>
              <a:rPr lang="en-US" dirty="0" err="1"/>
              <a:t>my_subroutine</a:t>
            </a:r>
            <a:r>
              <a:rPr lang="en-US" dirty="0"/>
              <a:t> {</a:t>
            </a:r>
            <a:r>
              <a:rPr lang="en-US" dirty="0" err="1"/>
              <a:t>int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, *MYSUBSTAT,…} {</a:t>
            </a:r>
          </a:p>
          <a:p>
            <a:pPr marL="914400" lvl="2" indent="0">
              <a:buNone/>
            </a:pPr>
            <a:r>
              <a:rPr lang="en-US" dirty="0"/>
              <a:t>…</a:t>
            </a:r>
          </a:p>
          <a:p>
            <a:pPr marL="914400" lvl="2" indent="0">
              <a:buNone/>
            </a:pPr>
            <a:r>
              <a:rPr lang="en-US"/>
              <a:t>	return;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Type 3a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main(</a:t>
            </a:r>
            <a:r>
              <a:rPr lang="en-US" sz="2800" dirty="0" err="1"/>
              <a:t>argc</a:t>
            </a:r>
            <a:r>
              <a:rPr lang="en-US" sz="2800" dirty="0"/>
              <a:t> ,*</a:t>
            </a:r>
            <a:r>
              <a:rPr lang="en-US" sz="2800" dirty="0" err="1"/>
              <a:t>argv</a:t>
            </a:r>
            <a:r>
              <a:rPr lang="en-US" sz="2800" dirty="0"/>
              <a:t>[]) {</a:t>
            </a:r>
          </a:p>
          <a:p>
            <a:pPr marL="0" lvl="2" indent="0">
              <a:buNone/>
            </a:pPr>
            <a:r>
              <a:rPr lang="en-US" dirty="0"/>
              <a:t>	MYSUBSTAT </a:t>
            </a:r>
            <a:r>
              <a:rPr lang="en-US" dirty="0" err="1"/>
              <a:t>subroutine_status</a:t>
            </a:r>
            <a:r>
              <a:rPr lang="en-US" dirty="0"/>
              <a:t>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while (1) {</a:t>
            </a:r>
          </a:p>
          <a:p>
            <a:pPr marL="0" indent="0">
              <a:buNone/>
            </a:pPr>
            <a:r>
              <a:rPr lang="en-US" sz="2800" dirty="0"/>
              <a:t>		…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my_subroutine</a:t>
            </a:r>
            <a:r>
              <a:rPr lang="en-US" sz="2800" dirty="0"/>
              <a:t>(0,3,&amp;subroutine_status);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(“%</a:t>
            </a:r>
            <a:r>
              <a:rPr lang="en-US" sz="2800" dirty="0" err="1"/>
              <a:t>i</a:t>
            </a:r>
            <a:r>
              <a:rPr lang="en-US" sz="2800" dirty="0"/>
              <a:t> \</a:t>
            </a:r>
            <a:r>
              <a:rPr lang="en-US" sz="2800" dirty="0" err="1"/>
              <a:t>t%i</a:t>
            </a:r>
            <a:r>
              <a:rPr lang="en-US" sz="2800" dirty="0"/>
              <a:t>\</a:t>
            </a:r>
            <a:r>
              <a:rPr lang="en-US" sz="2800" dirty="0" err="1"/>
              <a:t>n,subroutine_status.error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code,subroutine_status.led_color</a:t>
            </a:r>
            <a:r>
              <a:rPr lang="en-US" sz="2800" dirty="0"/>
              <a:t>);	</a:t>
            </a:r>
          </a:p>
          <a:p>
            <a:pPr marL="0" indent="0">
              <a:buNone/>
            </a:pPr>
            <a:r>
              <a:rPr lang="en-US" sz="2800" dirty="0"/>
              <a:t>		…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157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Type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proper use of static variables</a:t>
            </a:r>
          </a:p>
          <a:p>
            <a:pPr lvl="1"/>
            <a:r>
              <a:rPr lang="en-US" dirty="0"/>
              <a:t>Do you want the subroutine to remember the variable each time it is called?</a:t>
            </a:r>
          </a:p>
          <a:p>
            <a:r>
              <a:rPr lang="en-US" dirty="0"/>
              <a:t>Use the proper variable type </a:t>
            </a:r>
          </a:p>
          <a:p>
            <a:pPr lvl="1"/>
            <a:r>
              <a:rPr lang="en-US" dirty="0" err="1"/>
              <a:t>Int,float,long,double</a:t>
            </a:r>
            <a:r>
              <a:rPr lang="en-US" dirty="0"/>
              <a:t>,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Avoid using float or double for loop counters or comparison.  These can have precision errors.</a:t>
            </a:r>
          </a:p>
          <a:p>
            <a:pPr lvl="1"/>
            <a:r>
              <a:rPr lang="en-US" dirty="0"/>
              <a:t>Floats and doubles have their purpose but can waste speed and memory if misused.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Type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int</a:t>
            </a:r>
            <a:r>
              <a:rPr lang="en-US" dirty="0"/>
              <a:t> or long </a:t>
            </a:r>
            <a:r>
              <a:rPr lang="en-US" dirty="0" err="1"/>
              <a:t>int</a:t>
            </a:r>
            <a:r>
              <a:rPr lang="en-US" dirty="0"/>
              <a:t> represents a number as straight binary.  If the </a:t>
            </a:r>
            <a:r>
              <a:rPr lang="en-US" dirty="0" err="1"/>
              <a:t>int</a:t>
            </a:r>
            <a:r>
              <a:rPr lang="en-US" dirty="0"/>
              <a:t> is ‘12’, it is 0000000000001100 or 000c hex.  Very straight forward and easy for the processor to deal with.</a:t>
            </a:r>
          </a:p>
          <a:p>
            <a:r>
              <a:rPr lang="en-US" dirty="0"/>
              <a:t>A float or double is represented as many bits such that the word is divided up into fields.  The fields 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39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Type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Sign</a:t>
            </a:r>
          </a:p>
          <a:p>
            <a:pPr lvl="1"/>
            <a:r>
              <a:rPr lang="en-US" dirty="0"/>
              <a:t>Exponent</a:t>
            </a:r>
          </a:p>
          <a:p>
            <a:pPr lvl="1"/>
            <a:r>
              <a:rPr lang="en-US" dirty="0"/>
              <a:t>Mantissa</a:t>
            </a:r>
          </a:p>
          <a:p>
            <a:r>
              <a:rPr lang="en-US" dirty="0"/>
              <a:t>In IEEE784 the formula is</a:t>
            </a:r>
          </a:p>
          <a:p>
            <a:pPr marL="0" indent="0">
              <a:buNone/>
            </a:pPr>
            <a:r>
              <a:rPr lang="en-US" dirty="0"/>
              <a:t>Sign is 0 for positive, 1 for negative.</a:t>
            </a:r>
          </a:p>
          <a:p>
            <a:pPr marL="0" indent="0">
              <a:buNone/>
            </a:pPr>
            <a:r>
              <a:rPr lang="en-US" dirty="0"/>
              <a:t>Float number = (2^(128-Exponent))*Mantissa where the most significant bit of the mantissa is always 1.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8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Scope and Type 6a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398365"/>
              </p:ext>
            </p:extLst>
          </p:nvPr>
        </p:nvGraphicFramePr>
        <p:xfrm>
          <a:off x="1236265" y="2995644"/>
          <a:ext cx="6671470" cy="2042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60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09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09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09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09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09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09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09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09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909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9091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</a:tblGrid>
              <a:tr h="10604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Field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Exponent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Significant or Mantissa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6800" y="5546467"/>
            <a:ext cx="69167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Floating Point Representation (IEEE 754 example)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is unity binary point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Number = (-1)^sign * 1.Mantissa * 2 ^ (Exponent-128)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Number = [2 ^ (135-128)] * [1. (Mantissa)] = 3.1416 in this example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35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Type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floats and doubles are very complicated compared to </a:t>
            </a:r>
            <a:r>
              <a:rPr lang="en-US" dirty="0" err="1"/>
              <a:t>int,long</a:t>
            </a:r>
            <a:r>
              <a:rPr lang="en-US" dirty="0"/>
              <a:t>, and </a:t>
            </a:r>
            <a:r>
              <a:rPr lang="en-US" dirty="0" err="1"/>
              <a:t>boolean</a:t>
            </a:r>
            <a:r>
              <a:rPr lang="en-US" dirty="0"/>
              <a:t> types.</a:t>
            </a:r>
          </a:p>
        </p:txBody>
      </p:sp>
    </p:spTree>
    <p:extLst>
      <p:ext uri="{BB962C8B-B14F-4D97-AF65-F5344CB8AC3E}">
        <p14:creationId xmlns:p14="http://schemas.microsoft.com/office/powerpoint/2010/main" val="4121370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Size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31620" y="3574002"/>
          <a:ext cx="6080760" cy="578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 bit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16bit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 bit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 bit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Direct Binary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char, short 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long 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Floating Point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double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4419600"/>
            <a:ext cx="63928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Scope Memory Width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8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programming and development recommendations from planning to testing.</a:t>
            </a:r>
          </a:p>
          <a:p>
            <a:r>
              <a:rPr lang="en-US" dirty="0"/>
              <a:t>This scope of this presentation is intended for an audience with none to very little programming experience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good understanding of the task to be completed.</a:t>
            </a:r>
          </a:p>
          <a:p>
            <a:r>
              <a:rPr lang="en-US" dirty="0"/>
              <a:t>Break the problem into subtasks.</a:t>
            </a:r>
          </a:p>
          <a:p>
            <a:r>
              <a:rPr lang="en-US" dirty="0"/>
              <a:t>Architecture specification if necessary.</a:t>
            </a:r>
          </a:p>
          <a:p>
            <a:r>
              <a:rPr lang="en-US" dirty="0"/>
              <a:t>Block diagrams and/or flowcharting</a:t>
            </a:r>
          </a:p>
          <a:p>
            <a:r>
              <a:rPr lang="en-US" dirty="0"/>
              <a:t>Write pseudo-code to understand the algorithm. </a:t>
            </a:r>
          </a:p>
        </p:txBody>
      </p:sp>
    </p:spTree>
    <p:extLst>
      <p:ext uri="{BB962C8B-B14F-4D97-AF65-F5344CB8AC3E}">
        <p14:creationId xmlns:p14="http://schemas.microsoft.com/office/powerpoint/2010/main" val="270971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Comment Block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Yes those “do nothing” fields called comments important.</a:t>
            </a:r>
          </a:p>
          <a:p>
            <a:r>
              <a:rPr lang="en-US" dirty="0"/>
              <a:t>What should be in the introductory comment block?</a:t>
            </a:r>
          </a:p>
        </p:txBody>
      </p:sp>
    </p:spTree>
    <p:extLst>
      <p:ext uri="{BB962C8B-B14F-4D97-AF65-F5344CB8AC3E}">
        <p14:creationId xmlns:p14="http://schemas.microsoft.com/office/powerpoint/2010/main" val="352605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Comment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introductory comment block gives the programmer/analyst good information.  </a:t>
            </a:r>
          </a:p>
          <a:p>
            <a:r>
              <a:rPr lang="en-US" dirty="0"/>
              <a:t>The comment block must contain</a:t>
            </a:r>
          </a:p>
          <a:p>
            <a:pPr lvl="1"/>
            <a:r>
              <a:rPr lang="en-US" dirty="0"/>
              <a:t>Program title</a:t>
            </a:r>
          </a:p>
          <a:p>
            <a:pPr lvl="1"/>
            <a:r>
              <a:rPr lang="en-US" dirty="0"/>
              <a:t>Authors Name</a:t>
            </a:r>
          </a:p>
          <a:p>
            <a:pPr lvl="1"/>
            <a:r>
              <a:rPr lang="en-US" dirty="0"/>
              <a:t>Date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5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Comment Block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Organization/Team Number</a:t>
            </a:r>
          </a:p>
          <a:p>
            <a:pPr lvl="1"/>
            <a:r>
              <a:rPr lang="en-US" dirty="0"/>
              <a:t>Summary of Function and Essential Info</a:t>
            </a:r>
          </a:p>
          <a:p>
            <a:pPr lvl="1"/>
            <a:r>
              <a:rPr lang="en-US" dirty="0"/>
              <a:t>Any legal disclaimers or copyright statements if done for a corporation or government agency</a:t>
            </a:r>
          </a:p>
          <a:p>
            <a:pPr lvl="1"/>
            <a:r>
              <a:rPr lang="en-US" dirty="0"/>
              <a:t>Revision Letter if no Configuration Management System.</a:t>
            </a:r>
          </a:p>
          <a:p>
            <a:r>
              <a:rPr lang="en-US" dirty="0"/>
              <a:t>Other Optional Comments</a:t>
            </a:r>
          </a:p>
          <a:p>
            <a:pPr lvl="1"/>
            <a:r>
              <a:rPr lang="en-US" dirty="0"/>
              <a:t>Input and Output ports</a:t>
            </a:r>
          </a:p>
          <a:p>
            <a:pPr lvl="1"/>
            <a:r>
              <a:rPr lang="en-US" dirty="0"/>
              <a:t>Hierarchy Description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Comment Block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Return Values</a:t>
            </a:r>
          </a:p>
          <a:p>
            <a:r>
              <a:rPr lang="en-US" dirty="0"/>
              <a:t>Example of introductory coding block</a:t>
            </a:r>
          </a:p>
          <a:p>
            <a:pPr marL="0" indent="0">
              <a:buNone/>
            </a:pPr>
            <a:r>
              <a:rPr lang="en-US" sz="1900" dirty="0"/>
              <a:t>/**********************************************</a:t>
            </a:r>
          </a:p>
          <a:p>
            <a:pPr marL="0" indent="0">
              <a:buNone/>
            </a:pPr>
            <a:r>
              <a:rPr lang="en-US" sz="1900" dirty="0"/>
              <a:t>* Title - </a:t>
            </a:r>
            <a:r>
              <a:rPr lang="en-US" sz="1900" dirty="0" err="1"/>
              <a:t>hello.c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* Author – Jeff Crockett</a:t>
            </a:r>
          </a:p>
          <a:p>
            <a:pPr marL="0" indent="0">
              <a:buNone/>
            </a:pPr>
            <a:r>
              <a:rPr lang="en-US" sz="1900" dirty="0"/>
              <a:t>* FRC Team - Tuscarora HS </a:t>
            </a:r>
            <a:r>
              <a:rPr lang="en-US" sz="1900" dirty="0" err="1"/>
              <a:t>Cybertitans</a:t>
            </a:r>
            <a:r>
              <a:rPr lang="en-US" sz="1900" dirty="0"/>
              <a:t> - 3793</a:t>
            </a:r>
          </a:p>
          <a:p>
            <a:pPr marL="0" indent="0">
              <a:buNone/>
            </a:pPr>
            <a:r>
              <a:rPr lang="en-US" sz="1900" dirty="0"/>
              <a:t>* Date – 6/25/13</a:t>
            </a:r>
          </a:p>
          <a:p>
            <a:pPr marL="0" indent="0">
              <a:buNone/>
            </a:pPr>
            <a:r>
              <a:rPr lang="en-US" sz="1900" dirty="0"/>
              <a:t>* Description – This program displays the message “Hello  World” one time.</a:t>
            </a:r>
          </a:p>
          <a:p>
            <a:pPr marL="0" indent="0">
              <a:buNone/>
            </a:pPr>
            <a:r>
              <a:rPr lang="en-US" sz="1900" dirty="0"/>
              <a:t>*  </a:t>
            </a:r>
          </a:p>
          <a:p>
            <a:pPr marL="0" indent="0">
              <a:buNone/>
            </a:pPr>
            <a:r>
              <a:rPr lang="en-US" sz="1900" dirty="0"/>
              <a:t>* Returns 0 if no errors</a:t>
            </a:r>
          </a:p>
          <a:p>
            <a:pPr marL="0" indent="0">
              <a:buNone/>
            </a:pPr>
            <a:r>
              <a:rPr lang="en-US" sz="1900" dirty="0"/>
              <a:t>**********************************************/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Comments and Whitespace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Adding comments and whitespace characters is done for clarity</a:t>
            </a:r>
          </a:p>
          <a:p>
            <a:r>
              <a:rPr lang="en-US" dirty="0"/>
              <a:t>Use of comments</a:t>
            </a:r>
          </a:p>
          <a:p>
            <a:pPr lvl="1"/>
            <a:r>
              <a:rPr lang="en-US" dirty="0"/>
              <a:t>Add comments when there is a non-obvious algorithm</a:t>
            </a:r>
          </a:p>
          <a:p>
            <a:pPr lvl="1"/>
            <a:r>
              <a:rPr lang="en-US" dirty="0"/>
              <a:t>Add comments to describe functions at higher level.</a:t>
            </a:r>
          </a:p>
          <a:p>
            <a:pPr lvl="1"/>
            <a:r>
              <a:rPr lang="en-US" dirty="0"/>
              <a:t>Describe a data table</a:t>
            </a:r>
          </a:p>
          <a:p>
            <a:pPr lvl="1"/>
            <a:r>
              <a:rPr lang="en-US" dirty="0"/>
              <a:t>Error codes</a:t>
            </a:r>
          </a:p>
          <a:p>
            <a:pPr lvl="1"/>
            <a:r>
              <a:rPr lang="en-US" dirty="0"/>
              <a:t>Too many comments will clutter the code and make it hard to read.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9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1105</Words>
  <Application>Microsoft Office PowerPoint</Application>
  <PresentationFormat>On-screen Show (4:3)</PresentationFormat>
  <Paragraphs>282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FRC Software Development Presentation</vt:lpstr>
      <vt:lpstr>About me</vt:lpstr>
      <vt:lpstr>Purpose and Scope</vt:lpstr>
      <vt:lpstr>Planning and Specification</vt:lpstr>
      <vt:lpstr>Introductory Comment Block </vt:lpstr>
      <vt:lpstr>Introductory Comment Block</vt:lpstr>
      <vt:lpstr>Introductory Comment Block 2</vt:lpstr>
      <vt:lpstr>Introductory Comment Block 3</vt:lpstr>
      <vt:lpstr>Other Comments and Whitespace</vt:lpstr>
      <vt:lpstr>Other Comments and WhiteSpace 2</vt:lpstr>
      <vt:lpstr>Other Comments and Whitespace 3</vt:lpstr>
      <vt:lpstr>Variable Syntax</vt:lpstr>
      <vt:lpstr>Variable Syntax 2</vt:lpstr>
      <vt:lpstr>Variable Syntax 3</vt:lpstr>
      <vt:lpstr>Variable Syntax 4</vt:lpstr>
      <vt:lpstr>Variable Scope and Type</vt:lpstr>
      <vt:lpstr>Variable Scope and Type</vt:lpstr>
      <vt:lpstr>Variable Scope and Type 2</vt:lpstr>
      <vt:lpstr>Variable Scope and Type 2</vt:lpstr>
      <vt:lpstr>Variable Scope and Type 3</vt:lpstr>
      <vt:lpstr>Variable Scope and Type 3a</vt:lpstr>
      <vt:lpstr>Variable Scope and Type 4</vt:lpstr>
      <vt:lpstr>Variable Scope and Type 5</vt:lpstr>
      <vt:lpstr>Variable Scope and Type 6</vt:lpstr>
      <vt:lpstr>Variable Scope and Type 6a Example</vt:lpstr>
      <vt:lpstr>Variable Scope and Type 7</vt:lpstr>
      <vt:lpstr>Variable Scope Size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Recommendations</dc:title>
  <dc:creator>Jeffrey David Crockett</dc:creator>
  <cp:keywords>ᅟ</cp:keywords>
  <cp:lastModifiedBy>Long, Josiah</cp:lastModifiedBy>
  <cp:revision>42</cp:revision>
  <dcterms:created xsi:type="dcterms:W3CDTF">2013-06-18T00:44:18Z</dcterms:created>
  <dcterms:modified xsi:type="dcterms:W3CDTF">2016-12-03T13:33:13Z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f1919d1c-7a26-4b4e-be0f-6ea1fcdc018c</vt:lpwstr>
  </property>
  <property fmtid="{D5CDD505-2E9C-101B-9397-08002B2CF9AE}" pid="3" name="Classification">
    <vt:lpwstr>NotClassified</vt:lpwstr>
  </property>
  <property fmtid="{D5CDD505-2E9C-101B-9397-08002B2CF9AE}" pid="4" name="ShowVisibleMarkings">
    <vt:lpwstr>Y</vt:lpwstr>
  </property>
  <property fmtid="{D5CDD505-2E9C-101B-9397-08002B2CF9AE}" pid="5" name="FooterPosition">
    <vt:lpwstr>C</vt:lpwstr>
  </property>
</Properties>
</file>