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sldIdLst>
    <p:sldId id="256" r:id="rId2"/>
    <p:sldId id="261" r:id="rId3"/>
  </p:sldIdLst>
  <p:sldSz cx="17068800" cy="12801600"/>
  <p:notesSz cx="6858000" cy="9144000"/>
  <p:embeddedFontLst>
    <p:embeddedFont>
      <p:font typeface="맑은 고딕" panose="020B0503020000020004" pitchFamily="50" charset="-127"/>
      <p:regular r:id="rId4"/>
      <p:bold r:id="rId5"/>
    </p:embeddedFont>
    <p:embeddedFont>
      <p:font typeface="경기천년제목V Bold" panose="02020803020101020101" pitchFamily="18" charset="-127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경기천년제목 Bold" panose="02020803020101020101" pitchFamily="18" charset="-127"/>
      <p:bold r:id="rId13"/>
    </p:embeddedFont>
    <p:embeddedFont>
      <p:font typeface="고도 M" panose="02000503000000020004" pitchFamily="2" charset="-127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32" userDrawn="1">
          <p15:clr>
            <a:srgbClr val="A4A3A4"/>
          </p15:clr>
        </p15:guide>
        <p15:guide id="2" pos="53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366FF"/>
    <a:srgbClr val="F0FEFE"/>
    <a:srgbClr val="FDCBDC"/>
    <a:srgbClr val="EAEAEA"/>
    <a:srgbClr val="FEE2EB"/>
    <a:srgbClr val="FFF2CC"/>
    <a:srgbClr val="D6DCE5"/>
    <a:srgbClr val="FD1988"/>
    <a:srgbClr val="2D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30552" autoAdjust="0"/>
  </p:normalViewPr>
  <p:slideViewPr>
    <p:cSldViewPr snapToGrid="0">
      <p:cViewPr>
        <p:scale>
          <a:sx n="50" d="100"/>
          <a:sy n="50" d="100"/>
        </p:scale>
        <p:origin x="-1296" y="-110"/>
      </p:cViewPr>
      <p:guideLst>
        <p:guide orient="horz" pos="4032"/>
        <p:guide pos="5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60" y="2095078"/>
            <a:ext cx="1450848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6723804"/>
            <a:ext cx="128016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8378-3BAE-458F-90DF-9E6DA051925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0FFB-44E7-4874-B193-8D6A084D0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3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8378-3BAE-458F-90DF-9E6DA051925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0FFB-44E7-4874-B193-8D6A084D0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9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1" y="681567"/>
            <a:ext cx="3680460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1" y="681567"/>
            <a:ext cx="10828020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8378-3BAE-458F-90DF-9E6DA051925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0FFB-44E7-4874-B193-8D6A084D0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8378-3BAE-458F-90DF-9E6DA051925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0FFB-44E7-4874-B193-8D6A084D0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50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1" y="3191514"/>
            <a:ext cx="1472184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1" y="8567000"/>
            <a:ext cx="1472184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8378-3BAE-458F-90DF-9E6DA051925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0FFB-44E7-4874-B193-8D6A084D0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9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3407833"/>
            <a:ext cx="725424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3407833"/>
            <a:ext cx="725424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8378-3BAE-458F-90DF-9E6DA051925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0FFB-44E7-4874-B193-8D6A084D0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67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681570"/>
            <a:ext cx="14721840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5" y="3138171"/>
            <a:ext cx="7220901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5" y="4676140"/>
            <a:ext cx="722090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1" y="3138171"/>
            <a:ext cx="7256463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1" y="4676140"/>
            <a:ext cx="7256463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8378-3BAE-458F-90DF-9E6DA051925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0FFB-44E7-4874-B193-8D6A084D0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1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8378-3BAE-458F-90DF-9E6DA051925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0FFB-44E7-4874-B193-8D6A084D0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6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8378-3BAE-458F-90DF-9E6DA051925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0FFB-44E7-4874-B193-8D6A084D0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07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853440"/>
            <a:ext cx="5505132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843196"/>
            <a:ext cx="864108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3" y="3840480"/>
            <a:ext cx="5505132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8378-3BAE-458F-90DF-9E6DA051925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0FFB-44E7-4874-B193-8D6A084D0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89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853440"/>
            <a:ext cx="5505132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843196"/>
            <a:ext cx="864108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3" y="3840480"/>
            <a:ext cx="5505132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8378-3BAE-458F-90DF-9E6DA051925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0FFB-44E7-4874-B193-8D6A084D0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5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681570"/>
            <a:ext cx="1472184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3407833"/>
            <a:ext cx="1472184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11865189"/>
            <a:ext cx="38404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8378-3BAE-458F-90DF-9E6DA051925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11865189"/>
            <a:ext cx="57607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11865189"/>
            <a:ext cx="38404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40FFB-44E7-4874-B193-8D6A084D0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706910" rtl="0" eaLnBrk="1" latinLnBrk="1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1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1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1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1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1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1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1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1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1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1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1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1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1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1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1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1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1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1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평행 사변형 70"/>
          <p:cNvSpPr/>
          <p:nvPr/>
        </p:nvSpPr>
        <p:spPr>
          <a:xfrm>
            <a:off x="-687393" y="318065"/>
            <a:ext cx="17756193" cy="1194420"/>
          </a:xfrm>
          <a:prstGeom prst="parallelogram">
            <a:avLst>
              <a:gd name="adj" fmla="val 7222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평행 사변형 1"/>
          <p:cNvSpPr/>
          <p:nvPr/>
        </p:nvSpPr>
        <p:spPr>
          <a:xfrm>
            <a:off x="-914323" y="-25378"/>
            <a:ext cx="17756193" cy="1194420"/>
          </a:xfrm>
          <a:prstGeom prst="parallelogram">
            <a:avLst>
              <a:gd name="adj" fmla="val 72222"/>
            </a:avLst>
          </a:prstGeom>
          <a:solidFill>
            <a:srgbClr val="1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B2B6EC8-FE8E-486E-B5E3-9D541842976B}"/>
              </a:ext>
            </a:extLst>
          </p:cNvPr>
          <p:cNvSpPr txBox="1"/>
          <p:nvPr/>
        </p:nvSpPr>
        <p:spPr>
          <a:xfrm>
            <a:off x="401504" y="-25378"/>
            <a:ext cx="13881655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중고로운 평화나라</a:t>
            </a:r>
            <a:endParaRPr lang="en-US" altLang="ko-KR" sz="4800" b="1" dirty="0">
              <a:solidFill>
                <a:schemeClr val="bg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블록체인 기반 중고거래 플랫폼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5E2D3458-0237-4555-8D26-CD6D8029F243}"/>
              </a:ext>
            </a:extLst>
          </p:cNvPr>
          <p:cNvSpPr txBox="1"/>
          <p:nvPr/>
        </p:nvSpPr>
        <p:spPr>
          <a:xfrm>
            <a:off x="384783" y="1812946"/>
            <a:ext cx="16299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“</a:t>
            </a:r>
            <a:r>
              <a:rPr lang="ko-KR" altLang="en-US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커지는 중고품 시장 규모</a:t>
            </a:r>
            <a:r>
              <a:rPr lang="en-US" altLang="ko-KR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4800" b="1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더 많아지는 사기 피해 사례</a:t>
            </a:r>
            <a:r>
              <a:rPr lang="en-US" altLang="ko-KR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”</a:t>
            </a:r>
            <a:endParaRPr lang="ko-KR" altLang="en-US" sz="48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5" name="사각형: 둥근 모서리 110">
            <a:extLst>
              <a:ext uri="{FF2B5EF4-FFF2-40B4-BE49-F238E27FC236}">
                <a16:creationId xmlns:a16="http://schemas.microsoft.com/office/drawing/2014/main" xmlns="" id="{E10D9F92-9B01-4BDA-B4A6-27E7D0B82880}"/>
              </a:ext>
            </a:extLst>
          </p:cNvPr>
          <p:cNvSpPr/>
          <p:nvPr/>
        </p:nvSpPr>
        <p:spPr>
          <a:xfrm>
            <a:off x="135789" y="2785140"/>
            <a:ext cx="16797222" cy="3615659"/>
          </a:xfrm>
          <a:prstGeom prst="roundRect">
            <a:avLst>
              <a:gd name="adj" fmla="val 137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고도 M" panose="02000503000000020004" pitchFamily="2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62" y="3403298"/>
            <a:ext cx="2103295" cy="2103295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25" y="3933108"/>
            <a:ext cx="1043673" cy="1043673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16" y="3434686"/>
            <a:ext cx="2040515" cy="2040515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5C487637-1B63-4DAD-9455-9787243E3A9E}"/>
              </a:ext>
            </a:extLst>
          </p:cNvPr>
          <p:cNvSpPr/>
          <p:nvPr/>
        </p:nvSpPr>
        <p:spPr>
          <a:xfrm>
            <a:off x="7358591" y="3180398"/>
            <a:ext cx="9355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2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특히 허위 매물을 통한 </a:t>
            </a:r>
            <a:r>
              <a:rPr lang="ko-KR" altLang="en-US" sz="3200" b="1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택배 거래 사기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</a:t>
            </a:r>
            <a:r>
              <a:rPr lang="ko-KR" altLang="en-US" sz="2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가장 빈번히 일어남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endParaRPr lang="ko-KR" altLang="en-US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63" y="3933108"/>
            <a:ext cx="2196701" cy="2196701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11260766" y="3920924"/>
            <a:ext cx="2397345" cy="2111245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22300" y="5158282"/>
            <a:ext cx="750855" cy="743194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993699" y="3905868"/>
            <a:ext cx="2141356" cy="2141356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3353" y="4223376"/>
            <a:ext cx="1401781" cy="1387476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>
          <a:xfrm>
            <a:off x="609113" y="5623548"/>
            <a:ext cx="2854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국내 중고품 시장 규모</a:t>
            </a:r>
            <a:endParaRPr lang="en-US" altLang="ko-KR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약 </a:t>
            </a:r>
            <a:r>
              <a:rPr lang="en-US" altLang="ko-KR" sz="2000" b="1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</a:t>
            </a:r>
            <a:r>
              <a:rPr lang="ko-KR" altLang="en-US" sz="2000" b="1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조원</a:t>
            </a:r>
            <a:r>
              <a:rPr lang="en-US" altLang="ko-KR" sz="2000" b="1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</a:t>
            </a:r>
            <a:endParaRPr lang="en-US" altLang="ko-KR" sz="1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850559" y="5623548"/>
            <a:ext cx="43964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국내 중고 거래 피해 사례 </a:t>
            </a:r>
            <a:r>
              <a:rPr lang="en-US" altLang="ko-KR" sz="2000" b="1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19</a:t>
            </a:r>
            <a:r>
              <a:rPr lang="ko-KR" altLang="en-US" sz="2000" b="1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만 </a:t>
            </a:r>
            <a:r>
              <a:rPr lang="ko-KR" altLang="en-US" sz="2000" b="1" dirty="0" smtClean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건</a:t>
            </a:r>
            <a:endParaRPr lang="en-US" altLang="ko-KR" sz="2000" b="1" dirty="0" smtClean="0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2000" dirty="0" smtClean="0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2000" dirty="0" smtClean="0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약 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635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억원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</p:txBody>
      </p:sp>
      <p:sp>
        <p:nvSpPr>
          <p:cNvPr id="112" name="사각형: 둥근 모서리 110">
            <a:extLst>
              <a:ext uri="{FF2B5EF4-FFF2-40B4-BE49-F238E27FC236}">
                <a16:creationId xmlns:a16="http://schemas.microsoft.com/office/drawing/2014/main" xmlns="" id="{E10D9F92-9B01-4BDA-B4A6-27E7D0B82880}"/>
              </a:ext>
            </a:extLst>
          </p:cNvPr>
          <p:cNvSpPr/>
          <p:nvPr/>
        </p:nvSpPr>
        <p:spPr>
          <a:xfrm>
            <a:off x="135788" y="7533653"/>
            <a:ext cx="5583367" cy="1720022"/>
          </a:xfrm>
          <a:prstGeom prst="roundRect">
            <a:avLst>
              <a:gd name="adj" fmla="val 1378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고도 M" panose="02000503000000020004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591" y="10846622"/>
            <a:ext cx="2719174" cy="143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그림 118">
            <a:extLst>
              <a:ext uri="{FF2B5EF4-FFF2-40B4-BE49-F238E27FC236}">
                <a16:creationId xmlns="" xmlns:a16="http://schemas.microsoft.com/office/drawing/2014/main" id="{4F23DAA4-847E-4FF8-BCA5-82C4D11AE14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56" y="10109696"/>
            <a:ext cx="2936244" cy="2757807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6402508" y="8524910"/>
            <a:ext cx="4858258" cy="2063345"/>
          </a:xfrm>
          <a:prstGeom prst="rightArrow">
            <a:avLst>
              <a:gd name="adj1" fmla="val 50000"/>
              <a:gd name="adj2" fmla="val 6200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9" name="그림 128">
            <a:extLst>
              <a:ext uri="{FF2B5EF4-FFF2-40B4-BE49-F238E27FC236}">
                <a16:creationId xmlns="" xmlns:a16="http://schemas.microsoft.com/office/drawing/2014/main" id="{E91B2C67-673B-4314-944E-701399AC86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1358" y="6510555"/>
            <a:ext cx="2360558" cy="2221262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116CB4D1-B8A4-4767-91A5-9BBB44C35D2B}"/>
              </a:ext>
            </a:extLst>
          </p:cNvPr>
          <p:cNvSpPr/>
          <p:nvPr/>
        </p:nvSpPr>
        <p:spPr>
          <a:xfrm>
            <a:off x="1545328" y="7592866"/>
            <a:ext cx="3015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불편한 안전거래 시스템</a:t>
            </a:r>
            <a:endParaRPr lang="en-US" altLang="ko-KR" sz="2400" b="1" dirty="0">
              <a:solidFill>
                <a:schemeClr val="tx2">
                  <a:lumMod val="50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B9C31614-CECB-4735-9AC7-B4C9886112EA}"/>
              </a:ext>
            </a:extLst>
          </p:cNvPr>
          <p:cNvSpPr/>
          <p:nvPr/>
        </p:nvSpPr>
        <p:spPr>
          <a:xfrm>
            <a:off x="1744030" y="8054531"/>
            <a:ext cx="2618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“</a:t>
            </a:r>
            <a:r>
              <a:rPr lang="ko-KR" altLang="en-US" sz="2400" b="1" dirty="0" smtClean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높은 수수료</a:t>
            </a:r>
            <a:r>
              <a:rPr lang="en-US" altLang="ko-KR" sz="2400" b="1" dirty="0" smtClean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”</a:t>
            </a:r>
            <a:endParaRPr lang="en-US" altLang="ko-KR" sz="2400" b="1" dirty="0">
              <a:solidFill>
                <a:srgbClr val="FF0000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“</a:t>
            </a:r>
            <a:r>
              <a:rPr lang="ko-KR" altLang="en-US" sz="2400" b="1" dirty="0" smtClean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최대 </a:t>
            </a:r>
            <a:r>
              <a:rPr lang="en-US" altLang="ko-KR" sz="2400" b="1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주</a:t>
            </a:r>
            <a:r>
              <a:rPr lang="en-US" altLang="ko-KR" sz="2400" b="1" dirty="0" smtClean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”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010B9CEB-D916-41F9-BF19-2B5F5A7A4F8C}"/>
              </a:ext>
            </a:extLst>
          </p:cNvPr>
          <p:cNvSpPr/>
          <p:nvPr/>
        </p:nvSpPr>
        <p:spPr>
          <a:xfrm>
            <a:off x="6884569" y="8989526"/>
            <a:ext cx="32996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제 </a:t>
            </a:r>
            <a:r>
              <a:rPr lang="en-US" altLang="ko-KR" sz="2000" b="1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자를 </a:t>
            </a:r>
            <a:r>
              <a:rPr lang="ko-KR" altLang="en-US" sz="2000" b="1" dirty="0" smtClean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배제한</a:t>
            </a:r>
            <a:r>
              <a:rPr lang="en-US" altLang="ko-KR" sz="2000" b="1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거래 가능</a:t>
            </a:r>
            <a:endParaRPr lang="en-US" altLang="ko-KR" sz="2000" b="1" dirty="0" smtClean="0">
              <a:solidFill>
                <a:schemeClr val="bg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플랫폼 내 코인 거래</a:t>
            </a:r>
            <a:endParaRPr lang="ko-KR" altLang="en-US" sz="2000" b="1" dirty="0">
              <a:solidFill>
                <a:schemeClr val="bg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47" name="사각형: 둥근 모서리 110">
            <a:extLst>
              <a:ext uri="{FF2B5EF4-FFF2-40B4-BE49-F238E27FC236}">
                <a16:creationId xmlns:a16="http://schemas.microsoft.com/office/drawing/2014/main" xmlns="" id="{E10D9F92-9B01-4BDA-B4A6-27E7D0B82880}"/>
              </a:ext>
            </a:extLst>
          </p:cNvPr>
          <p:cNvSpPr/>
          <p:nvPr/>
        </p:nvSpPr>
        <p:spPr>
          <a:xfrm>
            <a:off x="135787" y="10005188"/>
            <a:ext cx="5583367" cy="1720022"/>
          </a:xfrm>
          <a:prstGeom prst="roundRect">
            <a:avLst>
              <a:gd name="adj" fmla="val 1378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고도 M" panose="02000503000000020004" pitchFamily="2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16CB4D1-B8A4-4767-91A5-9BBB44C35D2B}"/>
              </a:ext>
            </a:extLst>
          </p:cNvPr>
          <p:cNvSpPr/>
          <p:nvPr/>
        </p:nvSpPr>
        <p:spPr>
          <a:xfrm>
            <a:off x="1603230" y="10148488"/>
            <a:ext cx="2648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환불절차의 비효율성</a:t>
            </a:r>
            <a:endParaRPr lang="en-US" altLang="ko-KR" sz="2400" b="1" dirty="0" smtClean="0">
              <a:solidFill>
                <a:schemeClr val="tx2">
                  <a:lumMod val="50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B9C31614-CECB-4735-9AC7-B4C9886112EA}"/>
              </a:ext>
            </a:extLst>
          </p:cNvPr>
          <p:cNvSpPr/>
          <p:nvPr/>
        </p:nvSpPr>
        <p:spPr>
          <a:xfrm>
            <a:off x="739174" y="10714341"/>
            <a:ext cx="4627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“</a:t>
            </a:r>
            <a:r>
              <a:rPr lang="ko-KR" altLang="en-US" sz="2400" b="1" dirty="0" smtClean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추가적인 비용과 시간 소요</a:t>
            </a:r>
            <a:r>
              <a:rPr lang="en-US" altLang="ko-KR" sz="2400" b="1" dirty="0" smtClean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”</a:t>
            </a:r>
            <a:endParaRPr lang="en-US" altLang="ko-KR" sz="2400" b="1" dirty="0">
              <a:solidFill>
                <a:srgbClr val="FF0000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48" name="사각형: 둥근 모서리 110">
            <a:extLst>
              <a:ext uri="{FF2B5EF4-FFF2-40B4-BE49-F238E27FC236}">
                <a16:creationId xmlns:a16="http://schemas.microsoft.com/office/drawing/2014/main" xmlns="" id="{E10D9F92-9B01-4BDA-B4A6-27E7D0B82880}"/>
              </a:ext>
            </a:extLst>
          </p:cNvPr>
          <p:cNvSpPr/>
          <p:nvPr/>
        </p:nvSpPr>
        <p:spPr>
          <a:xfrm>
            <a:off x="11349644" y="7533653"/>
            <a:ext cx="5583367" cy="1720022"/>
          </a:xfrm>
          <a:prstGeom prst="roundRect">
            <a:avLst>
              <a:gd name="adj" fmla="val 1378"/>
            </a:avLst>
          </a:prstGeom>
          <a:solidFill>
            <a:srgbClr val="FDC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고도 M" panose="02000503000000020004" pitchFamily="2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B9C31614-CECB-4735-9AC7-B4C9886112EA}"/>
              </a:ext>
            </a:extLst>
          </p:cNvPr>
          <p:cNvSpPr/>
          <p:nvPr/>
        </p:nvSpPr>
        <p:spPr>
          <a:xfrm>
            <a:off x="12627130" y="8054531"/>
            <a:ext cx="2618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1366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“</a:t>
            </a:r>
            <a:r>
              <a:rPr lang="ko-KR" altLang="en-US" sz="2400" b="1" dirty="0" smtClean="0">
                <a:solidFill>
                  <a:srgbClr val="1366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낮</a:t>
            </a:r>
            <a:r>
              <a:rPr lang="ko-KR" altLang="en-US" sz="2400" b="1" dirty="0">
                <a:solidFill>
                  <a:srgbClr val="1366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은</a:t>
            </a:r>
            <a:r>
              <a:rPr lang="ko-KR" altLang="en-US" sz="2400" b="1" dirty="0" smtClean="0">
                <a:solidFill>
                  <a:srgbClr val="1366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수수료</a:t>
            </a:r>
            <a:r>
              <a:rPr lang="en-US" altLang="ko-KR" sz="2400" b="1" dirty="0" smtClean="0">
                <a:solidFill>
                  <a:srgbClr val="1366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”</a:t>
            </a:r>
            <a:endParaRPr lang="en-US" altLang="ko-KR" sz="2400" b="1" dirty="0">
              <a:solidFill>
                <a:srgbClr val="1366FF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1366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“</a:t>
            </a:r>
            <a:r>
              <a:rPr lang="ko-KR" altLang="en-US" sz="2400" b="1" dirty="0" smtClean="0">
                <a:solidFill>
                  <a:srgbClr val="1366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최대 </a:t>
            </a:r>
            <a:r>
              <a:rPr lang="en-US" altLang="ko-KR" sz="2400" b="1" dirty="0" smtClean="0">
                <a:solidFill>
                  <a:srgbClr val="1366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3</a:t>
            </a:r>
            <a:r>
              <a:rPr lang="ko-KR" altLang="en-US" sz="2400" b="1" dirty="0">
                <a:solidFill>
                  <a:srgbClr val="1366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일</a:t>
            </a:r>
            <a:r>
              <a:rPr lang="en-US" altLang="ko-KR" sz="2400" b="1" dirty="0" smtClean="0">
                <a:solidFill>
                  <a:srgbClr val="1366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”</a:t>
            </a:r>
            <a:endParaRPr lang="en-US" altLang="ko-KR" sz="2400" b="1" dirty="0">
              <a:solidFill>
                <a:srgbClr val="1366FF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16CB4D1-B8A4-4767-91A5-9BBB44C35D2B}"/>
              </a:ext>
            </a:extLst>
          </p:cNvPr>
          <p:cNvSpPr/>
          <p:nvPr/>
        </p:nvSpPr>
        <p:spPr>
          <a:xfrm>
            <a:off x="12422015" y="7592865"/>
            <a:ext cx="3028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간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편</a:t>
            </a: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한 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안전거래 시스템</a:t>
            </a:r>
            <a:endParaRPr lang="en-US" altLang="ko-KR" sz="2400" b="1" dirty="0">
              <a:solidFill>
                <a:schemeClr val="tx2">
                  <a:lumMod val="50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49" name="사각형: 둥근 모서리 110">
            <a:extLst>
              <a:ext uri="{FF2B5EF4-FFF2-40B4-BE49-F238E27FC236}">
                <a16:creationId xmlns:a16="http://schemas.microsoft.com/office/drawing/2014/main" xmlns="" id="{E10D9F92-9B01-4BDA-B4A6-27E7D0B82880}"/>
              </a:ext>
            </a:extLst>
          </p:cNvPr>
          <p:cNvSpPr/>
          <p:nvPr/>
        </p:nvSpPr>
        <p:spPr>
          <a:xfrm>
            <a:off x="11349644" y="9829973"/>
            <a:ext cx="5583367" cy="1720022"/>
          </a:xfrm>
          <a:prstGeom prst="roundRect">
            <a:avLst>
              <a:gd name="adj" fmla="val 1378"/>
            </a:avLst>
          </a:prstGeom>
          <a:solidFill>
            <a:srgbClr val="FDC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고도 M" panose="02000503000000020004" pitchFamily="2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B9C31614-CECB-4735-9AC7-B4C9886112EA}"/>
              </a:ext>
            </a:extLst>
          </p:cNvPr>
          <p:cNvSpPr/>
          <p:nvPr/>
        </p:nvSpPr>
        <p:spPr>
          <a:xfrm>
            <a:off x="12900045" y="10661414"/>
            <a:ext cx="261816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1366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“</a:t>
            </a:r>
            <a:r>
              <a:rPr lang="ko-KR" altLang="en-US" sz="2400" b="1" dirty="0" smtClean="0">
                <a:solidFill>
                  <a:srgbClr val="1366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거래 금액 보장</a:t>
            </a:r>
            <a:r>
              <a:rPr lang="en-US" altLang="ko-KR" sz="2400" b="1" dirty="0" smtClean="0">
                <a:solidFill>
                  <a:srgbClr val="1366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”</a:t>
            </a:r>
            <a:endParaRPr lang="en-US" altLang="ko-KR" sz="2400" b="1" dirty="0">
              <a:solidFill>
                <a:srgbClr val="1366FF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116CB4D1-B8A4-4767-91A5-9BBB44C35D2B}"/>
              </a:ext>
            </a:extLst>
          </p:cNvPr>
          <p:cNvSpPr/>
          <p:nvPr/>
        </p:nvSpPr>
        <p:spPr>
          <a:xfrm>
            <a:off x="13017134" y="9956551"/>
            <a:ext cx="2383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효율적인 환불절차</a:t>
            </a:r>
            <a:endParaRPr lang="en-US" altLang="ko-KR" sz="2400" b="1" dirty="0">
              <a:solidFill>
                <a:schemeClr val="tx2">
                  <a:lumMod val="50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3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모서리가 둥근 직사각형 1065"/>
          <p:cNvSpPr/>
          <p:nvPr/>
        </p:nvSpPr>
        <p:spPr>
          <a:xfrm>
            <a:off x="166253" y="2775547"/>
            <a:ext cx="16769541" cy="6592413"/>
          </a:xfrm>
          <a:prstGeom prst="roundRect">
            <a:avLst>
              <a:gd name="adj" fmla="val 10614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5E2D3458-0237-4555-8D26-CD6D8029F243}"/>
              </a:ext>
            </a:extLst>
          </p:cNvPr>
          <p:cNvSpPr txBox="1"/>
          <p:nvPr/>
        </p:nvSpPr>
        <p:spPr>
          <a:xfrm>
            <a:off x="313109" y="1746420"/>
            <a:ext cx="3033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기능 구성도 </a:t>
            </a:r>
            <a:endParaRPr lang="ko-KR" altLang="en-US" sz="42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56" name="평행 사변형 155"/>
          <p:cNvSpPr/>
          <p:nvPr/>
        </p:nvSpPr>
        <p:spPr>
          <a:xfrm>
            <a:off x="-687393" y="318065"/>
            <a:ext cx="17756193" cy="1194420"/>
          </a:xfrm>
          <a:prstGeom prst="parallelogram">
            <a:avLst>
              <a:gd name="adj" fmla="val 7222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평행 사변형 156"/>
          <p:cNvSpPr/>
          <p:nvPr/>
        </p:nvSpPr>
        <p:spPr>
          <a:xfrm>
            <a:off x="-914323" y="-25378"/>
            <a:ext cx="17756193" cy="1194420"/>
          </a:xfrm>
          <a:prstGeom prst="parallelogram">
            <a:avLst>
              <a:gd name="adj" fmla="val 72222"/>
            </a:avLst>
          </a:prstGeom>
          <a:solidFill>
            <a:srgbClr val="1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1B2B6EC8-FE8E-486E-B5E3-9D541842976B}"/>
              </a:ext>
            </a:extLst>
          </p:cNvPr>
          <p:cNvSpPr txBox="1"/>
          <p:nvPr/>
        </p:nvSpPr>
        <p:spPr>
          <a:xfrm>
            <a:off x="401504" y="-25378"/>
            <a:ext cx="13881655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중고로운 평화나라</a:t>
            </a:r>
            <a:endParaRPr lang="en-US" altLang="ko-KR" sz="4800" b="1" dirty="0">
              <a:solidFill>
                <a:schemeClr val="bg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블록체인 기반 중고거래 플랫폼</a:t>
            </a:r>
          </a:p>
        </p:txBody>
      </p:sp>
      <p:sp>
        <p:nvSpPr>
          <p:cNvPr id="1040" name="직사각형 1039"/>
          <p:cNvSpPr/>
          <p:nvPr/>
        </p:nvSpPr>
        <p:spPr>
          <a:xfrm>
            <a:off x="362108" y="10436629"/>
            <a:ext cx="16323703" cy="22430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개인정보 보호 문제</a:t>
            </a:r>
            <a:endParaRPr lang="en-US" altLang="ko-KR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사용자 검증 불확실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5E2D3458-0237-4555-8D26-CD6D8029F243}"/>
              </a:ext>
            </a:extLst>
          </p:cNvPr>
          <p:cNvSpPr txBox="1"/>
          <p:nvPr/>
        </p:nvSpPr>
        <p:spPr>
          <a:xfrm>
            <a:off x="401503" y="9571065"/>
            <a:ext cx="4095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향후 개선 방향 </a:t>
            </a:r>
            <a:endParaRPr lang="ko-KR" altLang="en-US" sz="42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49" name="직사각형 1048"/>
          <p:cNvSpPr/>
          <p:nvPr/>
        </p:nvSpPr>
        <p:spPr>
          <a:xfrm>
            <a:off x="401503" y="3066010"/>
            <a:ext cx="16323700" cy="16754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>
            <a:off x="401499" y="5419625"/>
            <a:ext cx="7562271" cy="3528060"/>
          </a:xfrm>
          <a:prstGeom prst="rect">
            <a:avLst/>
          </a:prstGeom>
          <a:solidFill>
            <a:srgbClr val="1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>
            <a:off x="9162932" y="5419626"/>
            <a:ext cx="7562271" cy="3528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1" name="꺾인 연결선 1050"/>
          <p:cNvCxnSpPr/>
          <p:nvPr/>
        </p:nvCxnSpPr>
        <p:spPr>
          <a:xfrm rot="5400000">
            <a:off x="6021574" y="2882012"/>
            <a:ext cx="678180" cy="4380718"/>
          </a:xfrm>
          <a:prstGeom prst="bentConnector3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꺾인 연결선 1052"/>
          <p:cNvCxnSpPr/>
          <p:nvPr/>
        </p:nvCxnSpPr>
        <p:spPr>
          <a:xfrm rot="16200000" flipH="1">
            <a:off x="10402290" y="2875447"/>
            <a:ext cx="678181" cy="4380715"/>
          </a:xfrm>
          <a:prstGeom prst="bentConnector3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직선 화살표 연결선 1054"/>
          <p:cNvCxnSpPr>
            <a:stCxn id="215" idx="3"/>
            <a:endCxn id="217" idx="1"/>
          </p:cNvCxnSpPr>
          <p:nvPr/>
        </p:nvCxnSpPr>
        <p:spPr>
          <a:xfrm>
            <a:off x="7963770" y="7183655"/>
            <a:ext cx="1199162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TextBox 1063"/>
          <p:cNvSpPr txBox="1"/>
          <p:nvPr/>
        </p:nvSpPr>
        <p:spPr>
          <a:xfrm>
            <a:off x="13948753" y="3066010"/>
            <a:ext cx="277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Frontend</a:t>
            </a:r>
            <a:endParaRPr lang="ko-KR" altLang="en-US" sz="28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187320" y="5421495"/>
            <a:ext cx="277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err="1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Luniverse</a:t>
            </a:r>
            <a:endParaRPr lang="ko-KR" altLang="en-US" sz="28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3948753" y="5434660"/>
            <a:ext cx="277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Backend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65" name="직사각형 1064"/>
          <p:cNvSpPr/>
          <p:nvPr/>
        </p:nvSpPr>
        <p:spPr>
          <a:xfrm>
            <a:off x="980899" y="3257863"/>
            <a:ext cx="2726574" cy="433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상품검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색</a:t>
            </a:r>
          </a:p>
        </p:txBody>
      </p:sp>
      <p:sp>
        <p:nvSpPr>
          <p:cNvPr id="236" name="직사각형 235"/>
          <p:cNvSpPr/>
          <p:nvPr/>
        </p:nvSpPr>
        <p:spPr>
          <a:xfrm>
            <a:off x="980899" y="3931614"/>
            <a:ext cx="2726574" cy="433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상품목록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4331109" y="3257863"/>
            <a:ext cx="2726574" cy="433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상품등록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4331109" y="3931614"/>
            <a:ext cx="2726574" cy="433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상품구매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8198656" y="3257863"/>
            <a:ext cx="2726574" cy="433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신고하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8198656" y="3910410"/>
            <a:ext cx="2726574" cy="433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신고리스트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11955593" y="3257863"/>
            <a:ext cx="2726574" cy="433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마이페이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지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11979793" y="3931614"/>
            <a:ext cx="2726574" cy="433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코인 충전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809052" y="6133406"/>
            <a:ext cx="6747164" cy="582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결제 스마트 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컨트랙트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809052" y="6892498"/>
            <a:ext cx="6747164" cy="766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거래 발생 시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게시글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정보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/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사용자 정보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거래내역 저장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809052" y="7809806"/>
            <a:ext cx="6747164" cy="582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신고된 사용자 등록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9546287" y="6133406"/>
            <a:ext cx="6747164" cy="582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사용자 정보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9546287" y="6984621"/>
            <a:ext cx="6747164" cy="582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err="1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게시글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정보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9546287" y="7809806"/>
            <a:ext cx="6747164" cy="582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거래 정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보</a:t>
            </a:r>
          </a:p>
        </p:txBody>
      </p:sp>
    </p:spTree>
    <p:extLst>
      <p:ext uri="{BB962C8B-B14F-4D97-AF65-F5344CB8AC3E}">
        <p14:creationId xmlns:p14="http://schemas.microsoft.com/office/powerpoint/2010/main" val="29462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</TotalTime>
  <Words>152</Words>
  <Application>Microsoft Office PowerPoint</Application>
  <PresentationFormat>사용자 지정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굴림</vt:lpstr>
      <vt:lpstr>Arial</vt:lpstr>
      <vt:lpstr>맑은 고딕</vt:lpstr>
      <vt:lpstr>경기천년제목V Bold</vt:lpstr>
      <vt:lpstr>Wingdings</vt:lpstr>
      <vt:lpstr>Calibri</vt:lpstr>
      <vt:lpstr>Calibri Light</vt:lpstr>
      <vt:lpstr>경기천년제목 Bold</vt:lpstr>
      <vt:lpstr>고도 M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Ing</dc:creator>
  <cp:lastModifiedBy>user</cp:lastModifiedBy>
  <cp:revision>75</cp:revision>
  <dcterms:created xsi:type="dcterms:W3CDTF">2019-09-03T05:30:22Z</dcterms:created>
  <dcterms:modified xsi:type="dcterms:W3CDTF">2019-09-05T00:25:13Z</dcterms:modified>
</cp:coreProperties>
</file>