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7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pos="3681" userDrawn="1">
          <p15:clr>
            <a:srgbClr val="A4A3A4"/>
          </p15:clr>
        </p15:guide>
        <p15:guide id="4" pos="2094" userDrawn="1">
          <p15:clr>
            <a:srgbClr val="A4A3A4"/>
          </p15:clr>
        </p15:guide>
        <p15:guide id="5" pos="5586" userDrawn="1">
          <p15:clr>
            <a:srgbClr val="A4A3A4"/>
          </p15:clr>
        </p15:guide>
        <p15:guide id="6" orient="horz" pos="3181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  <p15:guide id="8" orient="horz" pos="1139" userDrawn="1">
          <p15:clr>
            <a:srgbClr val="A4A3A4"/>
          </p15:clr>
        </p15:guide>
        <p15:guide id="9" pos="1799" userDrawn="1">
          <p15:clr>
            <a:srgbClr val="A4A3A4"/>
          </p15:clr>
        </p15:guide>
        <p15:guide id="10" pos="3999" userDrawn="1">
          <p15:clr>
            <a:srgbClr val="A4A3A4"/>
          </p15:clr>
        </p15:guide>
        <p15:guide id="11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CF6"/>
    <a:srgbClr val="A1B4DB"/>
    <a:srgbClr val="89A1D2"/>
    <a:srgbClr val="E7F3F6"/>
    <a:srgbClr val="ECF6E7"/>
    <a:srgbClr val="F6F1E7"/>
    <a:srgbClr val="F6E7EC"/>
    <a:srgbClr val="148DA6"/>
    <a:srgbClr val="A67614"/>
    <a:srgbClr val="A6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211"/>
        <p:guide pos="7469"/>
        <p:guide pos="3681"/>
        <p:guide pos="2094"/>
        <p:guide pos="5586"/>
        <p:guide orient="horz" pos="3181"/>
        <p:guide orient="horz" pos="3974"/>
        <p:guide orient="horz" pos="1139"/>
        <p:guide pos="1799"/>
        <p:guide pos="3999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27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0727"/>
            <a:ext cx="12192000" cy="57727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 userDrawn="1"/>
        </p:nvSpPr>
        <p:spPr>
          <a:xfrm>
            <a:off x="609600" y="751850"/>
            <a:ext cx="10972800" cy="842818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FFFFFF"/>
                </a:solidFill>
                <a:latin typeface="Exo 2"/>
                <a:cs typeface="Exo 2"/>
              </a:rPr>
              <a:t>INDEX</a:t>
            </a:r>
            <a:endParaRPr lang="en-US" sz="2800" b="1" dirty="0">
              <a:solidFill>
                <a:srgbClr val="FFFFFF"/>
              </a:solidFill>
              <a:latin typeface="Exo 2"/>
              <a:cs typeface="Exo 2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23943" y="6534621"/>
            <a:ext cx="1674384" cy="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0727"/>
            <a:ext cx="12192000" cy="577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23943" y="6534621"/>
            <a:ext cx="1674384" cy="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4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0727"/>
            <a:ext cx="12192000" cy="577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10423" y="0"/>
            <a:ext cx="12202423" cy="8618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2253" y="152751"/>
            <a:ext cx="9403566" cy="354988"/>
          </a:xfrm>
          <a:prstGeom prst="rect">
            <a:avLst/>
          </a:prstGeom>
        </p:spPr>
        <p:txBody>
          <a:bodyPr vert="horz" anchor="ctr"/>
          <a:lstStyle>
            <a:lvl1pPr algn="l">
              <a:defRPr sz="2000" b="1" spc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타이틀을 입력해 주세요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49763" y="6484251"/>
            <a:ext cx="91428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6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92" y="179385"/>
            <a:ext cx="9403566" cy="354988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2400" dirty="0" err="1" smtClean="0"/>
              <a:t>MyWorkChain</a:t>
            </a:r>
            <a:r>
              <a:rPr lang="en-US" dirty="0" smtClean="0"/>
              <a:t> </a:t>
            </a:r>
            <a:r>
              <a:rPr lang="en-US" sz="1400" dirty="0" smtClean="0"/>
              <a:t>by SL2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4" y="176806"/>
            <a:ext cx="312922" cy="3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963" y="1012803"/>
            <a:ext cx="1152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근무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기록을 안전하고 투명하게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관리하기 위한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블록체인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기반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</a:rPr>
              <a:t>리워드형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근무 기록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서비스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플랫폼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2954414" y="3061964"/>
            <a:ext cx="270000" cy="540000"/>
          </a:xfrm>
          <a:prstGeom prst="chevron">
            <a:avLst/>
          </a:prstGeom>
          <a:solidFill>
            <a:srgbClr val="E7EC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5978963" y="3061964"/>
            <a:ext cx="270000" cy="540000"/>
          </a:xfrm>
          <a:prstGeom prst="chevron">
            <a:avLst/>
          </a:prstGeom>
          <a:solidFill>
            <a:srgbClr val="E7EC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8967588" y="3061964"/>
            <a:ext cx="270000" cy="540000"/>
          </a:xfrm>
          <a:prstGeom prst="chevron">
            <a:avLst/>
          </a:prstGeom>
          <a:solidFill>
            <a:srgbClr val="E7EC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324225" y="1891964"/>
            <a:ext cx="2521313" cy="2880000"/>
            <a:chOff x="3324225" y="1633179"/>
            <a:chExt cx="2521313" cy="2880000"/>
          </a:xfrm>
        </p:grpSpPr>
        <p:sp>
          <p:nvSpPr>
            <p:cNvPr id="8" name="직사각형 7"/>
            <p:cNvSpPr/>
            <p:nvPr/>
          </p:nvSpPr>
          <p:spPr>
            <a:xfrm>
              <a:off x="3324225" y="1993179"/>
              <a:ext cx="2521313" cy="2520000"/>
            </a:xfrm>
            <a:prstGeom prst="rect">
              <a:avLst/>
            </a:prstGeom>
            <a:solidFill>
              <a:srgbClr val="F6F1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근무 기록의 중앙관리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필요에 의한 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변조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빈약한 출퇴근 인증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검증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4225" y="1633179"/>
              <a:ext cx="2521313" cy="360000"/>
            </a:xfrm>
            <a:prstGeom prst="rect">
              <a:avLst/>
            </a:prstGeom>
            <a:solidFill>
              <a:srgbClr val="A6761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600" dirty="0" smtClean="0"/>
                <a:t>원인</a:t>
              </a:r>
              <a:endParaRPr lang="ko-KR" altLang="en-US" spc="6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33651" y="1891964"/>
            <a:ext cx="2521313" cy="2880000"/>
            <a:chOff x="333651" y="1633179"/>
            <a:chExt cx="2521313" cy="2880000"/>
          </a:xfrm>
        </p:grpSpPr>
        <p:sp>
          <p:nvSpPr>
            <p:cNvPr id="7" name="직사각형 6"/>
            <p:cNvSpPr/>
            <p:nvPr/>
          </p:nvSpPr>
          <p:spPr>
            <a:xfrm>
              <a:off x="333651" y="1993179"/>
              <a:ext cx="2520000" cy="2520000"/>
            </a:xfrm>
            <a:prstGeom prst="rect">
              <a:avLst/>
            </a:prstGeom>
            <a:solidFill>
              <a:srgbClr val="F6E7E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시간외근무수당 </a:t>
              </a:r>
              <a:r>
                <a:rPr lang="ko-KR" altLang="en-US" sz="1400" dirty="0">
                  <a:solidFill>
                    <a:schemeClr val="tx1"/>
                  </a:solidFill>
                </a:rPr>
                <a:t>미지급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초과 수당 부정수급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주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52</a:t>
              </a:r>
              <a:r>
                <a:rPr lang="ko-KR" altLang="en-US" sz="1400" dirty="0">
                  <a:solidFill>
                    <a:schemeClr val="tx1"/>
                  </a:solidFill>
                </a:rPr>
                <a:t>시간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초과근무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※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Appendix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기사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참조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3651" y="1633179"/>
              <a:ext cx="2521313" cy="360000"/>
            </a:xfrm>
            <a:prstGeom prst="rect">
              <a:avLst/>
            </a:prstGeom>
            <a:solidFill>
              <a:srgbClr val="A6144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문제 상황</a:t>
              </a:r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6496" y="5054073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※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리스크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9016" y="5345353"/>
            <a:ext cx="408477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다양한 불법 근무 기록 인증 시도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이미 다양한 근무 관리 서비스들의 존재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일반 사용자에게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블록체인</a:t>
            </a:r>
            <a:r>
              <a:rPr lang="ko-KR" altLang="en-US" sz="1400" dirty="0" smtClean="0">
                <a:solidFill>
                  <a:schemeClr val="bg1"/>
                </a:solidFill>
              </a:rPr>
              <a:t> 가치 전달의 어려움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346825" y="1891964"/>
            <a:ext cx="2521313" cy="2880000"/>
            <a:chOff x="6346825" y="1633179"/>
            <a:chExt cx="2521313" cy="2880000"/>
          </a:xfrm>
        </p:grpSpPr>
        <p:sp>
          <p:nvSpPr>
            <p:cNvPr id="9" name="직사각형 8"/>
            <p:cNvSpPr/>
            <p:nvPr/>
          </p:nvSpPr>
          <p:spPr>
            <a:xfrm>
              <a:off x="6348413" y="1993179"/>
              <a:ext cx="2519725" cy="2520000"/>
            </a:xfrm>
            <a:prstGeom prst="rect">
              <a:avLst/>
            </a:prstGeom>
            <a:solidFill>
              <a:srgbClr val="ECF6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err="1" smtClean="0">
                  <a:solidFill>
                    <a:schemeClr val="tx1"/>
                  </a:solidFill>
                </a:rPr>
                <a:t>블록체인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err="1" smtClean="0">
                  <a:solidFill>
                    <a:schemeClr val="tx1"/>
                  </a:solidFill>
                </a:rPr>
                <a:t>분산화된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장부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투명성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err="1" smtClean="0">
                  <a:solidFill>
                    <a:schemeClr val="tx1"/>
                  </a:solidFill>
                </a:rPr>
                <a:t>추적성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변조 불가능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46825" y="1633179"/>
              <a:ext cx="2521313" cy="360000"/>
            </a:xfrm>
            <a:prstGeom prst="rect">
              <a:avLst/>
            </a:prstGeom>
            <a:solidFill>
              <a:srgbClr val="44A61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해결 방법</a:t>
              </a:r>
              <a:endParaRPr lang="ko-KR" altLang="en-US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" t="30711" r="8105" b="32418"/>
          <a:stretch/>
        </p:blipFill>
        <p:spPr>
          <a:xfrm>
            <a:off x="9519558" y="1773035"/>
            <a:ext cx="2199690" cy="95226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349727" y="2791971"/>
            <a:ext cx="2628000" cy="20817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근무 기록 안전 보관 및 확인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성실 근무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리워드</a:t>
            </a:r>
            <a:r>
              <a:rPr lang="ko-KR" altLang="en-US" sz="1400" dirty="0" smtClean="0">
                <a:solidFill>
                  <a:schemeClr val="bg1"/>
                </a:solidFill>
              </a:rPr>
              <a:t> 포인트를  사용하여 마켓 이용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주 </a:t>
            </a:r>
            <a:r>
              <a:rPr lang="en-US" altLang="ko-KR" sz="1400" dirty="0" smtClean="0">
                <a:solidFill>
                  <a:schemeClr val="bg1"/>
                </a:solidFill>
              </a:rPr>
              <a:t>52</a:t>
            </a:r>
            <a:r>
              <a:rPr lang="ko-KR" altLang="en-US" sz="1400" dirty="0" smtClean="0">
                <a:solidFill>
                  <a:schemeClr val="bg1"/>
                </a:solidFill>
              </a:rPr>
              <a:t>시간제에 따른 직원 </a:t>
            </a:r>
            <a:r>
              <a:rPr lang="ko-KR" altLang="en-US" sz="1400" dirty="0" smtClean="0">
                <a:solidFill>
                  <a:schemeClr val="bg1"/>
                </a:solidFill>
              </a:rPr>
              <a:t>    근무 </a:t>
            </a:r>
            <a:r>
              <a:rPr lang="ko-KR" altLang="en-US" sz="1400" dirty="0" smtClean="0">
                <a:solidFill>
                  <a:schemeClr val="bg1"/>
                </a:solidFill>
              </a:rPr>
              <a:t>시간 파악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리워드</a:t>
            </a:r>
            <a:r>
              <a:rPr lang="ko-KR" altLang="en-US" sz="1400" dirty="0" smtClean="0">
                <a:solidFill>
                  <a:schemeClr val="bg1"/>
                </a:solidFill>
              </a:rPr>
              <a:t> 포인트를 활용한 </a:t>
            </a:r>
            <a:r>
              <a:rPr lang="ko-KR" altLang="en-US" sz="1400" dirty="0" smtClean="0">
                <a:solidFill>
                  <a:schemeClr val="bg1"/>
                </a:solidFill>
              </a:rPr>
              <a:t>   복지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92" y="179385"/>
            <a:ext cx="9403566" cy="354988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2400" dirty="0" err="1" smtClean="0"/>
              <a:t>MyWorkChain</a:t>
            </a:r>
            <a:r>
              <a:rPr lang="en-US" dirty="0" smtClean="0"/>
              <a:t> </a:t>
            </a:r>
            <a:r>
              <a:rPr lang="en-US" sz="1400" dirty="0" smtClean="0"/>
              <a:t>by SL2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4" y="176806"/>
            <a:ext cx="312922" cy="36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170" y="1422374"/>
            <a:ext cx="7823660" cy="4895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963" y="926543"/>
            <a:ext cx="1152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전체 구성도 및 토큰 이코노미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9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92" y="179385"/>
            <a:ext cx="9403566" cy="354988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2400" dirty="0" err="1" smtClean="0"/>
              <a:t>MyWorkChain</a:t>
            </a:r>
            <a:r>
              <a:rPr lang="en-US" dirty="0" smtClean="0"/>
              <a:t> </a:t>
            </a:r>
            <a:r>
              <a:rPr lang="en-US" sz="1400" dirty="0" smtClean="0"/>
              <a:t>by </a:t>
            </a:r>
            <a:r>
              <a:rPr lang="en-US" sz="1400" dirty="0" smtClean="0"/>
              <a:t>SL2  </a:t>
            </a:r>
            <a:r>
              <a:rPr lang="en-US" sz="2400" dirty="0" smtClean="0"/>
              <a:t>– </a:t>
            </a:r>
            <a:r>
              <a:rPr lang="en-US" altLang="ko-KR" sz="2400" dirty="0" smtClean="0"/>
              <a:t>Appendix</a:t>
            </a:r>
            <a:r>
              <a:rPr lang="ko-KR" altLang="en-US" sz="2400" dirty="0" smtClean="0"/>
              <a:t> 기사</a:t>
            </a:r>
            <a:endParaRPr 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4" y="176806"/>
            <a:ext cx="312922" cy="3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963" y="1012803"/>
            <a:ext cx="1152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검색어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: “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시간외근무수당 미지급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”,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”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초과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수당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부정수급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”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”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주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52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시간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초과근무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”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841" y="1818800"/>
            <a:ext cx="11294310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년간 거의 매일 殺人야근</a:t>
            </a:r>
            <a:r>
              <a:rPr lang="en-US" altLang="ko-KR" sz="1600" dirty="0">
                <a:solidFill>
                  <a:schemeClr val="bg1"/>
                </a:solidFill>
              </a:rPr>
              <a:t>..</a:t>
            </a:r>
            <a:r>
              <a:rPr lang="ko-KR" altLang="en-US" sz="1600" dirty="0">
                <a:solidFill>
                  <a:schemeClr val="bg1"/>
                </a:solidFill>
              </a:rPr>
              <a:t>폐 절제 수술 </a:t>
            </a:r>
            <a:r>
              <a:rPr lang="en-US" altLang="ko-KR" sz="1600" dirty="0">
                <a:solidFill>
                  <a:schemeClr val="bg1"/>
                </a:solidFill>
              </a:rPr>
              <a:t>"</a:t>
            </a:r>
            <a:r>
              <a:rPr lang="ko-KR" altLang="en-US" sz="1600" dirty="0">
                <a:solidFill>
                  <a:schemeClr val="bg1"/>
                </a:solidFill>
              </a:rPr>
              <a:t>사측 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딴소리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에 </a:t>
            </a:r>
            <a:r>
              <a:rPr lang="ko-KR" altLang="en-US" sz="1600" dirty="0" err="1">
                <a:solidFill>
                  <a:schemeClr val="bg1"/>
                </a:solidFill>
              </a:rPr>
              <a:t>산재신청도</a:t>
            </a:r>
            <a:r>
              <a:rPr lang="ko-KR" altLang="en-US" sz="1600" dirty="0">
                <a:solidFill>
                  <a:schemeClr val="bg1"/>
                </a:solidFill>
              </a:rPr>
              <a:t> 쉽지 </a:t>
            </a:r>
            <a:r>
              <a:rPr lang="ko-KR" altLang="en-US" sz="1600" dirty="0" smtClean="0">
                <a:solidFill>
                  <a:schemeClr val="bg1"/>
                </a:solidFill>
              </a:rPr>
              <a:t>않아요</a:t>
            </a:r>
            <a:r>
              <a:rPr lang="en-US" altLang="ko-KR" sz="1600" dirty="0" smtClean="0">
                <a:solidFill>
                  <a:schemeClr val="bg1"/>
                </a:solidFill>
              </a:rPr>
              <a:t>" </a:t>
            </a:r>
            <a:r>
              <a:rPr lang="en-US" altLang="ko-KR" sz="1000" dirty="0" smtClean="0">
                <a:solidFill>
                  <a:schemeClr val="bg1"/>
                </a:solidFill>
              </a:rPr>
              <a:t>https</a:t>
            </a:r>
            <a:r>
              <a:rPr lang="en-US" altLang="ko-KR" sz="1000" dirty="0">
                <a:solidFill>
                  <a:schemeClr val="bg1"/>
                </a:solidFill>
              </a:rPr>
              <a:t>://news.v.daum.net/v/20100305095708435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50~299</a:t>
            </a:r>
            <a:r>
              <a:rPr lang="ko-KR" altLang="en-US" sz="1600" dirty="0">
                <a:solidFill>
                  <a:schemeClr val="bg1"/>
                </a:solidFill>
              </a:rPr>
              <a:t>인 사업장 </a:t>
            </a:r>
            <a:r>
              <a:rPr lang="en-US" altLang="ko-KR" sz="1600" dirty="0">
                <a:solidFill>
                  <a:schemeClr val="bg1"/>
                </a:solidFill>
              </a:rPr>
              <a:t>18.5% </a:t>
            </a:r>
            <a:r>
              <a:rPr lang="ko-KR" altLang="en-US" sz="1600" dirty="0">
                <a:solidFill>
                  <a:schemeClr val="bg1"/>
                </a:solidFill>
              </a:rPr>
              <a:t>주 </a:t>
            </a:r>
            <a:r>
              <a:rPr lang="en-US" altLang="ko-KR" sz="1600" dirty="0">
                <a:solidFill>
                  <a:schemeClr val="bg1"/>
                </a:solidFill>
              </a:rPr>
              <a:t>52</a:t>
            </a:r>
            <a:r>
              <a:rPr lang="ko-KR" altLang="en-US" sz="1600" dirty="0">
                <a:solidFill>
                  <a:schemeClr val="bg1"/>
                </a:solidFill>
              </a:rPr>
              <a:t>시간 근무 초과</a:t>
            </a:r>
            <a:r>
              <a:rPr lang="en-US" altLang="ko-KR" sz="1600" dirty="0">
                <a:solidFill>
                  <a:schemeClr val="bg1"/>
                </a:solidFill>
              </a:rPr>
              <a:t>... </a:t>
            </a:r>
            <a:r>
              <a:rPr lang="en-US" altLang="ko-KR" sz="1000" dirty="0" smtClean="0">
                <a:solidFill>
                  <a:schemeClr val="bg1"/>
                </a:solidFill>
              </a:rPr>
              <a:t>http</a:t>
            </a:r>
            <a:r>
              <a:rPr lang="en-US" altLang="ko-KR" sz="1000" dirty="0">
                <a:solidFill>
                  <a:schemeClr val="bg1"/>
                </a:solidFill>
              </a:rPr>
              <a:t>://www.segye.com/newsView/20190708509715?OutUrl=naver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시간외근무수당 </a:t>
            </a:r>
            <a:r>
              <a:rPr lang="ko-KR" altLang="en-US" sz="1600" dirty="0">
                <a:solidFill>
                  <a:schemeClr val="bg1"/>
                </a:solidFill>
              </a:rPr>
              <a:t>제대로 지급 병원 </a:t>
            </a:r>
            <a:r>
              <a:rPr lang="en-US" altLang="ko-KR" sz="1600" dirty="0">
                <a:solidFill>
                  <a:schemeClr val="bg1"/>
                </a:solidFill>
              </a:rPr>
              <a:t>13.63%</a:t>
            </a:r>
            <a:r>
              <a:rPr lang="ko-KR" altLang="en-US" sz="1600" dirty="0">
                <a:solidFill>
                  <a:schemeClr val="bg1"/>
                </a:solidFill>
              </a:rPr>
              <a:t>뿐</a:t>
            </a:r>
            <a:r>
              <a:rPr lang="en-US" altLang="ko-KR" sz="1600" dirty="0">
                <a:solidFill>
                  <a:schemeClr val="bg1"/>
                </a:solidFill>
              </a:rPr>
              <a:t>... </a:t>
            </a:r>
            <a:r>
              <a:rPr lang="en-US" altLang="ko-KR" sz="1000" dirty="0" smtClean="0">
                <a:solidFill>
                  <a:schemeClr val="bg1"/>
                </a:solidFill>
              </a:rPr>
              <a:t>http</a:t>
            </a:r>
            <a:r>
              <a:rPr lang="en-US" altLang="ko-KR" sz="1000" dirty="0">
                <a:solidFill>
                  <a:schemeClr val="bg1"/>
                </a:solidFill>
              </a:rPr>
              <a:t>://www.gjdream.com/v2/news/view.html?news_type=201&amp;uid=496549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경찰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포천 파출소장 </a:t>
            </a:r>
            <a:r>
              <a:rPr lang="ko-KR" altLang="en-US" sz="1600" dirty="0" err="1">
                <a:solidFill>
                  <a:schemeClr val="bg1"/>
                </a:solidFill>
              </a:rPr>
              <a:t>초과수당</a:t>
            </a:r>
            <a:r>
              <a:rPr lang="ko-KR" altLang="en-US" sz="1600" dirty="0">
                <a:solidFill>
                  <a:schemeClr val="bg1"/>
                </a:solidFill>
              </a:rPr>
              <a:t> 부정수령 감찰</a:t>
            </a:r>
            <a:r>
              <a:rPr lang="en-US" altLang="ko-KR" sz="1600" dirty="0">
                <a:solidFill>
                  <a:schemeClr val="bg1"/>
                </a:solidFill>
              </a:rPr>
              <a:t>... </a:t>
            </a:r>
            <a:r>
              <a:rPr lang="en-US" altLang="ko-KR" sz="1000" dirty="0">
                <a:solidFill>
                  <a:schemeClr val="bg1"/>
                </a:solidFill>
              </a:rPr>
              <a:t>http://www.newsis.com/view/?id=NISX20190723_0000718887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휴가기간에도 </a:t>
            </a:r>
            <a:r>
              <a:rPr lang="ko-KR" altLang="en-US" sz="1600" dirty="0">
                <a:solidFill>
                  <a:schemeClr val="bg1"/>
                </a:solidFill>
              </a:rPr>
              <a:t>근무수당 챙긴 전주풍남학사 직원</a:t>
            </a:r>
            <a:r>
              <a:rPr lang="en-US" altLang="ko-KR" sz="1600" dirty="0">
                <a:solidFill>
                  <a:schemeClr val="bg1"/>
                </a:solidFill>
              </a:rPr>
              <a:t>... </a:t>
            </a:r>
            <a:r>
              <a:rPr lang="en-US" altLang="ko-KR" sz="1000" dirty="0">
                <a:solidFill>
                  <a:schemeClr val="bg1"/>
                </a:solidFill>
              </a:rPr>
              <a:t>http://www.jeollailbo.com/news/articleView.html?idxno=559161#0ARs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시간 </a:t>
            </a:r>
            <a:r>
              <a:rPr lang="ko-KR" altLang="en-US" sz="1600" dirty="0">
                <a:solidFill>
                  <a:schemeClr val="bg1"/>
                </a:solidFill>
              </a:rPr>
              <a:t>외 수당 부정수급 다수 적발</a:t>
            </a:r>
            <a:r>
              <a:rPr lang="en-US" altLang="ko-KR" sz="1600" dirty="0">
                <a:solidFill>
                  <a:schemeClr val="bg1"/>
                </a:solidFill>
              </a:rPr>
              <a:t>... </a:t>
            </a:r>
            <a:r>
              <a:rPr lang="en-US" altLang="ko-KR" sz="1000" dirty="0">
                <a:solidFill>
                  <a:schemeClr val="bg1"/>
                </a:solidFill>
              </a:rPr>
              <a:t>http://srn.hcn.co.kr/ur/so/nc/bdNewsDetail.hcn?method=man_00&amp;p_menu_id=150101&amp;br_id=350293&amp;br_1car_typ_cd=0001&amp;pageType=view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"</a:t>
            </a:r>
            <a:r>
              <a:rPr lang="ko-KR" altLang="en-US" sz="1600" dirty="0">
                <a:solidFill>
                  <a:schemeClr val="bg1"/>
                </a:solidFill>
              </a:rPr>
              <a:t>병사 시켜 조작</a:t>
            </a:r>
            <a:r>
              <a:rPr lang="en-US" altLang="ko-KR" sz="1600" dirty="0">
                <a:solidFill>
                  <a:schemeClr val="bg1"/>
                </a:solidFill>
              </a:rPr>
              <a:t>"...</a:t>
            </a:r>
            <a:r>
              <a:rPr lang="ko-KR" altLang="en-US" sz="1600" dirty="0">
                <a:solidFill>
                  <a:schemeClr val="bg1"/>
                </a:solidFill>
              </a:rPr>
              <a:t>장교 쌈짓돈 된 </a:t>
            </a:r>
            <a:r>
              <a:rPr lang="ko-KR" altLang="en-US" sz="1600" dirty="0" err="1">
                <a:solidFill>
                  <a:schemeClr val="bg1"/>
                </a:solidFill>
              </a:rPr>
              <a:t>초과수당</a:t>
            </a:r>
            <a:r>
              <a:rPr lang="en-US" altLang="ko-KR" sz="1600" dirty="0">
                <a:solidFill>
                  <a:schemeClr val="bg1"/>
                </a:solidFill>
              </a:rPr>
              <a:t>... </a:t>
            </a:r>
            <a:r>
              <a:rPr lang="en-US" altLang="ko-KR" sz="1000" dirty="0">
                <a:solidFill>
                  <a:schemeClr val="bg1"/>
                </a:solidFill>
              </a:rPr>
              <a:t>https://www.ytn.co.kr/_</a:t>
            </a:r>
            <a:r>
              <a:rPr lang="en-US" altLang="ko-KR" sz="1000" dirty="0" smtClean="0">
                <a:solidFill>
                  <a:schemeClr val="bg1"/>
                </a:solidFill>
              </a:rPr>
              <a:t>ln/0103_201905221142296653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경찰교육원 경찰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근무기록</a:t>
            </a:r>
            <a:r>
              <a:rPr lang="ko-KR" altLang="en-US" sz="1600" dirty="0">
                <a:solidFill>
                  <a:schemeClr val="bg1"/>
                </a:solidFill>
              </a:rPr>
              <a:t> 조작해 야근 수당 부풀리기 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 smtClean="0">
                <a:solidFill>
                  <a:schemeClr val="bg1"/>
                </a:solidFill>
              </a:rPr>
              <a:t>만연</a:t>
            </a:r>
            <a:r>
              <a:rPr lang="en-US" altLang="ko-KR" sz="1600" dirty="0" smtClean="0">
                <a:solidFill>
                  <a:schemeClr val="bg1"/>
                </a:solidFill>
              </a:rPr>
              <a:t>‘ </a:t>
            </a:r>
            <a:r>
              <a:rPr lang="en-US" altLang="ko-KR" sz="1000" dirty="0" smtClean="0">
                <a:solidFill>
                  <a:schemeClr val="bg1"/>
                </a:solidFill>
              </a:rPr>
              <a:t>https</a:t>
            </a:r>
            <a:r>
              <a:rPr lang="en-US" altLang="ko-KR" sz="1000" dirty="0">
                <a:solidFill>
                  <a:schemeClr val="bg1"/>
                </a:solidFill>
              </a:rPr>
              <a:t>://news.v.daum.net/v/20170117174217631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244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Exo 2</vt:lpstr>
      <vt:lpstr>맑은 고딕</vt:lpstr>
      <vt:lpstr>Arial</vt:lpstr>
      <vt:lpstr>Calibri</vt:lpstr>
      <vt:lpstr>4_Custom Design</vt:lpstr>
      <vt:lpstr>        MyWorkChain by SL2</vt:lpstr>
      <vt:lpstr>        MyWorkChain by SL2</vt:lpstr>
      <vt:lpstr>        MyWorkChain by SL2  – Appendix 기사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Ray Choi</dc:creator>
  <cp:lastModifiedBy>Lee Keunyop</cp:lastModifiedBy>
  <cp:revision>51</cp:revision>
  <dcterms:created xsi:type="dcterms:W3CDTF">2017-04-04T01:15:54Z</dcterms:created>
  <dcterms:modified xsi:type="dcterms:W3CDTF">2019-09-04T16:20:53Z</dcterms:modified>
</cp:coreProperties>
</file>