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143000" y="1122680"/>
            <a:ext cx="6858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43000" y="3602355"/>
            <a:ext cx="6858635" cy="16554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 마스터 부제목 스타일 편집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1675" cy="581215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28650" y="365125"/>
            <a:ext cx="5800725" cy="5812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3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23570" y="4589780"/>
            <a:ext cx="78873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28650" y="1825625"/>
            <a:ext cx="38868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629150" y="1825625"/>
            <a:ext cx="38868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30555" y="1681480"/>
            <a:ext cx="386778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30555" y="2505075"/>
            <a:ext cx="386778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4628515" y="1681480"/>
            <a:ext cx="38881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4628515" y="2505075"/>
            <a:ext cx="38881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87470" y="987425"/>
            <a:ext cx="4629785" cy="4873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3887470" y="987425"/>
            <a:ext cx="4629785" cy="487362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  <a:cs typeface="+mn-cs"/>
              </a:rPr>
              <a:t>2019-09-05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179219120333.jpeg"></Relationship><Relationship Id="rId5" Type="http://schemas.openxmlformats.org/officeDocument/2006/relationships/image" Target="../media/fImage6622331464415.png"></Relationship><Relationship Id="rId6" Type="http://schemas.openxmlformats.org/officeDocument/2006/relationships/image" Target="../media/fImage22872055774.png"></Relationship><Relationship Id="rId7" Type="http://schemas.openxmlformats.org/officeDocument/2006/relationships/image" Target="../media/fImage2485193849.png"></Relationship><Relationship Id="rId8" Type="http://schemas.openxmlformats.org/officeDocument/2006/relationships/image" Target="../media/fImage24851947023.png"></Relationship><Relationship Id="rId9" Type="http://schemas.openxmlformats.org/officeDocument/2006/relationships/image" Target="../media/fImage24851985314.png"></Relationship><Relationship Id="rId10" Type="http://schemas.openxmlformats.org/officeDocument/2006/relationships/image" Target="../media/fImage24852001216.png"></Relationship><Relationship Id="rId1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24021051277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C:/Users/Sabzil/AppData/Roaming/PolarisOffice/ETemp/5760_5965264/fImage2287205577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13270" y="5725160"/>
            <a:ext cx="262890" cy="265430"/>
          </a:xfrm>
          <a:prstGeom prst="rect"/>
          <a:noFill/>
          <a:effectLst>
            <a:outerShdw sx="100000" sy="100000" blurRad="50800" dist="50800" dir="5400000" rotWithShape="0" algn="ctr">
              <a:srgbClr val="000000">
                <a:alpha val="20000"/>
              </a:srgbClr>
            </a:outerShdw>
          </a:effectLst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797560" y="366395"/>
            <a:ext cx="4104640" cy="4933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나눔바른고딕" charset="0"/>
                <a:ea typeface="나눔바른고딕" charset="0"/>
              </a:rPr>
              <a:t>크라우드 기부펀딩 서비스 “진실의 입”</a:t>
            </a:r>
            <a:endParaRPr lang="ko-KR" altLang="en-US" sz="2600" b="1">
              <a:latin typeface="나눔바른고딕" charset="0"/>
              <a:ea typeface="나눔바른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33350" y="6435090"/>
            <a:ext cx="464629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PPT에 재능이 없어 죄송합니다. 디자이너가 도망갔어요.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292725" y="3752850"/>
            <a:ext cx="2125980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latin typeface="나눔바른고딕" charset="0"/>
                <a:ea typeface="나눔바른고딕" charset="0"/>
              </a:rPr>
              <a:t>수십만</a:t>
            </a:r>
            <a:r>
              <a:rPr sz="1200" b="0">
                <a:latin typeface="나눔바른고딕" charset="0"/>
                <a:ea typeface="나눔바른고딕" charset="0"/>
              </a:rPr>
              <a:t/>
            </a:r>
            <a:br>
              <a:rPr sz="1200" b="0">
                <a:latin typeface="나눔바른고딕" charset="0"/>
                <a:ea typeface="나눔바른고딕" charset="0"/>
              </a:rPr>
            </a:br>
            <a:r>
              <a:rPr sz="1200" b="0">
                <a:latin typeface="나눔바른고딕" charset="0"/>
                <a:ea typeface="나눔바른고딕" charset="0"/>
              </a:rPr>
              <a:t>유튜버 </a:t>
            </a:r>
            <a:r>
              <a:rPr sz="1200" b="0" strike="sngStrike">
                <a:latin typeface="나눔바른고딕" charset="0"/>
                <a:ea typeface="나눔바른고딕" charset="0"/>
              </a:rPr>
              <a:t>추종자</a:t>
            </a:r>
            <a:r>
              <a:rPr sz="1200" b="0">
                <a:latin typeface="나눔바른고딕" charset="0"/>
                <a:ea typeface="나눔바른고딕" charset="0"/>
              </a:rPr>
              <a:t> </a:t>
            </a:r>
            <a:r>
              <a:rPr sz="1200" b="0">
                <a:latin typeface="나눔바른고딕" charset="0"/>
                <a:ea typeface="나눔바른고딕" charset="0"/>
              </a:rPr>
              <a:t/>
            </a:r>
            <a:br>
              <a:rPr sz="1200" b="0">
                <a:latin typeface="나눔바른고딕" charset="0"/>
                <a:ea typeface="나눔바른고딕" charset="0"/>
              </a:rPr>
            </a:br>
            <a:r>
              <a:rPr sz="2000" b="1">
                <a:latin typeface="나눔바른고딕" charset="0"/>
                <a:ea typeface="나눔바른고딕" charset="0"/>
              </a:rPr>
              <a:t>구독자</a:t>
            </a:r>
            <a:endParaRPr lang="ko-KR" altLang="en-US" sz="1200" b="1">
              <a:latin typeface="나눔바른고딕" charset="0"/>
              <a:ea typeface="나눔바른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474335" y="2079625"/>
            <a:ext cx="1769110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좋아요 많이 받을 </a:t>
            </a:r>
            <a:endParaRPr lang="ko-KR" altLang="en-US" sz="1200" b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컨텐츠가 필요한 </a:t>
            </a:r>
            <a:endParaRPr lang="ko-KR" altLang="en-US" sz="1200" b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latin typeface="나눔바른고딕" charset="0"/>
                <a:ea typeface="나눔바른고딕" charset="0"/>
              </a:rPr>
              <a:t>유튜버</a:t>
            </a:r>
            <a:endParaRPr lang="ko-KR" altLang="en-US" sz="2000" b="1">
              <a:latin typeface="나눔바른고딕" charset="0"/>
              <a:ea typeface="나눔바른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1889760" y="857250"/>
            <a:ext cx="488696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charset="0"/>
                <a:ea typeface="나눔바른고딕" charset="0"/>
              </a:rPr>
              <a:t>기부라는 식상한 컨셉을 새롭게 해석하고 메이드 해보았다.</a:t>
            </a:r>
            <a:endParaRPr lang="ko-KR" altLang="en-US" sz="1400" b="0">
              <a:solidFill>
                <a:schemeClr val="tx1">
                  <a:lumMod val="50000"/>
                  <a:lumOff val="50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137160" y="4367530"/>
            <a:ext cx="3208020" cy="588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기부 및 출금 행위는 모두 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공개 장부</a:t>
            </a:r>
            <a:r>
              <a:rPr sz="1400" b="0">
                <a:latin typeface="나눔바른고딕" charset="0"/>
                <a:ea typeface="나눔바른고딕" charset="0"/>
              </a:rPr>
              <a:t>인 </a:t>
            </a:r>
            <a:r>
              <a:rPr sz="1400" b="0">
                <a:latin typeface="나눔바른고딕" charset="0"/>
                <a:ea typeface="나눔바른고딕" charset="0"/>
              </a:rPr>
              <a:t>블록체인에 아로새</a:t>
            </a:r>
            <a:r>
              <a:rPr sz="1400" b="0">
                <a:latin typeface="나눔바른고딕" charset="0"/>
                <a:ea typeface="나눔바른고딕" charset="0"/>
              </a:rPr>
              <a:t>김.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7307580" y="2673985"/>
            <a:ext cx="1310640" cy="5861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atin typeface="나눔바른고딕" charset="0"/>
                <a:ea typeface="나눔바른고딕" charset="0"/>
              </a:rPr>
              <a:t>자원봉사</a:t>
            </a:r>
            <a:endParaRPr lang="ko-KR" altLang="en-US" sz="1600" b="1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atin typeface="나눔바른고딕" charset="0"/>
                <a:ea typeface="나눔바른고딕" charset="0"/>
              </a:rPr>
              <a:t>기부 </a:t>
            </a:r>
            <a:r>
              <a:rPr sz="1600" b="1">
                <a:latin typeface="나눔바른고딕" charset="0"/>
                <a:ea typeface="나눔바른고딕" charset="0"/>
              </a:rPr>
              <a:t>물품전달</a:t>
            </a:r>
            <a:endParaRPr lang="ko-KR" altLang="en-US" sz="1600" b="1">
              <a:latin typeface="나눔바른고딕" charset="0"/>
              <a:ea typeface="나눔바른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6495415" y="4953000"/>
            <a:ext cx="1408430" cy="80137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n w="38100" cap="rnd" cmpd="sng">
                  <a:noFill/>
                  <a:prstDash/>
                  <a:bevel/>
                </a:ln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인증영상</a:t>
            </a:r>
            <a:endParaRPr lang="ko-KR" altLang="en-US" sz="1400" b="0">
              <a:ln w="38100" cap="rnd" cmpd="sng">
                <a:noFill/>
                <a:prstDash/>
                <a:bevel/>
              </a:ln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n w="38100" cap="rnd" cmpd="sng">
                  <a:noFill/>
                  <a:prstDash/>
                  <a:bevel/>
                </a:ln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후기 컨텐츠 영상 </a:t>
            </a:r>
            <a:endParaRPr lang="ko-KR" altLang="en-US" sz="1600" b="1">
              <a:ln w="38100" cap="rnd" cmpd="sng">
                <a:noFill/>
                <a:prstDash/>
                <a:bevel/>
              </a:ln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n w="38100" cap="rnd" cmpd="sng">
                  <a:noFill/>
                  <a:prstDash/>
                  <a:bevel/>
                </a:ln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업로드 </a:t>
            </a:r>
            <a:endParaRPr lang="ko-KR" altLang="en-US" sz="1600" b="1">
              <a:ln w="38100" cap="rnd" cmpd="sng">
                <a:noFill/>
                <a:prstDash/>
                <a:bevel/>
              </a:ln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183120" y="2216150"/>
            <a:ext cx="1548765" cy="1541145"/>
          </a:xfrm>
          <a:prstGeom prst="ellipse"/>
          <a:noFill/>
          <a:ln w="381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18900000">
            <a:off x="6836410" y="3699510"/>
            <a:ext cx="622300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latin typeface="나눔바른고딕" charset="0"/>
                <a:ea typeface="나눔바른고딕" charset="0"/>
              </a:rPr>
              <a:t>만나고 </a:t>
            </a:r>
            <a:endParaRPr lang="ko-KR" altLang="en-US" sz="1200" b="0"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latin typeface="나눔바른고딕" charset="0"/>
                <a:ea typeface="나눔바른고딕" charset="0"/>
              </a:rPr>
              <a:t>싶어서 </a:t>
            </a:r>
            <a:endParaRPr lang="ko-KR" altLang="en-US" sz="1200" b="0"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latin typeface="나눔바른고딕" charset="0"/>
                <a:ea typeface="나눔바른고딕" charset="0"/>
              </a:rPr>
              <a:t>기부</a:t>
            </a:r>
            <a:endParaRPr lang="ko-KR" altLang="en-US" sz="1200" b="0"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4399280" y="2049780"/>
            <a:ext cx="1004570" cy="5238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펀딩완료! 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출동명령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2700000">
            <a:off x="4150360" y="4819650"/>
            <a:ext cx="113157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민간인 유입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7188835" y="2372360"/>
            <a:ext cx="1549400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 strike="sngStrike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charset="0"/>
                <a:ea typeface="나눔바른고딕" charset="0"/>
              </a:rPr>
              <a:t>본격 팬미팅의 장</a:t>
            </a:r>
            <a:endParaRPr lang="ko-KR" altLang="en-US" sz="1200" b="1" strike="sngStrike">
              <a:solidFill>
                <a:schemeClr val="tx1">
                  <a:lumMod val="50000"/>
                  <a:lumOff val="50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4856480" y="5622925"/>
            <a:ext cx="1130935" cy="588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영상 확산</a:t>
            </a:r>
            <a:endParaRPr lang="ko-KR" altLang="en-US" sz="14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서비스 확산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2000250" y="2750185"/>
            <a:ext cx="53594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accent1">
                    <a:lumMod val="75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기부</a:t>
            </a:r>
            <a:endParaRPr lang="ko-KR" altLang="en-US" sz="2000" b="1">
              <a:solidFill>
                <a:schemeClr val="accent1">
                  <a:lumMod val="7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8" name="그림 37" descr="C:/Users/Sabzil/AppData/Roaming/PolarisOffice/ETemp/5760_5965264/fImage662233146441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312" t="6922" r="13951" b="22325"/>
          <a:stretch>
            <a:fillRect/>
          </a:stretch>
        </p:blipFill>
        <p:spPr>
          <a:xfrm rot="0">
            <a:off x="7490460" y="3175"/>
            <a:ext cx="1652905" cy="1316355"/>
          </a:xfrm>
          <a:prstGeom prst="rect"/>
          <a:noFill/>
        </p:spPr>
      </p:pic>
      <p:sp>
        <p:nvSpPr>
          <p:cNvPr id="41" name="텍스트 상자 40"/>
          <p:cNvSpPr txBox="1">
            <a:spLocks/>
          </p:cNvSpPr>
          <p:nvPr/>
        </p:nvSpPr>
        <p:spPr>
          <a:xfrm rot="1800000">
            <a:off x="8053705" y="1745615"/>
            <a:ext cx="71374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장난질</a:t>
            </a:r>
            <a:endParaRPr lang="ko-KR" altLang="en-US" sz="1400" b="1">
              <a:solidFill>
                <a:srgbClr val="FF0000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42" name="도형 41"/>
          <p:cNvCxnSpPr/>
          <p:nvPr/>
        </p:nvCxnSpPr>
        <p:spPr>
          <a:xfrm rot="0">
            <a:off x="2540000" y="2945130"/>
            <a:ext cx="550545" cy="63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>
            <a:spLocks/>
          </p:cNvSpPr>
          <p:nvPr/>
        </p:nvSpPr>
        <p:spPr>
          <a:xfrm rot="0">
            <a:off x="7572375" y="6098540"/>
            <a:ext cx="122047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0">
                <a:latin typeface="나눔바른고딕" charset="0"/>
                <a:ea typeface="나눔바른고딕" charset="0"/>
              </a:rPr>
              <a:t>구독자 증가</a:t>
            </a:r>
            <a:r>
              <a:rPr sz="1600" b="0">
                <a:latin typeface="나눔바른고딕" charset="0"/>
                <a:ea typeface="나눔바른고딕" charset="0"/>
              </a:rPr>
              <a:t>++</a:t>
            </a:r>
            <a:endParaRPr lang="ko-KR" altLang="en-US" sz="1600" b="0">
              <a:latin typeface="나눔바른고딕" charset="0"/>
              <a:ea typeface="나눔바른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123190" y="5102860"/>
            <a:ext cx="393700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문제 생길 시 피해금액</a:t>
            </a:r>
            <a:r>
              <a:rPr sz="1400" b="0">
                <a:latin typeface="나눔바른고딕" charset="0"/>
                <a:ea typeface="나눔바른고딕" charset="0"/>
              </a:rPr>
              <a:t>+</a:t>
            </a:r>
            <a:r>
              <a:rPr sz="1400" b="0">
                <a:latin typeface="나눔바른고딕" charset="0"/>
                <a:ea typeface="나눔바른고딕" charset="0"/>
              </a:rPr>
              <a:t>증거자료 </a:t>
            </a:r>
            <a:r>
              <a:rPr sz="1400" b="0">
                <a:latin typeface="나눔바른고딕" charset="0"/>
                <a:ea typeface="나눔바른고딕" charset="0"/>
              </a:rPr>
              <a:t>정확하게 나옴.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133350" y="5522595"/>
            <a:ext cx="3937000" cy="6165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0">
                <a:latin typeface="나눔바른고딕" charset="0"/>
                <a:ea typeface="나눔바른고딕" charset="0"/>
              </a:rPr>
              <a:t>루니버스 중앙화 키를 이용하므로 </a:t>
            </a:r>
            <a:endParaRPr lang="ko-KR" altLang="en-US" sz="16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나눔바른고딕" charset="0"/>
                <a:ea typeface="나눔바른고딕" charset="0"/>
              </a:rPr>
              <a:t>블알못</a:t>
            </a:r>
            <a:r>
              <a:rPr sz="1600" b="0">
                <a:latin typeface="나눔바른고딕" charset="0"/>
                <a:ea typeface="나눔바른고딕" charset="0"/>
              </a:rPr>
              <a:t>들도 사용가능.</a:t>
            </a:r>
            <a:endParaRPr lang="ko-KR" altLang="en-US" sz="1600" b="0">
              <a:latin typeface="나눔바른고딕" charset="0"/>
              <a:ea typeface="나눔바른고딕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2446655" y="1618615"/>
            <a:ext cx="2938780" cy="2977515"/>
            <a:chOff x="2446655" y="1618615"/>
            <a:chExt cx="2938780" cy="2977515"/>
          </a:xfrm>
        </p:grpSpPr>
        <p:pic>
          <p:nvPicPr>
            <p:cNvPr id="18" name="그림 17" descr="C:/Users/Sabzil/AppData/Roaming/PolarisOffice/ETemp/5760_5965264/fImage179219120333.jpe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3332480" y="1618615"/>
              <a:ext cx="1149350" cy="2336800"/>
            </a:xfrm>
            <a:prstGeom prst="rect"/>
            <a:noFill/>
          </p:spPr>
        </p:pic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2446655" y="4010025"/>
              <a:ext cx="2938780" cy="5861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>
                  <a:latin typeface="나눔바른고딕" charset="0"/>
                  <a:ea typeface="나눔바른고딕" charset="0"/>
                </a:rPr>
                <a:t>유동인구가 많은 시세 조회 앱에 </a:t>
              </a:r>
              <a:r>
                <a:rPr sz="1600" b="1">
                  <a:latin typeface="나눔바른고딕" charset="0"/>
                  <a:ea typeface="나눔바른고딕" charset="0"/>
                </a:rPr>
                <a:t/>
              </a:r>
              <a:br>
                <a:rPr sz="1600" b="1">
                  <a:latin typeface="나눔바른고딕" charset="0"/>
                  <a:ea typeface="나눔바른고딕" charset="0"/>
                </a:rPr>
              </a:br>
              <a:r>
                <a:rPr sz="1600" b="1">
                  <a:latin typeface="나눔바른고딕" charset="0"/>
                  <a:ea typeface="나눔바른고딕" charset="0"/>
                </a:rPr>
                <a:t>내장된 뎁 서비스</a:t>
              </a:r>
              <a:endParaRPr lang="ko-KR" altLang="en-US" sz="1600" b="1"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 rot="0">
            <a:off x="317500" y="3051175"/>
            <a:ext cx="1564005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0">
                <a:latin typeface="나눔바른고딕" charset="0"/>
                <a:ea typeface="나눔바른고딕" charset="0"/>
              </a:rPr>
              <a:t>묻지마 상승장에 </a:t>
            </a:r>
            <a:r>
              <a:rPr sz="1200" b="0">
                <a:latin typeface="나눔바른고딕" charset="0"/>
                <a:ea typeface="나눔바른고딕" charset="0"/>
              </a:rPr>
              <a:t/>
            </a:r>
            <a:br>
              <a:rPr sz="1200" b="0">
                <a:latin typeface="나눔바른고딕" charset="0"/>
                <a:ea typeface="나눔바른고딕" charset="0"/>
              </a:rPr>
            </a:br>
            <a:r>
              <a:rPr sz="1200" b="0">
                <a:latin typeface="나눔바른고딕" charset="0"/>
                <a:ea typeface="나눔바른고딕" charset="0"/>
              </a:rPr>
              <a:t>기분 좋은 </a:t>
            </a:r>
            <a:r>
              <a:rPr sz="1200" b="0" strike="sngStrike">
                <a:solidFill>
                  <a:schemeClr val="bg1">
                    <a:lumMod val="75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흑우</a:t>
            </a:r>
            <a:endParaRPr lang="ko-KR" altLang="en-US" sz="1200" b="0" strike="sngStrike">
              <a:solidFill>
                <a:schemeClr val="bg1">
                  <a:lumMod val="7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latin typeface="나눔바른고딕" charset="0"/>
                <a:ea typeface="나눔바른고딕" charset="0"/>
              </a:rPr>
              <a:t>코인러</a:t>
            </a:r>
            <a:endParaRPr lang="ko-KR" altLang="en-US" sz="2000" b="1">
              <a:latin typeface="나눔바른고딕" charset="0"/>
              <a:ea typeface="나눔바른고딕" charset="0"/>
            </a:endParaRPr>
          </a:p>
        </p:txBody>
      </p:sp>
      <p:pic>
        <p:nvPicPr>
          <p:cNvPr id="50" name="그림 49" descr="C:/Users/Sabzil/AppData/Roaming/PolarisOffice/ETemp/5760_5965264/fImage248519384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700" y="3111500"/>
            <a:ext cx="845185" cy="845185"/>
          </a:xfrm>
          <a:prstGeom prst="rect"/>
          <a:noFill/>
        </p:spPr>
      </p:pic>
      <p:grpSp>
        <p:nvGrpSpPr>
          <p:cNvPr id="53" name="그룹 52"/>
          <p:cNvGrpSpPr/>
          <p:nvPr/>
        </p:nvGrpSpPr>
        <p:grpSpPr>
          <a:xfrm rot="0">
            <a:off x="198755" y="1885315"/>
            <a:ext cx="2181225" cy="862330"/>
            <a:chOff x="198755" y="1885315"/>
            <a:chExt cx="2181225" cy="862330"/>
          </a:xfrm>
        </p:grpSpPr>
        <p:sp>
          <p:nvSpPr>
            <p:cNvPr id="14" name="텍스트 상자 13"/>
            <p:cNvSpPr txBox="1">
              <a:spLocks/>
            </p:cNvSpPr>
            <p:nvPr/>
          </p:nvSpPr>
          <p:spPr>
            <a:xfrm rot="0">
              <a:off x="198755" y="1885315"/>
              <a:ext cx="1791335" cy="77025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0">
                  <a:latin typeface="나눔바른고딕" charset="0"/>
                  <a:ea typeface="나눔바른고딕" charset="0"/>
                </a:rPr>
                <a:t>기부한 돈이 어떻게 </a:t>
              </a:r>
              <a:r>
                <a:rPr sz="1200" b="0">
                  <a:latin typeface="나눔바른고딕" charset="0"/>
                  <a:ea typeface="나눔바른고딕" charset="0"/>
                </a:rPr>
                <a:t/>
              </a:r>
              <a:br>
                <a:rPr sz="1200" b="0">
                  <a:latin typeface="나눔바른고딕" charset="0"/>
                  <a:ea typeface="나눔바른고딕" charset="0"/>
                </a:rPr>
              </a:br>
              <a:r>
                <a:rPr sz="1200" b="0">
                  <a:latin typeface="나눔바른고딕" charset="0"/>
                  <a:ea typeface="나눔바른고딕" charset="0"/>
                </a:rPr>
                <a:t>쓰여졌는지 궁금한 </a:t>
              </a:r>
              <a:endParaRPr lang="ko-KR" altLang="en-US" sz="1200" b="0">
                <a:latin typeface="나눔바른고딕" charset="0"/>
                <a:ea typeface="나눔바른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 b="1">
                  <a:latin typeface="나눔바른고딕" charset="0"/>
                  <a:ea typeface="나눔바른고딕" charset="0"/>
                </a:rPr>
                <a:t>소시민</a:t>
              </a:r>
              <a:endParaRPr lang="ko-KR" altLang="en-US" sz="2000" b="1">
                <a:latin typeface="나눔바른고딕" charset="0"/>
                <a:ea typeface="나눔바른고딕" charset="0"/>
              </a:endParaRPr>
            </a:p>
          </p:txBody>
        </p:sp>
        <p:pic>
          <p:nvPicPr>
            <p:cNvPr id="51" name="그림 50" descr="C:/Users/Sabzil/AppData/Roaming/PolarisOffice/ETemp/5760_5965264/fImage24851947023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34795" y="1902460"/>
              <a:ext cx="845185" cy="845185"/>
            </a:xfrm>
            <a:prstGeom prst="rect"/>
            <a:noFill/>
          </p:spPr>
        </p:pic>
      </p:grpSp>
      <p:pic>
        <p:nvPicPr>
          <p:cNvPr id="55" name="그림 54" descr="C:/Users/Sabzil/AppData/Roaming/PolarisOffice/ETemp/5760_5965264/fImage2485198531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2410" y="2590800"/>
            <a:ext cx="845185" cy="845185"/>
          </a:xfrm>
          <a:prstGeom prst="rect"/>
          <a:noFill/>
        </p:spPr>
      </p:pic>
      <p:cxnSp>
        <p:nvCxnSpPr>
          <p:cNvPr id="56" name="도형 55"/>
          <p:cNvCxnSpPr/>
          <p:nvPr/>
        </p:nvCxnSpPr>
        <p:spPr>
          <a:xfrm rot="0">
            <a:off x="4569460" y="2879090"/>
            <a:ext cx="828675" cy="63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C:/Users/Sabzil/AppData/Roaming/PolarisOffice/ETemp/5760_5965264/fImage2485200121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52415" y="4101465"/>
            <a:ext cx="845185" cy="845185"/>
          </a:xfrm>
          <a:prstGeom prst="rect"/>
          <a:noFill/>
        </p:spPr>
      </p:pic>
      <p:cxnSp>
        <p:nvCxnSpPr>
          <p:cNvPr id="58" name="도형 57"/>
          <p:cNvCxnSpPr/>
          <p:nvPr/>
        </p:nvCxnSpPr>
        <p:spPr>
          <a:xfrm rot="0" flipV="1">
            <a:off x="5784215" y="3471545"/>
            <a:ext cx="635" cy="61277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rot="0">
            <a:off x="6085205" y="2961005"/>
            <a:ext cx="974725" cy="63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 flipV="1">
            <a:off x="6682740" y="3418205"/>
            <a:ext cx="561340" cy="56134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 flipH="1">
            <a:off x="7376160" y="3312160"/>
            <a:ext cx="561975" cy="163068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 flipV="1">
            <a:off x="8001000" y="1417955"/>
            <a:ext cx="635" cy="94234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0">
            <a:off x="4768215" y="5291455"/>
            <a:ext cx="1307465" cy="1289050"/>
          </a:xfrm>
          <a:prstGeom prst="ellipse"/>
          <a:noFill/>
          <a:ln w="381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 rot="0" flipH="1" flipV="1">
            <a:off x="4102100" y="4613910"/>
            <a:ext cx="949960" cy="94996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 flipH="1">
            <a:off x="5969635" y="5606415"/>
            <a:ext cx="866140" cy="3492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Sabzil/AppData/Roaming/PolarisOffice/ETemp/5760_5965264/fImage62402105127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585585" y="-73025"/>
            <a:ext cx="2724150" cy="2041525"/>
          </a:xfrm>
          <a:prstGeom prst="rect"/>
          <a:noFill/>
        </p:spPr>
      </p:pic>
      <p:sp>
        <p:nvSpPr>
          <p:cNvPr id="15" name="텍스트 상자 14"/>
          <p:cNvSpPr txBox="1">
            <a:spLocks/>
          </p:cNvSpPr>
          <p:nvPr/>
        </p:nvSpPr>
        <p:spPr>
          <a:xfrm rot="0">
            <a:off x="345440" y="257810"/>
            <a:ext cx="6910070" cy="29178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36B700"/>
                </a:solidFill>
                <a:latin typeface="나눔바른고딕" charset="0"/>
                <a:ea typeface="나눔바른고딕" charset="0"/>
              </a:rPr>
              <a:t>아이디어 보다는 주변에서 만난 Needs를 먼저 보다.</a:t>
            </a:r>
            <a:endParaRPr lang="ko-KR" altLang="en-US" sz="1800" b="1">
              <a:solidFill>
                <a:srgbClr val="36B700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/>
            </a:r>
            <a:br>
              <a:rPr sz="1400" b="0">
                <a:latin typeface="나눔바른고딕" charset="0"/>
                <a:ea typeface="나눔바른고딕" charset="0"/>
              </a:rPr>
            </a:br>
            <a:r>
              <a:rPr sz="1400" b="0">
                <a:latin typeface="나눔바른고딕" charset="0"/>
                <a:ea typeface="나눔바른고딕" charset="0"/>
              </a:rPr>
              <a:t>    1. </a:t>
            </a:r>
            <a:r>
              <a:rPr sz="1400" b="0">
                <a:latin typeface="나눔바른고딕" charset="0"/>
                <a:ea typeface="나눔바른고딕" charset="0"/>
              </a:rPr>
              <a:t>클리앙 질문 게시판에 </a:t>
            </a:r>
            <a:r>
              <a:rPr sz="1600" b="1">
                <a:latin typeface="나눔바른고딕" charset="0"/>
                <a:ea typeface="나눔바른고딕" charset="0"/>
              </a:rPr>
              <a:t>매달 나오는 질문 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     </a:t>
            </a:r>
            <a:r>
              <a:rPr sz="1400" b="0">
                <a:latin typeface="나눔바른고딕" charset="0"/>
                <a:ea typeface="나눔바른고딕" charset="0"/>
              </a:rPr>
              <a:t>  “어디에 기부하는게 좋을까요. 재단은 투명하지 않은것 같아서..”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  2. </a:t>
            </a:r>
            <a:r>
              <a:rPr sz="1400" b="0">
                <a:latin typeface="나눔바른고딕" charset="0"/>
                <a:ea typeface="나눔바른고딕" charset="0"/>
              </a:rPr>
              <a:t>대박 컨텐츠 제작에 고심 중인 </a:t>
            </a:r>
            <a:r>
              <a:rPr sz="1600" b="1">
                <a:latin typeface="나눔바른고딕" charset="0"/>
                <a:ea typeface="나눔바른고딕" charset="0"/>
              </a:rPr>
              <a:t>저예산 유튜버</a:t>
            </a:r>
            <a:r>
              <a:rPr sz="1400" b="0">
                <a:latin typeface="나눔바른고딕" charset="0"/>
                <a:ea typeface="나눔바른고딕" charset="0"/>
              </a:rPr>
              <a:t>들의 고민.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     </a:t>
            </a:r>
            <a:r>
              <a:rPr sz="1400" b="0">
                <a:latin typeface="나눔바른고딕" charset="0"/>
                <a:ea typeface="나눔바른고딕" charset="0"/>
              </a:rPr>
              <a:t>  “어디에 기부하는게 좋을까요. 재단은 투명하지 않은것 같아서..”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  3. </a:t>
            </a:r>
            <a:r>
              <a:rPr sz="1400" b="0">
                <a:latin typeface="나눔바른고딕" charset="0"/>
                <a:ea typeface="나눔바른고딕" charset="0"/>
              </a:rPr>
              <a:t>단톡방에서 크게 딴거 자랑하면서 기부까지 같이한거 인증하는 사람들 (떡상 = 기부 타이밍)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  4. 시간을 들여 만들었기에 의미를 살리고, 출시 할 수 있는 서비스로.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407035" y="4817745"/>
            <a:ext cx="6910070" cy="1477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u="sng" b="1">
                <a:solidFill>
                  <a:srgbClr val="36B700"/>
                </a:solidFill>
                <a:latin typeface="나눔바른고딕" charset="0"/>
                <a:ea typeface="나눔바른고딕" charset="0"/>
              </a:rPr>
              <a:t>기술부분</a:t>
            </a:r>
            <a:r>
              <a:rPr sz="1400" u="sng" b="0">
                <a:solidFill>
                  <a:srgbClr val="36B700"/>
                </a:solidFill>
                <a:latin typeface="나눔바른고딕" charset="0"/>
                <a:ea typeface="나눔바른고딕" charset="0"/>
              </a:rPr>
              <a:t/>
            </a:r>
            <a:br>
              <a:rPr sz="1400" u="sng" b="0">
                <a:solidFill>
                  <a:srgbClr val="36B700"/>
                </a:solidFill>
                <a:latin typeface="나눔바른고딕" charset="0"/>
                <a:ea typeface="나눔바른고딕" charset="0"/>
              </a:rPr>
            </a:br>
            <a:r>
              <a:rPr sz="1400" b="0">
                <a:solidFill>
                  <a:srgbClr val="36B70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b="0">
              <a:solidFill>
                <a:srgbClr val="36B700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- </a:t>
            </a:r>
            <a:r>
              <a:rPr sz="1400" b="0">
                <a:latin typeface="나눔바른고딕" charset="0"/>
                <a:ea typeface="나눔바른고딕" charset="0"/>
              </a:rPr>
              <a:t>사용자가 느낄 블록 트래킹 부분에 신경 씀 / 루니버스 사이드 체인을 지원하는 지갑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- 만져지는 NFC 카드를 이용한 선물용 기부전용 기프트 카드.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  - </a:t>
            </a:r>
            <a:r>
              <a:rPr sz="1400" b="0">
                <a:latin typeface="나눔바른고딕" charset="0"/>
                <a:ea typeface="나눔바른고딕" charset="0"/>
              </a:rPr>
              <a:t>트러플을 이용한 빌드 + 테스팅툴, 관리자 모드 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404495" y="3522345"/>
            <a:ext cx="8549005" cy="9315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u="sng" b="1">
                <a:solidFill>
                  <a:srgbClr val="36B700"/>
                </a:solidFill>
                <a:latin typeface="나눔바른고딕" charset="0"/>
                <a:ea typeface="나눔바른고딕" charset="0"/>
              </a:rPr>
              <a:t>리스크 평가 </a:t>
            </a:r>
            <a:endParaRPr lang="ko-KR" altLang="en-US" sz="2000" u="sng" b="1">
              <a:solidFill>
                <a:srgbClr val="36B700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/>
            </a:r>
            <a:br>
              <a:rPr sz="1400" b="0">
                <a:latin typeface="나눔바른고딕" charset="0"/>
                <a:ea typeface="나눔바른고딕" charset="0"/>
              </a:rPr>
            </a:br>
            <a:r>
              <a:rPr sz="1400" b="0">
                <a:latin typeface="나눔바른고딕" charset="0"/>
                <a:ea typeface="나눔바른고딕" charset="0"/>
              </a:rPr>
              <a:t>  1. </a:t>
            </a:r>
            <a:r>
              <a:rPr sz="1600" b="1">
                <a:latin typeface="나눔바른고딕" charset="0"/>
                <a:ea typeface="나눔바른고딕" charset="0"/>
              </a:rPr>
              <a:t>기부금품법 </a:t>
            </a:r>
            <a:r>
              <a:rPr sz="1600" b="0">
                <a:latin typeface="나눔바른고딕" charset="0"/>
                <a:ea typeface="나눔바른고딕" charset="0"/>
              </a:rPr>
              <a:t>1천만원을 크라우드펀딩식으로 개인별로 쪼개서 해결</a:t>
            </a:r>
            <a:r>
              <a:rPr sz="1400" b="0">
                <a:latin typeface="나눔바른고딕" charset="0"/>
                <a:ea typeface="나눔바른고딕" charset="0"/>
              </a:rPr>
              <a:t> ( </a:t>
            </a:r>
            <a:r>
              <a:rPr sz="1400" b="0">
                <a:latin typeface="나눔바른고딕" charset="0"/>
                <a:ea typeface="나눔바른고딕" charset="0"/>
              </a:rPr>
              <a:t>하지만 넘어야 할 산이 많다.)</a:t>
            </a:r>
            <a:endParaRPr lang="ko-KR" altLang="en-US" sz="1400" b="0">
              <a:latin typeface="나눔바른고딕" charset="0"/>
              <a:ea typeface="나눔바른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720000">
            <a:off x="5990590" y="5122545"/>
            <a:ext cx="299529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나눔바른고딕" charset="0"/>
                <a:ea typeface="나눔바른고딕" charset="0"/>
              </a:rPr>
              <a:t>루니버스 버그와 개선점 많이 찾아드림.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Sabzil</dc:creator>
  <cp:lastModifiedBy>Sabzil</cp:lastModifiedBy>
  <dc:title>PowerPoint 프레젠테이션</dc:title>
</cp:coreProperties>
</file>