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6" r:id="rId8"/>
    <p:sldId id="265" r:id="rId9"/>
    <p:sldId id="267" r:id="rId10"/>
    <p:sldId id="270" r:id="rId11"/>
    <p:sldId id="268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BCC77-93FB-1E53-F60F-602B12FFFF8F}" v="718" dt="2025-01-12T22:01:20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324C1-9891-40A0-BCA9-089C7BC4FF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138CB-A2BB-4EFA-BE0B-E4A919A68AB1}">
      <dgm:prSet/>
      <dgm:spPr/>
      <dgm:t>
        <a:bodyPr/>
        <a:lstStyle/>
        <a:p>
          <a:r>
            <a:rPr lang="de-DE" b="1"/>
            <a:t>Goroutines:</a:t>
          </a:r>
          <a:r>
            <a:rPr lang="de-DE"/>
            <a:t> Leichtgewichtige Threads, die vom Go-Runtime-Umfeld verwaltet werden.</a:t>
          </a:r>
          <a:endParaRPr lang="en-US"/>
        </a:p>
      </dgm:t>
    </dgm:pt>
    <dgm:pt modelId="{F6BE1E2F-2518-4C28-A414-5E95EC19B545}" type="parTrans" cxnId="{074DEA1B-0936-47C3-BCBD-E47242A585FD}">
      <dgm:prSet/>
      <dgm:spPr/>
      <dgm:t>
        <a:bodyPr/>
        <a:lstStyle/>
        <a:p>
          <a:endParaRPr lang="en-US"/>
        </a:p>
      </dgm:t>
    </dgm:pt>
    <dgm:pt modelId="{4219B77F-49AD-4237-85D6-807F7E9E9FCB}" type="sibTrans" cxnId="{074DEA1B-0936-47C3-BCBD-E47242A585FD}">
      <dgm:prSet/>
      <dgm:spPr/>
      <dgm:t>
        <a:bodyPr/>
        <a:lstStyle/>
        <a:p>
          <a:endParaRPr lang="en-US"/>
        </a:p>
      </dgm:t>
    </dgm:pt>
    <dgm:pt modelId="{A428ABF8-ECD6-4B93-B913-1016B63287B5}">
      <dgm:prSet/>
      <dgm:spPr/>
      <dgm:t>
        <a:bodyPr/>
        <a:lstStyle/>
        <a:p>
          <a:r>
            <a:rPr lang="de-DE" b="1"/>
            <a:t>Channels:</a:t>
          </a:r>
          <a:r>
            <a:rPr lang="de-DE"/>
            <a:t> Ermöglichen die Kommunikation und Synchronisation zwischen Goroutines.</a:t>
          </a:r>
          <a:endParaRPr lang="en-US"/>
        </a:p>
      </dgm:t>
    </dgm:pt>
    <dgm:pt modelId="{BEE93BB4-27CA-475B-B914-EC9C2202216F}" type="parTrans" cxnId="{F62ED9D9-5638-437A-90E6-090E7039E773}">
      <dgm:prSet/>
      <dgm:spPr/>
      <dgm:t>
        <a:bodyPr/>
        <a:lstStyle/>
        <a:p>
          <a:endParaRPr lang="en-US"/>
        </a:p>
      </dgm:t>
    </dgm:pt>
    <dgm:pt modelId="{B639B183-4D9B-46B2-97FA-02493B83EAA2}" type="sibTrans" cxnId="{F62ED9D9-5638-437A-90E6-090E7039E773}">
      <dgm:prSet/>
      <dgm:spPr/>
      <dgm:t>
        <a:bodyPr/>
        <a:lstStyle/>
        <a:p>
          <a:endParaRPr lang="en-US"/>
        </a:p>
      </dgm:t>
    </dgm:pt>
    <dgm:pt modelId="{468B0F41-F7F6-430C-92D0-A7899DC36AD9}" type="pres">
      <dgm:prSet presAssocID="{C9B324C1-9891-40A0-BCA9-089C7BC4FF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E7130C-33E7-4441-89A1-78CF3561976A}" type="pres">
      <dgm:prSet presAssocID="{FB2138CB-A2BB-4EFA-BE0B-E4A919A68AB1}" presName="hierRoot1" presStyleCnt="0"/>
      <dgm:spPr/>
    </dgm:pt>
    <dgm:pt modelId="{D1391791-D257-44DE-9E2A-8E9F3474340D}" type="pres">
      <dgm:prSet presAssocID="{FB2138CB-A2BB-4EFA-BE0B-E4A919A68AB1}" presName="composite" presStyleCnt="0"/>
      <dgm:spPr/>
    </dgm:pt>
    <dgm:pt modelId="{A4B9F19B-F81F-40E1-9C7B-9F0959C111EC}" type="pres">
      <dgm:prSet presAssocID="{FB2138CB-A2BB-4EFA-BE0B-E4A919A68AB1}" presName="background" presStyleLbl="node0" presStyleIdx="0" presStyleCnt="2"/>
      <dgm:spPr/>
    </dgm:pt>
    <dgm:pt modelId="{A609D8F1-AC08-46F8-8872-EFDAAA13115B}" type="pres">
      <dgm:prSet presAssocID="{FB2138CB-A2BB-4EFA-BE0B-E4A919A68AB1}" presName="text" presStyleLbl="fgAcc0" presStyleIdx="0" presStyleCnt="2">
        <dgm:presLayoutVars>
          <dgm:chPref val="3"/>
        </dgm:presLayoutVars>
      </dgm:prSet>
      <dgm:spPr/>
    </dgm:pt>
    <dgm:pt modelId="{71065C3D-FE79-4435-A6D4-CABA3FE98250}" type="pres">
      <dgm:prSet presAssocID="{FB2138CB-A2BB-4EFA-BE0B-E4A919A68AB1}" presName="hierChild2" presStyleCnt="0"/>
      <dgm:spPr/>
    </dgm:pt>
    <dgm:pt modelId="{5409E503-ACF0-42A5-9C76-E1E37D483EC9}" type="pres">
      <dgm:prSet presAssocID="{A428ABF8-ECD6-4B93-B913-1016B63287B5}" presName="hierRoot1" presStyleCnt="0"/>
      <dgm:spPr/>
    </dgm:pt>
    <dgm:pt modelId="{2CD785F2-32BE-4676-9B50-D0E587DE129D}" type="pres">
      <dgm:prSet presAssocID="{A428ABF8-ECD6-4B93-B913-1016B63287B5}" presName="composite" presStyleCnt="0"/>
      <dgm:spPr/>
    </dgm:pt>
    <dgm:pt modelId="{527CB0CC-B0EA-44DD-87D7-5D7EA3EA366D}" type="pres">
      <dgm:prSet presAssocID="{A428ABF8-ECD6-4B93-B913-1016B63287B5}" presName="background" presStyleLbl="node0" presStyleIdx="1" presStyleCnt="2"/>
      <dgm:spPr/>
    </dgm:pt>
    <dgm:pt modelId="{585165A2-6C2B-4C2D-A240-FA2E374FE19B}" type="pres">
      <dgm:prSet presAssocID="{A428ABF8-ECD6-4B93-B913-1016B63287B5}" presName="text" presStyleLbl="fgAcc0" presStyleIdx="1" presStyleCnt="2">
        <dgm:presLayoutVars>
          <dgm:chPref val="3"/>
        </dgm:presLayoutVars>
      </dgm:prSet>
      <dgm:spPr/>
    </dgm:pt>
    <dgm:pt modelId="{137B7EEB-2133-4AAA-99E4-25813740A9BE}" type="pres">
      <dgm:prSet presAssocID="{A428ABF8-ECD6-4B93-B913-1016B63287B5}" presName="hierChild2" presStyleCnt="0"/>
      <dgm:spPr/>
    </dgm:pt>
  </dgm:ptLst>
  <dgm:cxnLst>
    <dgm:cxn modelId="{074DEA1B-0936-47C3-BCBD-E47242A585FD}" srcId="{C9B324C1-9891-40A0-BCA9-089C7BC4FF21}" destId="{FB2138CB-A2BB-4EFA-BE0B-E4A919A68AB1}" srcOrd="0" destOrd="0" parTransId="{F6BE1E2F-2518-4C28-A414-5E95EC19B545}" sibTransId="{4219B77F-49AD-4237-85D6-807F7E9E9FCB}"/>
    <dgm:cxn modelId="{84DE8291-1398-42D7-B7C9-FF407EAD5DAB}" type="presOf" srcId="{FB2138CB-A2BB-4EFA-BE0B-E4A919A68AB1}" destId="{A609D8F1-AC08-46F8-8872-EFDAAA13115B}" srcOrd="0" destOrd="0" presId="urn:microsoft.com/office/officeart/2005/8/layout/hierarchy1"/>
    <dgm:cxn modelId="{18E500CE-828B-4E8F-A2E7-C19E231D6E7E}" type="presOf" srcId="{A428ABF8-ECD6-4B93-B913-1016B63287B5}" destId="{585165A2-6C2B-4C2D-A240-FA2E374FE19B}" srcOrd="0" destOrd="0" presId="urn:microsoft.com/office/officeart/2005/8/layout/hierarchy1"/>
    <dgm:cxn modelId="{F62ED9D9-5638-437A-90E6-090E7039E773}" srcId="{C9B324C1-9891-40A0-BCA9-089C7BC4FF21}" destId="{A428ABF8-ECD6-4B93-B913-1016B63287B5}" srcOrd="1" destOrd="0" parTransId="{BEE93BB4-27CA-475B-B914-EC9C2202216F}" sibTransId="{B639B183-4D9B-46B2-97FA-02493B83EAA2}"/>
    <dgm:cxn modelId="{40FB36FC-7A19-4B7D-941F-7973C03E6F9C}" type="presOf" srcId="{C9B324C1-9891-40A0-BCA9-089C7BC4FF21}" destId="{468B0F41-F7F6-430C-92D0-A7899DC36AD9}" srcOrd="0" destOrd="0" presId="urn:microsoft.com/office/officeart/2005/8/layout/hierarchy1"/>
    <dgm:cxn modelId="{14454ADD-B6F9-4226-9D85-AD08861402FA}" type="presParOf" srcId="{468B0F41-F7F6-430C-92D0-A7899DC36AD9}" destId="{6CE7130C-33E7-4441-89A1-78CF3561976A}" srcOrd="0" destOrd="0" presId="urn:microsoft.com/office/officeart/2005/8/layout/hierarchy1"/>
    <dgm:cxn modelId="{D5EE1CDC-2C00-4F43-836E-FB82851018B4}" type="presParOf" srcId="{6CE7130C-33E7-4441-89A1-78CF3561976A}" destId="{D1391791-D257-44DE-9E2A-8E9F3474340D}" srcOrd="0" destOrd="0" presId="urn:microsoft.com/office/officeart/2005/8/layout/hierarchy1"/>
    <dgm:cxn modelId="{2DBC6B01-ED99-449D-AD78-BEF203A50C0B}" type="presParOf" srcId="{D1391791-D257-44DE-9E2A-8E9F3474340D}" destId="{A4B9F19B-F81F-40E1-9C7B-9F0959C111EC}" srcOrd="0" destOrd="0" presId="urn:microsoft.com/office/officeart/2005/8/layout/hierarchy1"/>
    <dgm:cxn modelId="{49134ACF-7368-4140-9829-8F0186A5F1BD}" type="presParOf" srcId="{D1391791-D257-44DE-9E2A-8E9F3474340D}" destId="{A609D8F1-AC08-46F8-8872-EFDAAA13115B}" srcOrd="1" destOrd="0" presId="urn:microsoft.com/office/officeart/2005/8/layout/hierarchy1"/>
    <dgm:cxn modelId="{19FA3FA0-E894-43D3-90C3-CF33B06B2EC6}" type="presParOf" srcId="{6CE7130C-33E7-4441-89A1-78CF3561976A}" destId="{71065C3D-FE79-4435-A6D4-CABA3FE98250}" srcOrd="1" destOrd="0" presId="urn:microsoft.com/office/officeart/2005/8/layout/hierarchy1"/>
    <dgm:cxn modelId="{39885121-3FF2-4B2C-8EEA-AA04945E968E}" type="presParOf" srcId="{468B0F41-F7F6-430C-92D0-A7899DC36AD9}" destId="{5409E503-ACF0-42A5-9C76-E1E37D483EC9}" srcOrd="1" destOrd="0" presId="urn:microsoft.com/office/officeart/2005/8/layout/hierarchy1"/>
    <dgm:cxn modelId="{98B21793-1D9F-4866-8943-CFCFADBE7D41}" type="presParOf" srcId="{5409E503-ACF0-42A5-9C76-E1E37D483EC9}" destId="{2CD785F2-32BE-4676-9B50-D0E587DE129D}" srcOrd="0" destOrd="0" presId="urn:microsoft.com/office/officeart/2005/8/layout/hierarchy1"/>
    <dgm:cxn modelId="{0ED116BE-18B6-4FF3-8D6A-270616CED7D2}" type="presParOf" srcId="{2CD785F2-32BE-4676-9B50-D0E587DE129D}" destId="{527CB0CC-B0EA-44DD-87D7-5D7EA3EA366D}" srcOrd="0" destOrd="0" presId="urn:microsoft.com/office/officeart/2005/8/layout/hierarchy1"/>
    <dgm:cxn modelId="{D99A60B1-F863-43C4-8041-966D0D67E230}" type="presParOf" srcId="{2CD785F2-32BE-4676-9B50-D0E587DE129D}" destId="{585165A2-6C2B-4C2D-A240-FA2E374FE19B}" srcOrd="1" destOrd="0" presId="urn:microsoft.com/office/officeart/2005/8/layout/hierarchy1"/>
    <dgm:cxn modelId="{75B7C32A-ABAA-41EA-9BBF-72B16CE1333E}" type="presParOf" srcId="{5409E503-ACF0-42A5-9C76-E1E37D483EC9}" destId="{137B7EEB-2133-4AAA-99E4-25813740A9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B324C1-9891-40A0-BCA9-089C7BC4FF2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2138CB-A2BB-4EFA-BE0B-E4A919A68AB1}">
      <dgm:prSet/>
      <dgm:spPr/>
      <dgm:t>
        <a:bodyPr/>
        <a:lstStyle/>
        <a:p>
          <a:pPr rtl="0"/>
          <a:r>
            <a:rPr lang="de-DE" b="1" dirty="0"/>
            <a:t>Threads:</a:t>
          </a:r>
          <a:r>
            <a:rPr lang="de-DE" dirty="0"/>
            <a:t> Wird auf der GPU als kleinste Ausführungseinheit verwendet.</a:t>
          </a:r>
          <a:endParaRPr lang="en-US" dirty="0"/>
        </a:p>
      </dgm:t>
    </dgm:pt>
    <dgm:pt modelId="{F6BE1E2F-2518-4C28-A414-5E95EC19B545}" type="parTrans" cxnId="{074DEA1B-0936-47C3-BCBD-E47242A585FD}">
      <dgm:prSet/>
      <dgm:spPr/>
      <dgm:t>
        <a:bodyPr/>
        <a:lstStyle/>
        <a:p>
          <a:endParaRPr lang="en-US"/>
        </a:p>
      </dgm:t>
    </dgm:pt>
    <dgm:pt modelId="{4219B77F-49AD-4237-85D6-807F7E9E9FCB}" type="sibTrans" cxnId="{074DEA1B-0936-47C3-BCBD-E47242A585FD}">
      <dgm:prSet/>
      <dgm:spPr/>
      <dgm:t>
        <a:bodyPr/>
        <a:lstStyle/>
        <a:p>
          <a:endParaRPr lang="en-US"/>
        </a:p>
      </dgm:t>
    </dgm:pt>
    <dgm:pt modelId="{A428ABF8-ECD6-4B93-B913-1016B63287B5}">
      <dgm:prSet/>
      <dgm:spPr/>
      <dgm:t>
        <a:bodyPr/>
        <a:lstStyle/>
        <a:p>
          <a:pPr rtl="0"/>
          <a:r>
            <a:rPr lang="de-DE" b="1" dirty="0"/>
            <a:t>Blöcke und Grids:</a:t>
          </a:r>
          <a:r>
            <a:rPr lang="de-DE" dirty="0"/>
            <a:t> Threads sind in Blöcken organisiert, und Blöcke bilden ein </a:t>
          </a:r>
          <a:r>
            <a:rPr lang="de-DE" dirty="0" err="1"/>
            <a:t>Grid</a:t>
          </a:r>
          <a:r>
            <a:rPr lang="de-DE" dirty="0"/>
            <a:t> zur Skalierung der Berechnungen. </a:t>
          </a:r>
          <a:endParaRPr lang="en-US" dirty="0"/>
        </a:p>
      </dgm:t>
    </dgm:pt>
    <dgm:pt modelId="{BEE93BB4-27CA-475B-B914-EC9C2202216F}" type="parTrans" cxnId="{F62ED9D9-5638-437A-90E6-090E7039E773}">
      <dgm:prSet/>
      <dgm:spPr/>
      <dgm:t>
        <a:bodyPr/>
        <a:lstStyle/>
        <a:p>
          <a:endParaRPr lang="en-US"/>
        </a:p>
      </dgm:t>
    </dgm:pt>
    <dgm:pt modelId="{B639B183-4D9B-46B2-97FA-02493B83EAA2}" type="sibTrans" cxnId="{F62ED9D9-5638-437A-90E6-090E7039E773}">
      <dgm:prSet/>
      <dgm:spPr/>
      <dgm:t>
        <a:bodyPr/>
        <a:lstStyle/>
        <a:p>
          <a:endParaRPr lang="en-US"/>
        </a:p>
      </dgm:t>
    </dgm:pt>
    <dgm:pt modelId="{468B0F41-F7F6-430C-92D0-A7899DC36AD9}" type="pres">
      <dgm:prSet presAssocID="{C9B324C1-9891-40A0-BCA9-089C7BC4FF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E7130C-33E7-4441-89A1-78CF3561976A}" type="pres">
      <dgm:prSet presAssocID="{FB2138CB-A2BB-4EFA-BE0B-E4A919A68AB1}" presName="hierRoot1" presStyleCnt="0"/>
      <dgm:spPr/>
    </dgm:pt>
    <dgm:pt modelId="{D1391791-D257-44DE-9E2A-8E9F3474340D}" type="pres">
      <dgm:prSet presAssocID="{FB2138CB-A2BB-4EFA-BE0B-E4A919A68AB1}" presName="composite" presStyleCnt="0"/>
      <dgm:spPr/>
    </dgm:pt>
    <dgm:pt modelId="{A4B9F19B-F81F-40E1-9C7B-9F0959C111EC}" type="pres">
      <dgm:prSet presAssocID="{FB2138CB-A2BB-4EFA-BE0B-E4A919A68AB1}" presName="background" presStyleLbl="node0" presStyleIdx="0" presStyleCnt="2"/>
      <dgm:spPr/>
    </dgm:pt>
    <dgm:pt modelId="{A609D8F1-AC08-46F8-8872-EFDAAA13115B}" type="pres">
      <dgm:prSet presAssocID="{FB2138CB-A2BB-4EFA-BE0B-E4A919A68AB1}" presName="text" presStyleLbl="fgAcc0" presStyleIdx="0" presStyleCnt="2">
        <dgm:presLayoutVars>
          <dgm:chPref val="3"/>
        </dgm:presLayoutVars>
      </dgm:prSet>
      <dgm:spPr/>
    </dgm:pt>
    <dgm:pt modelId="{71065C3D-FE79-4435-A6D4-CABA3FE98250}" type="pres">
      <dgm:prSet presAssocID="{FB2138CB-A2BB-4EFA-BE0B-E4A919A68AB1}" presName="hierChild2" presStyleCnt="0"/>
      <dgm:spPr/>
    </dgm:pt>
    <dgm:pt modelId="{5409E503-ACF0-42A5-9C76-E1E37D483EC9}" type="pres">
      <dgm:prSet presAssocID="{A428ABF8-ECD6-4B93-B913-1016B63287B5}" presName="hierRoot1" presStyleCnt="0"/>
      <dgm:spPr/>
    </dgm:pt>
    <dgm:pt modelId="{2CD785F2-32BE-4676-9B50-D0E587DE129D}" type="pres">
      <dgm:prSet presAssocID="{A428ABF8-ECD6-4B93-B913-1016B63287B5}" presName="composite" presStyleCnt="0"/>
      <dgm:spPr/>
    </dgm:pt>
    <dgm:pt modelId="{527CB0CC-B0EA-44DD-87D7-5D7EA3EA366D}" type="pres">
      <dgm:prSet presAssocID="{A428ABF8-ECD6-4B93-B913-1016B63287B5}" presName="background" presStyleLbl="node0" presStyleIdx="1" presStyleCnt="2"/>
      <dgm:spPr/>
    </dgm:pt>
    <dgm:pt modelId="{585165A2-6C2B-4C2D-A240-FA2E374FE19B}" type="pres">
      <dgm:prSet presAssocID="{A428ABF8-ECD6-4B93-B913-1016B63287B5}" presName="text" presStyleLbl="fgAcc0" presStyleIdx="1" presStyleCnt="2">
        <dgm:presLayoutVars>
          <dgm:chPref val="3"/>
        </dgm:presLayoutVars>
      </dgm:prSet>
      <dgm:spPr/>
    </dgm:pt>
    <dgm:pt modelId="{137B7EEB-2133-4AAA-99E4-25813740A9BE}" type="pres">
      <dgm:prSet presAssocID="{A428ABF8-ECD6-4B93-B913-1016B63287B5}" presName="hierChild2" presStyleCnt="0"/>
      <dgm:spPr/>
    </dgm:pt>
  </dgm:ptLst>
  <dgm:cxnLst>
    <dgm:cxn modelId="{074DEA1B-0936-47C3-BCBD-E47242A585FD}" srcId="{C9B324C1-9891-40A0-BCA9-089C7BC4FF21}" destId="{FB2138CB-A2BB-4EFA-BE0B-E4A919A68AB1}" srcOrd="0" destOrd="0" parTransId="{F6BE1E2F-2518-4C28-A414-5E95EC19B545}" sibTransId="{4219B77F-49AD-4237-85D6-807F7E9E9FCB}"/>
    <dgm:cxn modelId="{84DE8291-1398-42D7-B7C9-FF407EAD5DAB}" type="presOf" srcId="{FB2138CB-A2BB-4EFA-BE0B-E4A919A68AB1}" destId="{A609D8F1-AC08-46F8-8872-EFDAAA13115B}" srcOrd="0" destOrd="0" presId="urn:microsoft.com/office/officeart/2005/8/layout/hierarchy1"/>
    <dgm:cxn modelId="{18E500CE-828B-4E8F-A2E7-C19E231D6E7E}" type="presOf" srcId="{A428ABF8-ECD6-4B93-B913-1016B63287B5}" destId="{585165A2-6C2B-4C2D-A240-FA2E374FE19B}" srcOrd="0" destOrd="0" presId="urn:microsoft.com/office/officeart/2005/8/layout/hierarchy1"/>
    <dgm:cxn modelId="{F62ED9D9-5638-437A-90E6-090E7039E773}" srcId="{C9B324C1-9891-40A0-BCA9-089C7BC4FF21}" destId="{A428ABF8-ECD6-4B93-B913-1016B63287B5}" srcOrd="1" destOrd="0" parTransId="{BEE93BB4-27CA-475B-B914-EC9C2202216F}" sibTransId="{B639B183-4D9B-46B2-97FA-02493B83EAA2}"/>
    <dgm:cxn modelId="{40FB36FC-7A19-4B7D-941F-7973C03E6F9C}" type="presOf" srcId="{C9B324C1-9891-40A0-BCA9-089C7BC4FF21}" destId="{468B0F41-F7F6-430C-92D0-A7899DC36AD9}" srcOrd="0" destOrd="0" presId="urn:microsoft.com/office/officeart/2005/8/layout/hierarchy1"/>
    <dgm:cxn modelId="{14454ADD-B6F9-4226-9D85-AD08861402FA}" type="presParOf" srcId="{468B0F41-F7F6-430C-92D0-A7899DC36AD9}" destId="{6CE7130C-33E7-4441-89A1-78CF3561976A}" srcOrd="0" destOrd="0" presId="urn:microsoft.com/office/officeart/2005/8/layout/hierarchy1"/>
    <dgm:cxn modelId="{D5EE1CDC-2C00-4F43-836E-FB82851018B4}" type="presParOf" srcId="{6CE7130C-33E7-4441-89A1-78CF3561976A}" destId="{D1391791-D257-44DE-9E2A-8E9F3474340D}" srcOrd="0" destOrd="0" presId="urn:microsoft.com/office/officeart/2005/8/layout/hierarchy1"/>
    <dgm:cxn modelId="{2DBC6B01-ED99-449D-AD78-BEF203A50C0B}" type="presParOf" srcId="{D1391791-D257-44DE-9E2A-8E9F3474340D}" destId="{A4B9F19B-F81F-40E1-9C7B-9F0959C111EC}" srcOrd="0" destOrd="0" presId="urn:microsoft.com/office/officeart/2005/8/layout/hierarchy1"/>
    <dgm:cxn modelId="{49134ACF-7368-4140-9829-8F0186A5F1BD}" type="presParOf" srcId="{D1391791-D257-44DE-9E2A-8E9F3474340D}" destId="{A609D8F1-AC08-46F8-8872-EFDAAA13115B}" srcOrd="1" destOrd="0" presId="urn:microsoft.com/office/officeart/2005/8/layout/hierarchy1"/>
    <dgm:cxn modelId="{19FA3FA0-E894-43D3-90C3-CF33B06B2EC6}" type="presParOf" srcId="{6CE7130C-33E7-4441-89A1-78CF3561976A}" destId="{71065C3D-FE79-4435-A6D4-CABA3FE98250}" srcOrd="1" destOrd="0" presId="urn:microsoft.com/office/officeart/2005/8/layout/hierarchy1"/>
    <dgm:cxn modelId="{39885121-3FF2-4B2C-8EEA-AA04945E968E}" type="presParOf" srcId="{468B0F41-F7F6-430C-92D0-A7899DC36AD9}" destId="{5409E503-ACF0-42A5-9C76-E1E37D483EC9}" srcOrd="1" destOrd="0" presId="urn:microsoft.com/office/officeart/2005/8/layout/hierarchy1"/>
    <dgm:cxn modelId="{98B21793-1D9F-4866-8943-CFCFADBE7D41}" type="presParOf" srcId="{5409E503-ACF0-42A5-9C76-E1E37D483EC9}" destId="{2CD785F2-32BE-4676-9B50-D0E587DE129D}" srcOrd="0" destOrd="0" presId="urn:microsoft.com/office/officeart/2005/8/layout/hierarchy1"/>
    <dgm:cxn modelId="{0ED116BE-18B6-4FF3-8D6A-270616CED7D2}" type="presParOf" srcId="{2CD785F2-32BE-4676-9B50-D0E587DE129D}" destId="{527CB0CC-B0EA-44DD-87D7-5D7EA3EA366D}" srcOrd="0" destOrd="0" presId="urn:microsoft.com/office/officeart/2005/8/layout/hierarchy1"/>
    <dgm:cxn modelId="{D99A60B1-F863-43C4-8041-966D0D67E230}" type="presParOf" srcId="{2CD785F2-32BE-4676-9B50-D0E587DE129D}" destId="{585165A2-6C2B-4C2D-A240-FA2E374FE19B}" srcOrd="1" destOrd="0" presId="urn:microsoft.com/office/officeart/2005/8/layout/hierarchy1"/>
    <dgm:cxn modelId="{75B7C32A-ABAA-41EA-9BBF-72B16CE1333E}" type="presParOf" srcId="{5409E503-ACF0-42A5-9C76-E1E37D483EC9}" destId="{137B7EEB-2133-4AAA-99E4-25813740A9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9F19B-F81F-40E1-9C7B-9F0959C111EC}">
      <dsp:nvSpPr>
        <dsp:cNvPr id="0" name=""/>
        <dsp:cNvSpPr/>
      </dsp:nvSpPr>
      <dsp:spPr>
        <a:xfrm>
          <a:off x="1116" y="4542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9D8F1-AC08-46F8-8872-EFDAAA13115B}">
      <dsp:nvSpPr>
        <dsp:cNvPr id="0" name=""/>
        <dsp:cNvSpPr/>
      </dsp:nvSpPr>
      <dsp:spPr>
        <a:xfrm>
          <a:off x="436438" y="8678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Goroutines:</a:t>
          </a:r>
          <a:r>
            <a:rPr lang="de-DE" sz="2800" kern="1200"/>
            <a:t> Leichtgewichtige Threads, die vom Go-Runtime-Umfeld verwaltet werden.</a:t>
          </a:r>
          <a:endParaRPr lang="en-US" sz="2800" kern="1200"/>
        </a:p>
      </dsp:txBody>
      <dsp:txXfrm>
        <a:off x="509305" y="940711"/>
        <a:ext cx="3772166" cy="2342132"/>
      </dsp:txXfrm>
    </dsp:sp>
    <dsp:sp modelId="{527CB0CC-B0EA-44DD-87D7-5D7EA3EA366D}">
      <dsp:nvSpPr>
        <dsp:cNvPr id="0" name=""/>
        <dsp:cNvSpPr/>
      </dsp:nvSpPr>
      <dsp:spPr>
        <a:xfrm>
          <a:off x="4789661" y="4542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165A2-6C2B-4C2D-A240-FA2E374FE19B}">
      <dsp:nvSpPr>
        <dsp:cNvPr id="0" name=""/>
        <dsp:cNvSpPr/>
      </dsp:nvSpPr>
      <dsp:spPr>
        <a:xfrm>
          <a:off x="5224983" y="8678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1" kern="1200"/>
            <a:t>Channels:</a:t>
          </a:r>
          <a:r>
            <a:rPr lang="de-DE" sz="2800" kern="1200"/>
            <a:t> Ermöglichen die Kommunikation und Synchronisation zwischen Goroutines.</a:t>
          </a:r>
          <a:endParaRPr lang="en-US" sz="2800" kern="1200"/>
        </a:p>
      </dsp:txBody>
      <dsp:txXfrm>
        <a:off x="5297850" y="940711"/>
        <a:ext cx="3772166" cy="23421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9F19B-F81F-40E1-9C7B-9F0959C111EC}">
      <dsp:nvSpPr>
        <dsp:cNvPr id="0" name=""/>
        <dsp:cNvSpPr/>
      </dsp:nvSpPr>
      <dsp:spPr>
        <a:xfrm>
          <a:off x="1116" y="4542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9D8F1-AC08-46F8-8872-EFDAAA13115B}">
      <dsp:nvSpPr>
        <dsp:cNvPr id="0" name=""/>
        <dsp:cNvSpPr/>
      </dsp:nvSpPr>
      <dsp:spPr>
        <a:xfrm>
          <a:off x="436438" y="8678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Threads:</a:t>
          </a:r>
          <a:r>
            <a:rPr lang="de-DE" sz="2500" kern="1200" dirty="0"/>
            <a:t> Wird auf der GPU als kleinste Ausführungseinheit verwendet.</a:t>
          </a:r>
          <a:endParaRPr lang="en-US" sz="2500" kern="1200" dirty="0"/>
        </a:p>
      </dsp:txBody>
      <dsp:txXfrm>
        <a:off x="509305" y="940711"/>
        <a:ext cx="3772166" cy="2342132"/>
      </dsp:txXfrm>
    </dsp:sp>
    <dsp:sp modelId="{527CB0CC-B0EA-44DD-87D7-5D7EA3EA366D}">
      <dsp:nvSpPr>
        <dsp:cNvPr id="0" name=""/>
        <dsp:cNvSpPr/>
      </dsp:nvSpPr>
      <dsp:spPr>
        <a:xfrm>
          <a:off x="4789661" y="454288"/>
          <a:ext cx="3917900" cy="24878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165A2-6C2B-4C2D-A240-FA2E374FE19B}">
      <dsp:nvSpPr>
        <dsp:cNvPr id="0" name=""/>
        <dsp:cNvSpPr/>
      </dsp:nvSpPr>
      <dsp:spPr>
        <a:xfrm>
          <a:off x="5224983" y="867844"/>
          <a:ext cx="3917900" cy="24878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Blöcke und Grids:</a:t>
          </a:r>
          <a:r>
            <a:rPr lang="de-DE" sz="2500" kern="1200" dirty="0"/>
            <a:t> Threads sind in Blöcken organisiert, und Blöcke bilden ein </a:t>
          </a:r>
          <a:r>
            <a:rPr lang="de-DE" sz="2500" kern="1200" dirty="0" err="1"/>
            <a:t>Grid</a:t>
          </a:r>
          <a:r>
            <a:rPr lang="de-DE" sz="2500" kern="1200" dirty="0"/>
            <a:t> zur Skalierung der Berechnungen. </a:t>
          </a:r>
          <a:endParaRPr lang="en-US" sz="2500" kern="1200" dirty="0"/>
        </a:p>
      </dsp:txBody>
      <dsp:txXfrm>
        <a:off x="5297850" y="940711"/>
        <a:ext cx="3772166" cy="2342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706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6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5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1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04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5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‹Nr.›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41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inucium/parallelism-and-concurrency-in-go-how-it-works-in-real-computing-systems-part-1-a680443ad8bd" TargetMode="External"/><Relationship Id="rId2" Type="http://schemas.openxmlformats.org/officeDocument/2006/relationships/hyperlink" Target="https://go.dev/tour/concurrency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nvidia.com/blog/gpu-pro-tip-cuda-7-streams-simplify-concurrency/" TargetMode="External"/><Relationship Id="rId4" Type="http://schemas.openxmlformats.org/officeDocument/2006/relationships/hyperlink" Target="https://codezup.com/mastering-goroutines-concurrency-parallelism-golan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de-DE" dirty="0" err="1"/>
              <a:t>Cuda</a:t>
            </a:r>
            <a:r>
              <a:rPr lang="de-DE" dirty="0"/>
              <a:t> vs. </a:t>
            </a:r>
            <a:r>
              <a:rPr lang="de-DE" dirty="0" err="1"/>
              <a:t>Golang</a:t>
            </a:r>
            <a:endParaRPr lang="de-DE" err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82616" y="4570807"/>
            <a:ext cx="4579288" cy="942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dirty="0"/>
              <a:t>Parallelisierung/</a:t>
            </a:r>
            <a:r>
              <a:rPr lang="de-DE" dirty="0" err="1"/>
              <a:t>Concurrency</a:t>
            </a:r>
            <a:br>
              <a:rPr lang="de-DE" dirty="0"/>
            </a:b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10EAB-A1E7-3999-2299-3A8054D804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14" r="10653" b="1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953BD272-EB1B-A07B-56AC-06D050E2FC10}"/>
              </a:ext>
            </a:extLst>
          </p:cNvPr>
          <p:cNvSpPr txBox="1">
            <a:spLocks/>
          </p:cNvSpPr>
          <p:nvPr/>
        </p:nvSpPr>
        <p:spPr>
          <a:xfrm>
            <a:off x="-375" y="6275086"/>
            <a:ext cx="3426996" cy="10172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6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100" dirty="0"/>
              <a:t>Konzepte der Programmiersprachen</a:t>
            </a:r>
            <a:br>
              <a:rPr lang="de-DE" sz="1100" dirty="0"/>
            </a:br>
            <a:r>
              <a:rPr lang="de-DE" sz="1100" dirty="0"/>
              <a:t>Philipp Ulrich – 13.01.2025</a:t>
            </a:r>
            <a:br>
              <a:rPr lang="de-DE" sz="1100" dirty="0"/>
            </a:b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5583F-9936-4BDA-ACE1-E24A66B94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5AF5A1-4884-4FBA-B1BB-80A2939E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867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8C16DA-E452-4500-B803-5D451BB09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57238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C1FCB61-9217-BC79-F6D5-D6D6BDB07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126606"/>
              </p:ext>
            </p:extLst>
          </p:nvPr>
        </p:nvGraphicFramePr>
        <p:xfrm>
          <a:off x="1405467" y="1557279"/>
          <a:ext cx="9381067" cy="3958316"/>
        </p:xfrm>
        <a:graphic>
          <a:graphicData uri="http://schemas.openxmlformats.org/drawingml/2006/table">
            <a:tbl>
              <a:tblPr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73654">
                  <a:extLst>
                    <a:ext uri="{9D8B030D-6E8A-4147-A177-3AD203B41FA5}">
                      <a16:colId xmlns:a16="http://schemas.microsoft.com/office/drawing/2014/main" val="3684617375"/>
                    </a:ext>
                  </a:extLst>
                </a:gridCol>
                <a:gridCol w="2927040">
                  <a:extLst>
                    <a:ext uri="{9D8B030D-6E8A-4147-A177-3AD203B41FA5}">
                      <a16:colId xmlns:a16="http://schemas.microsoft.com/office/drawing/2014/main" val="3293348100"/>
                    </a:ext>
                  </a:extLst>
                </a:gridCol>
                <a:gridCol w="3580373">
                  <a:extLst>
                    <a:ext uri="{9D8B030D-6E8A-4147-A177-3AD203B41FA5}">
                      <a16:colId xmlns:a16="http://schemas.microsoft.com/office/drawing/2014/main" val="2292129197"/>
                    </a:ext>
                  </a:extLst>
                </a:gridCol>
              </a:tblGrid>
              <a:tr h="571070"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Aspekt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b="1" cap="none" spc="0" dirty="0" err="1">
                          <a:solidFill>
                            <a:schemeClr val="tx1"/>
                          </a:solidFill>
                        </a:rPr>
                        <a:t>Golang</a:t>
                      </a:r>
                      <a:endParaRPr lang="de-DE" sz="1900" cap="none" spc="0" dirty="0" err="1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CUDA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611075"/>
                  </a:ext>
                </a:extLst>
              </a:tr>
              <a:tr h="863927"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Anwendungsbereich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Webserver, verteilte Systeme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Bildverarbeitung, maschinelles Lernen, wissenschaftliches Rechnen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4634114"/>
                  </a:ext>
                </a:extLst>
              </a:tr>
              <a:tr h="863927"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Leistung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Gut bei vielen I/O-gebundenen Aufgaben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Exzellent für rechenintensive Aufgaben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391247"/>
                  </a:ext>
                </a:extLst>
              </a:tr>
              <a:tr h="863927"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Einfachheit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Einfach zu lernen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Komplex, erfordert GPU-Verständnis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240328"/>
                  </a:ext>
                </a:extLst>
              </a:tr>
              <a:tr h="571070">
                <a:tc>
                  <a:txBody>
                    <a:bodyPr/>
                    <a:lstStyle/>
                    <a:p>
                      <a:r>
                        <a:rPr lang="de-DE" sz="1900" b="1" cap="none" spc="0" dirty="0">
                          <a:solidFill>
                            <a:schemeClr val="tx1"/>
                          </a:solidFill>
                        </a:rPr>
                        <a:t>Plattform</a:t>
                      </a:r>
                      <a:endParaRPr lang="de-DE" sz="19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CPU-basiert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900" cap="none" spc="0" dirty="0">
                          <a:solidFill>
                            <a:schemeClr val="tx1"/>
                          </a:solidFill>
                        </a:rPr>
                        <a:t>Hauptsächlich GPU-basiert</a:t>
                      </a:r>
                    </a:p>
                  </a:txBody>
                  <a:tcPr marL="146428" marR="146428" marT="146428" marB="7321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08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41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1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47C67E7-9ECD-BF0F-B7A5-9D5604F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/>
              <a:t>DEMO </a:t>
            </a:r>
            <a:br>
              <a:rPr lang="en-US" sz="6000" dirty="0"/>
            </a:br>
            <a:r>
              <a:rPr lang="en-US" sz="6000" dirty="0"/>
              <a:t>RAYTRACER</a:t>
            </a:r>
            <a:endParaRPr lang="en-US" sz="6000"/>
          </a:p>
        </p:txBody>
      </p:sp>
      <p:pic>
        <p:nvPicPr>
          <p:cNvPr id="4" name="Grafik 3" descr="Ray trace diagram">
            <a:extLst>
              <a:ext uri="{FF2B5EF4-FFF2-40B4-BE49-F238E27FC236}">
                <a16:creationId xmlns:a16="http://schemas.microsoft.com/office/drawing/2014/main" id="{BB3EA452-9ABE-EA48-6840-FC0DBEE2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761" y="2093885"/>
            <a:ext cx="3828287" cy="26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1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C46482-CBE0-D141-6974-CF05AE5D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Fazit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CFA3B53-6AF1-9FAD-5618-624A897DB48F}"/>
              </a:ext>
            </a:extLst>
          </p:cNvPr>
          <p:cNvSpPr txBox="1"/>
          <p:nvPr/>
        </p:nvSpPr>
        <p:spPr>
          <a:xfrm>
            <a:off x="762000" y="2970222"/>
            <a:ext cx="9899904" cy="312577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5000"/>
              </a:lnSpc>
              <a:spcAft>
                <a:spcPts val="600"/>
              </a:spcAft>
              <a:buFont typeface=""/>
              <a:buChar char="•"/>
            </a:pPr>
            <a:r>
              <a:rPr lang="en-US" b="1" dirty="0"/>
              <a:t>Golang:</a:t>
            </a:r>
            <a:r>
              <a:rPr lang="en-US" dirty="0"/>
              <a:t> Ideal für Concurrency, </a:t>
            </a:r>
            <a:r>
              <a:rPr lang="en-US" dirty="0" err="1"/>
              <a:t>einfach</a:t>
            </a:r>
            <a:r>
              <a:rPr lang="en-US" dirty="0"/>
              <a:t> und </a:t>
            </a:r>
            <a:r>
              <a:rPr lang="en-US" dirty="0" err="1"/>
              <a:t>produktiv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"/>
              <a:buChar char="•"/>
            </a:pPr>
            <a:endParaRPr lang="en-US" dirty="0"/>
          </a:p>
          <a:p>
            <a:pPr>
              <a:lnSpc>
                <a:spcPct val="105000"/>
              </a:lnSpc>
              <a:spcAft>
                <a:spcPts val="600"/>
              </a:spcAft>
              <a:buFont typeface=""/>
              <a:buChar char="•"/>
            </a:pPr>
            <a:r>
              <a:rPr lang="en-US" b="1" dirty="0"/>
              <a:t>CUDA:</a:t>
            </a:r>
            <a:r>
              <a:rPr lang="en-US" dirty="0"/>
              <a:t> Beste Wahl für massive </a:t>
            </a:r>
            <a:r>
              <a:rPr lang="en-US" dirty="0" err="1"/>
              <a:t>Parallelisierung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steiler</a:t>
            </a:r>
            <a:r>
              <a:rPr lang="en-US" dirty="0"/>
              <a:t> </a:t>
            </a:r>
            <a:r>
              <a:rPr lang="en-US" dirty="0" err="1"/>
              <a:t>Lernkurve</a:t>
            </a:r>
            <a:r>
              <a:rPr lang="en-US" dirty="0"/>
              <a:t>.</a:t>
            </a:r>
          </a:p>
          <a:p>
            <a:pPr>
              <a:lnSpc>
                <a:spcPct val="105000"/>
              </a:lnSpc>
              <a:spcAft>
                <a:spcPts val="600"/>
              </a:spcAft>
              <a:buFont typeface=""/>
              <a:buChar char="•"/>
            </a:pPr>
            <a:endParaRPr lang="en-US" dirty="0"/>
          </a:p>
          <a:p>
            <a:pPr>
              <a:lnSpc>
                <a:spcPct val="105000"/>
              </a:lnSpc>
              <a:spcAft>
                <a:spcPts val="600"/>
              </a:spcAft>
              <a:buFont typeface=""/>
              <a:buChar char="•"/>
            </a:pPr>
            <a:r>
              <a:rPr lang="en-US" b="1" dirty="0"/>
              <a:t>Wahl:</a:t>
            </a:r>
            <a:r>
              <a:rPr lang="en-US" dirty="0"/>
              <a:t> </a:t>
            </a:r>
            <a:r>
              <a:rPr lang="en-US" dirty="0" err="1"/>
              <a:t>Hängt</a:t>
            </a:r>
            <a:r>
              <a:rPr lang="en-US" dirty="0"/>
              <a:t> von den </a:t>
            </a:r>
            <a:r>
              <a:rPr lang="en-US" dirty="0" err="1"/>
              <a:t>Anforderungen</a:t>
            </a:r>
            <a:r>
              <a:rPr lang="en-US" dirty="0"/>
              <a:t> (I/O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Rechenleistung</a:t>
            </a:r>
            <a:r>
              <a:rPr lang="en-US" dirty="0"/>
              <a:t>) ab.</a:t>
            </a:r>
          </a:p>
        </p:txBody>
      </p:sp>
    </p:spTree>
    <p:extLst>
      <p:ext uri="{BB962C8B-B14F-4D97-AF65-F5344CB8AC3E}">
        <p14:creationId xmlns:p14="http://schemas.microsoft.com/office/powerpoint/2010/main" val="389099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8DCDC-8179-18A7-A295-41D33EBA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de-DE" dirty="0">
                <a:cs typeface="Aharoni"/>
              </a:rPr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8780C-2B6B-F315-E22B-B80705E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22"/>
            <a:ext cx="9899904" cy="3125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/>
            <a:r>
              <a:rPr lang="de-DE" sz="1200" dirty="0">
                <a:ea typeface="+mn-lt"/>
                <a:cs typeface="+mn-lt"/>
                <a:hlinkClick r:id="rId2"/>
              </a:rPr>
              <a:t>https://go.dev/tour/concurrency/1</a:t>
            </a:r>
            <a:endParaRPr lang="de-DE" sz="1200"/>
          </a:p>
          <a:p>
            <a:pPr marL="514350" indent="-514350"/>
            <a:r>
              <a:rPr lang="de-DE" sz="1200" dirty="0">
                <a:ea typeface="+mn-lt"/>
                <a:cs typeface="+mn-lt"/>
                <a:hlinkClick r:id="rId3"/>
              </a:rPr>
              <a:t>https://medium.com/@ninucium/parallelism-and-concurrency-in-go-how-it-works-in-real-computing-systems-part-1-a680443ad8bd</a:t>
            </a:r>
            <a:endParaRPr lang="de-DE" sz="1200"/>
          </a:p>
          <a:p>
            <a:pPr marL="514350" indent="-514350"/>
            <a:r>
              <a:rPr lang="de-DE" sz="1200" dirty="0">
                <a:ea typeface="+mn-lt"/>
                <a:cs typeface="+mn-lt"/>
                <a:hlinkClick r:id="rId4"/>
              </a:rPr>
              <a:t>https://codezup.com/mastering-goroutines-concurrency-parallelism-golang/</a:t>
            </a:r>
            <a:endParaRPr lang="de-DE" sz="1200"/>
          </a:p>
          <a:p>
            <a:pPr marL="514350" indent="-514350"/>
            <a:r>
              <a:rPr lang="de-DE" sz="1200" dirty="0">
                <a:ea typeface="+mn-lt"/>
                <a:cs typeface="+mn-lt"/>
              </a:rPr>
              <a:t>https://docs.nvidia.com/cuda/cuda-c-programming-guide/index.html</a:t>
            </a:r>
            <a:endParaRPr lang="de-DE" sz="1200" dirty="0"/>
          </a:p>
          <a:p>
            <a:pPr marL="514350" indent="-514350"/>
            <a:r>
              <a:rPr lang="de-DE" sz="1200" dirty="0">
                <a:ea typeface="+mn-lt"/>
                <a:cs typeface="+mn-lt"/>
              </a:rPr>
              <a:t>https://github.com/NVIDIA/cuda-samples/blob/master/Samples/0_Introduction/concurrentKernels/concurrentKernels.cu</a:t>
            </a:r>
            <a:endParaRPr lang="de-DE" sz="1200" dirty="0"/>
          </a:p>
          <a:p>
            <a:r>
              <a:rPr lang="de-DE" sz="1200" dirty="0">
                <a:ea typeface="+mn-lt"/>
                <a:cs typeface="+mn-lt"/>
              </a:rPr>
              <a:t>    </a:t>
            </a:r>
            <a:r>
              <a:rPr lang="de-DE" sz="1200" dirty="0">
                <a:ea typeface="+mn-lt"/>
                <a:cs typeface="+mn-lt"/>
                <a:hlinkClick r:id="rId5"/>
              </a:rPr>
              <a:t>https://developer.nvidia.com/blog/gpu-pro-tip-cuda-7-streams-simplify-concurrency/</a:t>
            </a:r>
            <a:endParaRPr lang="de-DE" sz="1200" dirty="0">
              <a:ea typeface="+mn-lt"/>
              <a:cs typeface="+mn-lt"/>
            </a:endParaRPr>
          </a:p>
          <a:p>
            <a:r>
              <a:rPr lang="de-DE" sz="1200" dirty="0">
                <a:ea typeface="+mn-lt"/>
                <a:cs typeface="+mn-lt"/>
              </a:rPr>
              <a:t>    https://lucasiscool.nl/RayTracer/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801287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0952BC-EDE0-65CD-C5CB-6C6BCC66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79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 err="1">
                <a:cs typeface="Aharoni"/>
              </a:rPr>
              <a:t>Vielen</a:t>
            </a:r>
            <a:r>
              <a:rPr lang="en-US" sz="6000" dirty="0">
                <a:cs typeface="Aharoni"/>
              </a:rPr>
              <a:t> Dank für die </a:t>
            </a:r>
            <a:r>
              <a:rPr lang="en-US" sz="6000" dirty="0" err="1">
                <a:cs typeface="Aharoni"/>
              </a:rPr>
              <a:t>Aufmerksamkeit</a:t>
            </a:r>
            <a:r>
              <a:rPr lang="en-US" sz="6000" dirty="0">
                <a:cs typeface="Aharoni"/>
              </a:rPr>
              <a:t>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5537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5CDAFE1-059B-49EF-8E73-47DED29BD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E8DCDC-8179-18A7-A295-41D33EBA0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3"/>
            <a:ext cx="9899904" cy="1345115"/>
          </a:xfrm>
        </p:spPr>
        <p:txBody>
          <a:bodyPr>
            <a:normAutofit/>
          </a:bodyPr>
          <a:lstStyle/>
          <a:p>
            <a:r>
              <a:rPr lang="de-DE" dirty="0">
                <a:cs typeface="Aharoni"/>
              </a:rPr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98780C-2B6B-F315-E22B-B80705E50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99805"/>
            <a:ext cx="9899904" cy="3125777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514350" indent="-514350">
              <a:buAutoNum type="arabicPeriod"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Threads und Prozesse in </a:t>
            </a:r>
            <a:r>
              <a:rPr lang="de-DE" dirty="0" err="1">
                <a:ea typeface="+mn-lt"/>
                <a:cs typeface="+mn-lt"/>
              </a:rPr>
              <a:t>Golang</a:t>
            </a:r>
            <a:r>
              <a:rPr lang="de-DE" dirty="0">
                <a:ea typeface="+mn-lt"/>
                <a:cs typeface="+mn-lt"/>
              </a:rPr>
              <a:t> und CUDA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Einführung in Parallelisierung und </a:t>
            </a:r>
            <a:r>
              <a:rPr lang="de-DE" dirty="0" err="1">
                <a:ea typeface="+mn-lt"/>
                <a:cs typeface="+mn-lt"/>
              </a:rPr>
              <a:t>Concurrency</a:t>
            </a:r>
            <a:endParaRPr lang="de-DE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 err="1">
                <a:ea typeface="+mn-lt"/>
                <a:cs typeface="+mn-lt"/>
              </a:rPr>
              <a:t>Concurrency</a:t>
            </a:r>
            <a:r>
              <a:rPr lang="de-DE" dirty="0">
                <a:ea typeface="+mn-lt"/>
                <a:cs typeface="+mn-lt"/>
              </a:rPr>
              <a:t> in </a:t>
            </a:r>
            <a:r>
              <a:rPr lang="de-DE" dirty="0" err="1">
                <a:ea typeface="+mn-lt"/>
                <a:cs typeface="+mn-lt"/>
              </a:rPr>
              <a:t>Golang</a:t>
            </a:r>
            <a:r>
              <a:rPr lang="de-DE" dirty="0">
                <a:ea typeface="+mn-lt"/>
                <a:cs typeface="+mn-lt"/>
              </a:rPr>
              <a:t> und CUDA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Parallelisierung in </a:t>
            </a:r>
            <a:r>
              <a:rPr lang="de-DE" dirty="0" err="1">
                <a:ea typeface="+mn-lt"/>
                <a:cs typeface="+mn-lt"/>
              </a:rPr>
              <a:t>Golang</a:t>
            </a:r>
            <a:r>
              <a:rPr lang="de-DE" dirty="0">
                <a:ea typeface="+mn-lt"/>
                <a:cs typeface="+mn-lt"/>
              </a:rPr>
              <a:t> und CUDA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/>
              <a:t>Asynchronität in CUDA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Anwendungsbereiche</a:t>
            </a: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Demo der </a:t>
            </a:r>
            <a:r>
              <a:rPr lang="de-DE" dirty="0" err="1">
                <a:ea typeface="+mn-lt"/>
                <a:cs typeface="+mn-lt"/>
              </a:rPr>
              <a:t>Raytracer</a:t>
            </a:r>
            <a:endParaRPr lang="de-DE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Fazit</a:t>
            </a:r>
            <a:endParaRPr lang="de-DE" dirty="0"/>
          </a:p>
          <a:p>
            <a:pPr marL="514350" indent="-514350">
              <a:buAutoNum type="arabicPeriod"/>
            </a:pPr>
            <a:r>
              <a:rPr lang="de-DE" dirty="0">
                <a:ea typeface="+mn-lt"/>
                <a:cs typeface="+mn-lt"/>
              </a:rPr>
              <a:t>Quellen</a:t>
            </a:r>
            <a:endParaRPr lang="de-DE" dirty="0"/>
          </a:p>
          <a:p>
            <a:pPr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771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3135A7-7C27-3D41-C9EB-49DE07A5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de-DE" dirty="0">
                <a:ea typeface="+mj-lt"/>
                <a:cs typeface="+mj-lt"/>
              </a:rPr>
              <a:t>Threads und Prozesse in </a:t>
            </a:r>
            <a:r>
              <a:rPr lang="de-DE" dirty="0" err="1">
                <a:ea typeface="+mj-lt"/>
                <a:cs typeface="+mj-lt"/>
              </a:rPr>
              <a:t>Golang</a:t>
            </a:r>
            <a:endParaRPr lang="de-DE" err="1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ED5DBCB-0F40-7C46-FCC6-6188DAB32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457205"/>
              </p:ext>
            </p:extLst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86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8B6E23-8493-4A0F-9409-1BB1B3567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238EC-3EDA-4FF6-9F43-081294A93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4993D4D-98B3-40A7-986E-15AB6E63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3135A7-7C27-3D41-C9EB-49DE07A5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33183"/>
            <a:ext cx="9144000" cy="924218"/>
          </a:xfrm>
        </p:spPr>
        <p:txBody>
          <a:bodyPr anchor="ctr">
            <a:normAutofit/>
          </a:bodyPr>
          <a:lstStyle/>
          <a:p>
            <a:pPr algn="ctr"/>
            <a:r>
              <a:rPr lang="de-DE" dirty="0">
                <a:ea typeface="+mj-lt"/>
                <a:cs typeface="+mj-lt"/>
              </a:rPr>
              <a:t>Threads und Prozesse in CUDA</a:t>
            </a:r>
            <a:endParaRPr lang="de-DE" dirty="0" err="1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ED5DBCB-0F40-7C46-FCC6-6188DAB32A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2286000"/>
          <a:ext cx="914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1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A97900-E4CC-6642-8ECB-3297B65E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650"/>
            <a:ext cx="9899650" cy="1344613"/>
          </a:xfrm>
        </p:spPr>
        <p:txBody>
          <a:bodyPr>
            <a:normAutofit/>
          </a:bodyPr>
          <a:lstStyle/>
          <a:p>
            <a:pPr algn="ctr"/>
            <a:r>
              <a:rPr lang="de-DE" dirty="0">
                <a:ea typeface="+mj-lt"/>
                <a:cs typeface="+mj-lt"/>
              </a:rPr>
              <a:t>Einführung in Parallelisierung und </a:t>
            </a:r>
            <a:r>
              <a:rPr lang="de-DE" dirty="0" err="1">
                <a:ea typeface="+mj-lt"/>
                <a:cs typeface="+mj-lt"/>
              </a:rPr>
              <a:t>Concurrency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D534F1-7B37-FEC6-68B7-A4D580139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970213"/>
            <a:ext cx="9899650" cy="31257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 sz="1400" b="1" dirty="0">
              <a:ea typeface="+mn-lt"/>
              <a:cs typeface="+mn-lt"/>
            </a:endParaRPr>
          </a:p>
          <a:p>
            <a:r>
              <a:rPr lang="de-DE" sz="1400" b="1" dirty="0">
                <a:ea typeface="+mn-lt"/>
                <a:cs typeface="+mn-lt"/>
              </a:rPr>
              <a:t>Definition </a:t>
            </a:r>
            <a:r>
              <a:rPr lang="de-DE" sz="1400" b="1" dirty="0" err="1">
                <a:ea typeface="+mn-lt"/>
                <a:cs typeface="+mn-lt"/>
              </a:rPr>
              <a:t>Concurrency</a:t>
            </a:r>
            <a:r>
              <a:rPr lang="de-DE" sz="1400" b="1" dirty="0">
                <a:ea typeface="+mn-lt"/>
                <a:cs typeface="+mn-lt"/>
              </a:rPr>
              <a:t>:</a:t>
            </a:r>
            <a:r>
              <a:rPr lang="de-DE" sz="1400" dirty="0">
                <a:ea typeface="+mn-lt"/>
                <a:cs typeface="+mn-lt"/>
              </a:rPr>
              <a:t> </a:t>
            </a:r>
            <a:endParaRPr lang="de-DE"/>
          </a:p>
          <a:p>
            <a:pPr marL="0" indent="0">
              <a:buNone/>
            </a:pPr>
            <a:r>
              <a:rPr lang="de-DE" sz="1400" dirty="0">
                <a:ea typeface="+mn-lt"/>
                <a:cs typeface="+mn-lt"/>
              </a:rPr>
              <a:t>        Gleichzeitige Verwaltung mehrerer Aufgaben; es geht darum, viele Dinge auf einmal zu handhaben.</a:t>
            </a:r>
            <a:endParaRPr lang="de-DE" sz="1400" dirty="0"/>
          </a:p>
          <a:p>
            <a:r>
              <a:rPr lang="de-DE" sz="1400" b="1" dirty="0">
                <a:ea typeface="+mn-lt"/>
                <a:cs typeface="+mn-lt"/>
              </a:rPr>
              <a:t>Definition Parallelisierung:</a:t>
            </a:r>
            <a:r>
              <a:rPr lang="de-DE" sz="14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de-DE" sz="1400" dirty="0">
                <a:ea typeface="+mn-lt"/>
                <a:cs typeface="+mn-lt"/>
              </a:rPr>
              <a:t>     Gleichzeitige Ausführung mehrerer Aufgaben; es geht darum, viele Dinge zur gleichen Zeit zu tun.</a:t>
            </a:r>
          </a:p>
          <a:p>
            <a:r>
              <a:rPr lang="de-DE" sz="1400" b="1" dirty="0">
                <a:ea typeface="+mn-lt"/>
                <a:cs typeface="+mn-lt"/>
              </a:rPr>
              <a:t>Unterschied:</a:t>
            </a:r>
            <a:r>
              <a:rPr lang="de-DE" sz="1400" dirty="0"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de-DE" sz="1400" dirty="0">
                <a:ea typeface="+mn-lt"/>
                <a:cs typeface="+mn-lt"/>
              </a:rPr>
              <a:t>        </a:t>
            </a:r>
            <a:r>
              <a:rPr lang="de-DE" sz="1400" dirty="0" err="1">
                <a:ea typeface="+mn-lt"/>
                <a:cs typeface="+mn-lt"/>
              </a:rPr>
              <a:t>Concurrency</a:t>
            </a:r>
            <a:r>
              <a:rPr lang="de-DE" sz="1400" dirty="0">
                <a:ea typeface="+mn-lt"/>
                <a:cs typeface="+mn-lt"/>
              </a:rPr>
              <a:t> bezieht sich auf die Strukturierung eines Programms, um mehrere Aufgaben zu bewältigen, während           Parallelisierung die tatsächliche gleichzeitige Ausführung dieser Aufgaben auf mehreren Prozessorkernen bedeutet.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60260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AB9B1-CA70-DD03-F88D-D3B6A6AB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26" y="869755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Concurrency in Go und CUDA</a:t>
            </a:r>
          </a:p>
        </p:txBody>
      </p:sp>
      <p:pic>
        <p:nvPicPr>
          <p:cNvPr id="19" name="Grafik 18" descr="Ein Bild, das Text, Schrift, Screenshot, Handschrift enthält.&#10;&#10;Beschreibung automatisch generiert.">
            <a:extLst>
              <a:ext uri="{FF2B5EF4-FFF2-40B4-BE49-F238E27FC236}">
                <a16:creationId xmlns:a16="http://schemas.microsoft.com/office/drawing/2014/main" id="{C63DBFE3-575D-0989-3164-EF599843C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099" y="2029879"/>
            <a:ext cx="4124919" cy="4425927"/>
          </a:xfrm>
          <a:prstGeom prst="rect">
            <a:avLst/>
          </a:prstGeom>
        </p:spPr>
      </p:pic>
      <p:pic>
        <p:nvPicPr>
          <p:cNvPr id="18" name="Inhaltsplatzhalter 17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D4D7C6DE-3403-5151-A3FC-8A5D708F5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575" y="2104219"/>
            <a:ext cx="4485593" cy="435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AB9B1-CA70-DD03-F88D-D3B6A6AB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841877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Parallelität</a:t>
            </a:r>
            <a:r>
              <a:rPr lang="en-US" sz="4800" dirty="0"/>
              <a:t> in Go und CUDA</a:t>
            </a:r>
          </a:p>
        </p:txBody>
      </p:sp>
      <p:pic>
        <p:nvPicPr>
          <p:cNvPr id="5" name="Inhaltsplatzhalter 4" descr="Ein Bild, das Text, Screenshot, Schrift, Dokument enthält.&#10;&#10;Beschreibung automatisch generiert.">
            <a:extLst>
              <a:ext uri="{FF2B5EF4-FFF2-40B4-BE49-F238E27FC236}">
                <a16:creationId xmlns:a16="http://schemas.microsoft.com/office/drawing/2014/main" id="{4ECCDB97-FCF2-E9BD-0013-9D9F12322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9131" y="2042532"/>
            <a:ext cx="4478863" cy="4799931"/>
          </a:xfrm>
        </p:spPr>
      </p:pic>
      <p:pic>
        <p:nvPicPr>
          <p:cNvPr id="7" name="Grafik 6" descr="Ein Bild, das Text, Screenshot, Dokument, Schrift enthält.&#10;&#10;Beschreibung automatisch generiert.">
            <a:extLst>
              <a:ext uri="{FF2B5EF4-FFF2-40B4-BE49-F238E27FC236}">
                <a16:creationId xmlns:a16="http://schemas.microsoft.com/office/drawing/2014/main" id="{BEEE70CF-68E2-C2AE-BC96-F58E58730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18" y="2035096"/>
            <a:ext cx="4516702" cy="481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0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AB9B1-CA70-DD03-F88D-D3B6A6AB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 err="1"/>
              <a:t>Parallelität</a:t>
            </a:r>
            <a:r>
              <a:rPr lang="en-US" sz="6000" dirty="0"/>
              <a:t> in Go </a:t>
            </a:r>
            <a:r>
              <a:rPr lang="en-US" sz="6000" dirty="0" err="1"/>
              <a:t>mit</a:t>
            </a:r>
            <a:r>
              <a:rPr lang="en-US" sz="6000" dirty="0"/>
              <a:t> </a:t>
            </a:r>
            <a:r>
              <a:rPr lang="en-US" sz="6000" dirty="0" err="1"/>
              <a:t>Waitgroups</a:t>
            </a:r>
            <a:endParaRPr lang="en-US" sz="6000" dirty="0" err="1">
              <a:cs typeface="Aharoni"/>
            </a:endParaRPr>
          </a:p>
        </p:txBody>
      </p:sp>
      <p:pic>
        <p:nvPicPr>
          <p:cNvPr id="5" name="Inhaltsplatzhalter 4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3D9EEF46-C5E7-FB5E-3B7A-CE530E4D6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811" y="1457183"/>
            <a:ext cx="4246457" cy="396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3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6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Rectangle 40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58952"/>
            <a:ext cx="10668000" cy="5340096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6AB9B1-CA70-DD03-F88D-D3B6A6AB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167" y="1248415"/>
            <a:ext cx="5250030" cy="13451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Asynchronität</a:t>
            </a:r>
            <a:r>
              <a:rPr lang="en-US" dirty="0"/>
              <a:t> in CUDA</a:t>
            </a:r>
          </a:p>
        </p:txBody>
      </p:sp>
      <p:pic>
        <p:nvPicPr>
          <p:cNvPr id="11" name="Inhaltsplatzhalter 10" descr="Ein Bild, das Text, Screenshot, Schrift, Dokument enthält.&#10;&#10;Beschreibung automatisch generiert.">
            <a:extLst>
              <a:ext uri="{FF2B5EF4-FFF2-40B4-BE49-F238E27FC236}">
                <a16:creationId xmlns:a16="http://schemas.microsoft.com/office/drawing/2014/main" id="{AA531935-98A1-993B-1F9E-8E915CF0F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692" y="1094678"/>
            <a:ext cx="4943254" cy="4660540"/>
          </a:xfrm>
        </p:spPr>
      </p:pic>
    </p:spTree>
    <p:extLst>
      <p:ext uri="{BB962C8B-B14F-4D97-AF65-F5344CB8AC3E}">
        <p14:creationId xmlns:p14="http://schemas.microsoft.com/office/powerpoint/2010/main" val="1295363731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242541"/>
      </a:dk2>
      <a:lt2>
        <a:srgbClr val="E8E8E2"/>
      </a:lt2>
      <a:accent1>
        <a:srgbClr val="7073EC"/>
      </a:accent1>
      <a:accent2>
        <a:srgbClr val="5193E8"/>
      </a:accent2>
      <a:accent3>
        <a:srgbClr val="30B3C9"/>
      </a:accent3>
      <a:accent4>
        <a:srgbClr val="3CB896"/>
      </a:accent4>
      <a:accent5>
        <a:srgbClr val="37BB60"/>
      </a:accent5>
      <a:accent6>
        <a:srgbClr val="45BB37"/>
      </a:accent6>
      <a:hlink>
        <a:srgbClr val="868551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PrismaticVTI</vt:lpstr>
      <vt:lpstr>Cuda vs. Golang</vt:lpstr>
      <vt:lpstr>Agenda</vt:lpstr>
      <vt:lpstr>Threads und Prozesse in Golang</vt:lpstr>
      <vt:lpstr>Threads und Prozesse in CUDA</vt:lpstr>
      <vt:lpstr>Einführung in Parallelisierung und Concurrency</vt:lpstr>
      <vt:lpstr>Concurrency in Go und CUDA</vt:lpstr>
      <vt:lpstr>Parallelität in Go und CUDA</vt:lpstr>
      <vt:lpstr>Parallelität in Go mit Waitgroups</vt:lpstr>
      <vt:lpstr>Asynchronität in CUDA</vt:lpstr>
      <vt:lpstr>PowerPoint-Präsentation</vt:lpstr>
      <vt:lpstr>DEMO  RAYTRACER</vt:lpstr>
      <vt:lpstr>Fazit</vt:lpstr>
      <vt:lpstr>Quellen</vt:lpstr>
      <vt:lpstr>Vielen Dank für die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274</cp:revision>
  <dcterms:created xsi:type="dcterms:W3CDTF">2025-01-12T15:33:37Z</dcterms:created>
  <dcterms:modified xsi:type="dcterms:W3CDTF">2025-01-13T10:42:45Z</dcterms:modified>
</cp:coreProperties>
</file>