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62" r:id="rId6"/>
    <p:sldId id="265" r:id="rId7"/>
    <p:sldId id="264" r:id="rId8"/>
    <p:sldId id="268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3B12D-FB9E-3DA9-4F29-484C26512B68}" v="119" dt="2024-12-02T12:28:48.454"/>
    <p1510:client id="{42ED440A-17F0-F036-806C-90A8DFB5E0CF}" v="563" dt="2024-11-30T16:01:47.860"/>
    <p1510:client id="{544FAF12-6405-6929-3EEF-3F8976F24E2E}" v="125" dt="2024-12-02T08:31:26.928"/>
    <p1510:client id="{BD3CF435-3157-D207-1CCD-7C09E852787A}" v="570" dt="2024-11-30T13:55:02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An Even Easier Introduction to CUDA | NVIDIA Technical Blog">
            <a:extLst>
              <a:ext uri="{FF2B5EF4-FFF2-40B4-BE49-F238E27FC236}">
                <a16:creationId xmlns:a16="http://schemas.microsoft.com/office/drawing/2014/main" id="{3D10D5A5-D542-146F-EA89-2A361565BE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19" y="10"/>
            <a:ext cx="12191980" cy="685799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1689" y="5919442"/>
            <a:ext cx="2706648" cy="94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Konzepte der Programmiersprachen</a:t>
            </a:r>
          </a:p>
          <a:p>
            <a:pPr algn="l"/>
            <a:r>
              <a:rPr lang="de-DE" sz="1200" dirty="0"/>
              <a:t>Philipp Ulrich</a:t>
            </a:r>
          </a:p>
          <a:p>
            <a:pPr algn="l"/>
            <a:r>
              <a:rPr lang="de-DE" sz="1200" dirty="0"/>
              <a:t>02.12.2024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1F1D51-6FB6-6E5E-F34F-F80AE776FC82}"/>
              </a:ext>
            </a:extLst>
          </p:cNvPr>
          <p:cNvGrpSpPr/>
          <p:nvPr/>
        </p:nvGrpSpPr>
        <p:grpSpPr>
          <a:xfrm>
            <a:off x="4625335" y="1880116"/>
            <a:ext cx="2937203" cy="2625503"/>
            <a:chOff x="3937677" y="1666384"/>
            <a:chExt cx="2937203" cy="2625503"/>
          </a:xfrm>
        </p:grpSpPr>
        <p:pic>
          <p:nvPicPr>
            <p:cNvPr id="14" name="Grafik 13" descr="Ein Bild, das Text, Schrift, Grafiken, Logo enthält.&#10;&#10;Beschreibung automatisch generiert.">
              <a:extLst>
                <a:ext uri="{FF2B5EF4-FFF2-40B4-BE49-F238E27FC236}">
                  <a16:creationId xmlns:a16="http://schemas.microsoft.com/office/drawing/2014/main" id="{BB9A15D1-2020-297F-E91F-98D487781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677" y="1666384"/>
              <a:ext cx="2937203" cy="2172630"/>
            </a:xfrm>
            <a:prstGeom prst="rect">
              <a:avLst/>
            </a:prstGeom>
          </p:spPr>
        </p:pic>
        <p:sp>
          <p:nvSpPr>
            <p:cNvPr id="19" name="Untertitel 2">
              <a:extLst>
                <a:ext uri="{FF2B5EF4-FFF2-40B4-BE49-F238E27FC236}">
                  <a16:creationId xmlns:a16="http://schemas.microsoft.com/office/drawing/2014/main" id="{F4AFD7DD-B959-E2A0-B80E-AC6F935D0D48}"/>
                </a:ext>
              </a:extLst>
            </p:cNvPr>
            <p:cNvSpPr txBox="1">
              <a:spLocks/>
            </p:cNvSpPr>
            <p:nvPr/>
          </p:nvSpPr>
          <p:spPr>
            <a:xfrm>
              <a:off x="4909015" y="3841599"/>
              <a:ext cx="996795" cy="45028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dirty="0"/>
                <a:t>CUDA</a:t>
              </a:r>
            </a:p>
            <a:p>
              <a:pPr algn="l"/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0CA6B-6D78-DC12-4C0D-5CD21E0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CUDA – Parallel Computing für GPUs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940FB-1EDF-EE63-BFDB-903910C4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endParaRPr lang="de-DE" sz="2000" b="1"/>
          </a:p>
          <a:p>
            <a:r>
              <a:rPr lang="de-DE" sz="2000" b="1" dirty="0">
                <a:ea typeface="+mn-lt"/>
                <a:cs typeface="+mn-lt"/>
              </a:rPr>
              <a:t>CUDA</a:t>
            </a:r>
            <a:r>
              <a:rPr lang="de-DE" sz="2000" dirty="0">
                <a:ea typeface="+mn-lt"/>
                <a:cs typeface="+mn-lt"/>
              </a:rPr>
              <a:t> steht für </a:t>
            </a:r>
            <a:r>
              <a:rPr lang="de-DE" sz="2000" i="1" dirty="0" err="1">
                <a:ea typeface="+mn-lt"/>
                <a:cs typeface="+mn-lt"/>
              </a:rPr>
              <a:t>Compute</a:t>
            </a:r>
            <a:r>
              <a:rPr lang="de-DE" sz="2000" i="1" dirty="0">
                <a:ea typeface="+mn-lt"/>
                <a:cs typeface="+mn-lt"/>
              </a:rPr>
              <a:t> Unified Device Architecture</a:t>
            </a:r>
            <a:endParaRPr lang="de-DE" sz="2000" dirty="0">
              <a:ea typeface="+mn-lt"/>
              <a:cs typeface="+mn-lt"/>
            </a:endParaRPr>
          </a:p>
          <a:p>
            <a:r>
              <a:rPr lang="de-DE" sz="2000" dirty="0">
                <a:ea typeface="+mn-lt"/>
                <a:cs typeface="+mn-lt"/>
              </a:rPr>
              <a:t>Entwickelt von </a:t>
            </a:r>
            <a:r>
              <a:rPr lang="de-DE" sz="2000" b="1" dirty="0">
                <a:ea typeface="+mn-lt"/>
                <a:cs typeface="+mn-lt"/>
              </a:rPr>
              <a:t>NVIDIA</a:t>
            </a:r>
            <a:r>
              <a:rPr lang="de-DE" sz="2000" dirty="0">
                <a:ea typeface="+mn-lt"/>
                <a:cs typeface="+mn-lt"/>
              </a:rPr>
              <a:t>, um parallele Berechnungen auf GPUs durchzuführen.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C, C++, Fortran</a:t>
            </a:r>
          </a:p>
          <a:p>
            <a:r>
              <a:rPr lang="de-DE" sz="2000" dirty="0">
                <a:ea typeface="+mn-lt"/>
                <a:cs typeface="+mn-lt"/>
              </a:rPr>
              <a:t>Compiler: NVCC</a:t>
            </a:r>
          </a:p>
          <a:p>
            <a:r>
              <a:rPr lang="de-DE" sz="2000" b="1" dirty="0">
                <a:ea typeface="+mn-lt"/>
                <a:cs typeface="+mn-lt"/>
              </a:rPr>
              <a:t>Vorteil:</a:t>
            </a:r>
            <a:r>
              <a:rPr lang="de-DE" sz="2000" dirty="0">
                <a:ea typeface="+mn-lt"/>
                <a:cs typeface="+mn-lt"/>
              </a:rPr>
              <a:t> Nutzt die massive Parallelität von GPUs für extrem schnelle Berechnungen.</a:t>
            </a:r>
            <a:endParaRPr lang="de-DE" sz="2000" dirty="0"/>
          </a:p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83664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0CA6B-6D78-DC12-4C0D-5CD21E0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CUDA – Parallel Computing für GPUs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940FB-1EDF-EE63-BFDB-903910C4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867" y="1890734"/>
            <a:ext cx="9315153" cy="2837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b="1" dirty="0">
                <a:ea typeface="+mn-lt"/>
                <a:cs typeface="+mn-lt"/>
              </a:rPr>
              <a:t>Vorteil:</a:t>
            </a:r>
            <a:r>
              <a:rPr lang="de-DE" sz="2000" dirty="0">
                <a:ea typeface="+mn-lt"/>
                <a:cs typeface="+mn-lt"/>
              </a:rPr>
              <a:t> Nutzt die Anzahl an Kernen von GPUs für parallelisierte Berechnungen</a:t>
            </a:r>
            <a:endParaRPr lang="de-DE" sz="2000" dirty="0"/>
          </a:p>
          <a:p>
            <a:pPr marL="0" indent="0">
              <a:buNone/>
            </a:pPr>
            <a:endParaRPr lang="de-DE" sz="2000" dirty="0">
              <a:latin typeface="Aptos"/>
              <a:cs typeface="Arial"/>
            </a:endParaRPr>
          </a:p>
          <a:p>
            <a:pPr marL="0" indent="0">
              <a:buNone/>
            </a:pPr>
            <a:endParaRPr lang="de-DE" sz="2000" dirty="0">
              <a:latin typeface="Aptos"/>
              <a:cs typeface="Arial"/>
            </a:endParaRPr>
          </a:p>
          <a:p>
            <a:pPr marL="0" indent="0">
              <a:buNone/>
            </a:pPr>
            <a:endParaRPr lang="de-DE" sz="2000" dirty="0"/>
          </a:p>
          <a:p>
            <a:pPr lvl="1">
              <a:buFont typeface="Courier New,monospace"/>
              <a:buChar char="o"/>
            </a:pPr>
            <a:endParaRPr lang="de-DE" sz="2000" dirty="0">
              <a:latin typeface="Arial"/>
              <a:cs typeface="Arial"/>
            </a:endParaRPr>
          </a:p>
          <a:p>
            <a:endParaRPr lang="de-DE" sz="2000" dirty="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7" name="Grafik 6" descr="The GPU Devotes More Transistors to Data Processing">
            <a:extLst>
              <a:ext uri="{FF2B5EF4-FFF2-40B4-BE49-F238E27FC236}">
                <a16:creationId xmlns:a16="http://schemas.microsoft.com/office/drawing/2014/main" id="{13DA1041-6E02-F5B8-F89B-27D88602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59" y="2798173"/>
            <a:ext cx="6413807" cy="31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B5D4C-F061-BA08-A518-8382DF07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de-DE" sz="4000" dirty="0"/>
              <a:t>CUDA-Architektur</a:t>
            </a:r>
          </a:p>
        </p:txBody>
      </p:sp>
      <p:pic>
        <p:nvPicPr>
          <p:cNvPr id="12" name="Grafik 11" descr="Memory Hierarchy">
            <a:extLst>
              <a:ext uri="{FF2B5EF4-FFF2-40B4-BE49-F238E27FC236}">
                <a16:creationId xmlns:a16="http://schemas.microsoft.com/office/drawing/2014/main" id="{546DC695-E10C-3394-0ABA-0A35F8F6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34" y="1572940"/>
            <a:ext cx="4879774" cy="37078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C5A1F-F4D3-2CDB-B605-46320449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800" b="1" dirty="0">
                <a:ea typeface="+mn-lt"/>
                <a:cs typeface="+mn-lt"/>
              </a:rPr>
              <a:t>Thread-Hierarchie</a:t>
            </a:r>
            <a:r>
              <a:rPr lang="de-DE" sz="800" dirty="0">
                <a:ea typeface="+mn-lt"/>
                <a:cs typeface="+mn-lt"/>
              </a:rPr>
              <a:t>:</a:t>
            </a:r>
            <a:endParaRPr lang="de-DE" sz="800" dirty="0"/>
          </a:p>
          <a:p>
            <a:pPr marL="0" indent="0">
              <a:buNone/>
            </a:pPr>
            <a:endParaRPr lang="de-DE" sz="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800" b="1" dirty="0">
                <a:ea typeface="+mn-lt"/>
                <a:cs typeface="+mn-lt"/>
              </a:rPr>
              <a:t>Threads</a:t>
            </a:r>
            <a:r>
              <a:rPr lang="de-DE" sz="800" dirty="0">
                <a:ea typeface="+mn-lt"/>
                <a:cs typeface="+mn-lt"/>
              </a:rPr>
              <a:t>: Die kleinste Einheit, die eine einzelne Aufgabe ausführt.</a:t>
            </a:r>
          </a:p>
          <a:p>
            <a:pPr marL="457200" lvl="1" indent="0">
              <a:buNone/>
            </a:pPr>
            <a:endParaRPr lang="de-DE" sz="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800" b="1" dirty="0">
                <a:ea typeface="+mn-lt"/>
                <a:cs typeface="+mn-lt"/>
              </a:rPr>
              <a:t>Blöcke</a:t>
            </a:r>
            <a:r>
              <a:rPr lang="de-DE" sz="800" dirty="0">
                <a:ea typeface="+mn-lt"/>
                <a:cs typeface="+mn-lt"/>
              </a:rPr>
              <a:t>: Eine Sammlung von Threads. Ein Block kann bis zu 1024 Threads (in modernen GPUs) enthalten.</a:t>
            </a:r>
          </a:p>
          <a:p>
            <a:pPr marL="457200" lvl="1" indent="0">
              <a:buNone/>
            </a:pPr>
            <a:endParaRPr lang="de-DE" sz="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800" b="1" dirty="0">
                <a:ea typeface="+mn-lt"/>
                <a:cs typeface="+mn-lt"/>
              </a:rPr>
              <a:t>Gitter (</a:t>
            </a:r>
            <a:r>
              <a:rPr lang="de-DE" sz="800" b="1" dirty="0" err="1">
                <a:ea typeface="+mn-lt"/>
                <a:cs typeface="+mn-lt"/>
              </a:rPr>
              <a:t>Grid</a:t>
            </a:r>
            <a:r>
              <a:rPr lang="de-DE" sz="800" b="1" dirty="0">
                <a:ea typeface="+mn-lt"/>
                <a:cs typeface="+mn-lt"/>
              </a:rPr>
              <a:t>)</a:t>
            </a:r>
            <a:r>
              <a:rPr lang="de-DE" sz="800" dirty="0">
                <a:ea typeface="+mn-lt"/>
                <a:cs typeface="+mn-lt"/>
              </a:rPr>
              <a:t>: Eine Sammlung von Blöcken. Ein Gitter kann aus Tausenden von Blöcken bestehen.</a:t>
            </a:r>
            <a:endParaRPr lang="de-DE" sz="800" dirty="0"/>
          </a:p>
          <a:p>
            <a:pPr marL="457200" lvl="1" indent="0">
              <a:buNone/>
            </a:pPr>
            <a:endParaRPr lang="de-DE" sz="800"/>
          </a:p>
          <a:p>
            <a:r>
              <a:rPr lang="de-DE" sz="800" b="1" dirty="0">
                <a:ea typeface="+mn-lt"/>
                <a:cs typeface="+mn-lt"/>
              </a:rPr>
              <a:t>Wichtige Einheiten:</a:t>
            </a:r>
            <a:endParaRPr lang="de-DE" sz="800" dirty="0"/>
          </a:p>
          <a:p>
            <a:endParaRPr lang="de-DE" sz="8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800" dirty="0">
                <a:ea typeface="+mn-lt"/>
                <a:cs typeface="+mn-lt"/>
              </a:rPr>
              <a:t>SMs (Streaming </a:t>
            </a:r>
            <a:r>
              <a:rPr lang="de-DE" sz="800" dirty="0" err="1">
                <a:ea typeface="+mn-lt"/>
                <a:cs typeface="+mn-lt"/>
              </a:rPr>
              <a:t>Multiprocessors</a:t>
            </a:r>
            <a:r>
              <a:rPr lang="de-DE" sz="800" dirty="0">
                <a:ea typeface="+mn-lt"/>
                <a:cs typeface="+mn-lt"/>
              </a:rPr>
              <a:t>)</a:t>
            </a:r>
            <a:endParaRPr lang="de-DE" sz="800" dirty="0"/>
          </a:p>
          <a:p>
            <a:pPr marL="457200" lvl="1" indent="0">
              <a:buNone/>
            </a:pPr>
            <a:endParaRPr lang="de-DE" sz="800">
              <a:ea typeface="+mn-lt"/>
              <a:cs typeface="+mn-lt"/>
            </a:endParaRPr>
          </a:p>
          <a:p>
            <a:pPr lvl="2"/>
            <a:r>
              <a:rPr lang="de-DE" sz="800" dirty="0">
                <a:ea typeface="+mn-lt"/>
                <a:cs typeface="+mn-lt"/>
              </a:rPr>
              <a:t>Threads werden in Gruppen von 32 Threads, sogenannten </a:t>
            </a:r>
            <a:r>
              <a:rPr lang="de-DE" sz="800" b="1" dirty="0">
                <a:ea typeface="+mn-lt"/>
                <a:cs typeface="+mn-lt"/>
              </a:rPr>
              <a:t>Warps</a:t>
            </a:r>
            <a:r>
              <a:rPr lang="de-DE" sz="800" dirty="0">
                <a:ea typeface="+mn-lt"/>
                <a:cs typeface="+mn-lt"/>
              </a:rPr>
              <a:t>, organisiert.</a:t>
            </a:r>
          </a:p>
          <a:p>
            <a:pPr lvl="2"/>
            <a:r>
              <a:rPr lang="de-DE" sz="800" dirty="0">
                <a:ea typeface="+mn-lt"/>
                <a:cs typeface="+mn-lt"/>
              </a:rPr>
              <a:t>Warps werden von den SMs gleichzeitig ausgeführt.</a:t>
            </a:r>
            <a:endParaRPr lang="de-DE" sz="800" dirty="0"/>
          </a:p>
          <a:p>
            <a:pPr lvl="2"/>
            <a:r>
              <a:rPr lang="de-DE" sz="800" dirty="0">
                <a:ea typeface="+mn-lt"/>
                <a:cs typeface="+mn-lt"/>
              </a:rPr>
              <a:t>SMs teilen ihre Ressourcen zwischen den Threads eines Blocks</a:t>
            </a:r>
          </a:p>
          <a:p>
            <a:pPr marL="914400" lvl="2" indent="0">
              <a:buNone/>
            </a:pPr>
            <a:endParaRPr lang="de-DE" sz="800">
              <a:ea typeface="+mn-lt"/>
              <a:cs typeface="+mn-lt"/>
            </a:endParaRPr>
          </a:p>
          <a:p>
            <a:pPr lvl="3"/>
            <a:endParaRPr lang="de-DE" sz="800"/>
          </a:p>
          <a:p>
            <a:pPr marL="914400" lvl="2" indent="0">
              <a:buNone/>
            </a:pPr>
            <a:endParaRPr lang="de-DE" sz="800">
              <a:ea typeface="+mn-lt"/>
              <a:cs typeface="+mn-lt"/>
            </a:endParaRPr>
          </a:p>
          <a:p>
            <a:pPr marL="457200" lvl="1" indent="0">
              <a:buNone/>
            </a:pPr>
            <a:endParaRPr lang="de-DE" sz="800">
              <a:ea typeface="+mn-lt"/>
              <a:cs typeface="+mn-lt"/>
            </a:endParaRPr>
          </a:p>
          <a:p>
            <a:endParaRPr lang="de-DE" sz="800"/>
          </a:p>
          <a:p>
            <a:endParaRPr lang="de-DE" sz="800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0CA6B-6D78-DC12-4C0D-5CD21E0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CUDA – Parallel Computing für GPUs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940FB-1EDF-EE63-BFDB-903910C4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16" y="1714173"/>
            <a:ext cx="9315153" cy="28377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Font typeface="Arial"/>
              <a:buChar char="•"/>
            </a:pPr>
            <a:endParaRPr lang="de-DE" sz="2000" b="1"/>
          </a:p>
          <a:p>
            <a:pPr>
              <a:buFont typeface="Arial"/>
            </a:pPr>
            <a:r>
              <a:rPr lang="de-DE" sz="2000" b="1" dirty="0">
                <a:latin typeface="Segoe UI"/>
                <a:ea typeface="+mn-lt"/>
                <a:cs typeface="Segoe UI"/>
              </a:rPr>
              <a:t>Host vs. Device vs. Global</a:t>
            </a:r>
            <a:r>
              <a:rPr lang="de-DE" sz="2000" dirty="0">
                <a:latin typeface="Segoe UI"/>
                <a:ea typeface="+mn-lt"/>
                <a:cs typeface="Segoe UI"/>
              </a:rPr>
              <a:t>:</a:t>
            </a:r>
            <a:endParaRPr lang="en-US" sz="2000">
              <a:latin typeface="Segoe UI"/>
              <a:ea typeface="+mn-lt"/>
              <a:cs typeface="Segoe UI"/>
            </a:endParaRPr>
          </a:p>
          <a:p>
            <a:pPr>
              <a:buFont typeface="Arial"/>
            </a:pPr>
            <a:endParaRPr lang="de-DE" sz="2000" dirty="0">
              <a:latin typeface="Segoe UI"/>
              <a:ea typeface="+mn-lt"/>
              <a:cs typeface="Segoe UI"/>
            </a:endParaRPr>
          </a:p>
          <a:p>
            <a:pPr lvl="1">
              <a:buFont typeface="Courier New,monospace"/>
              <a:buChar char="o"/>
            </a:pPr>
            <a:r>
              <a:rPr lang="de-DE" sz="2000" dirty="0">
                <a:latin typeface="Arial"/>
                <a:ea typeface="+mn-lt"/>
                <a:cs typeface="Arial"/>
              </a:rPr>
              <a:t>__host__ (CPU): Von Host gestartet, auf Host ausgeführt</a:t>
            </a:r>
            <a:endParaRPr lang="de-DE" sz="2000">
              <a:latin typeface="Arial"/>
              <a:cs typeface="Arial"/>
            </a:endParaRPr>
          </a:p>
          <a:p>
            <a:pPr lvl="1">
              <a:buFont typeface="Arial"/>
            </a:pPr>
            <a:endParaRPr lang="de-DE" sz="2000" dirty="0">
              <a:latin typeface="Segoe UI"/>
              <a:cs typeface="Segoe UI"/>
            </a:endParaRPr>
          </a:p>
          <a:p>
            <a:pPr lvl="1">
              <a:buFont typeface="Courier New,monospace"/>
              <a:buChar char="o"/>
            </a:pPr>
            <a:r>
              <a:rPr lang="de-DE" sz="2000" dirty="0">
                <a:latin typeface="Arial"/>
                <a:ea typeface="+mn-lt"/>
                <a:cs typeface="Arial"/>
              </a:rPr>
              <a:t>__</a:t>
            </a:r>
            <a:r>
              <a:rPr lang="de-DE" sz="2000" err="1">
                <a:latin typeface="Arial"/>
                <a:ea typeface="+mn-lt"/>
                <a:cs typeface="Arial"/>
              </a:rPr>
              <a:t>device</a:t>
            </a:r>
            <a:r>
              <a:rPr lang="de-DE" sz="2000" dirty="0">
                <a:latin typeface="Arial"/>
                <a:ea typeface="+mn-lt"/>
                <a:cs typeface="Arial"/>
              </a:rPr>
              <a:t>__ (GPU): Nur von Device gestartet, auf Device ausgeführt</a:t>
            </a:r>
          </a:p>
          <a:p>
            <a:pPr lvl="1">
              <a:buFont typeface="Arial"/>
            </a:pPr>
            <a:endParaRPr lang="de-DE" sz="2000" dirty="0">
              <a:latin typeface="Segoe UI"/>
              <a:ea typeface="+mn-lt"/>
              <a:cs typeface="Segoe UI"/>
            </a:endParaRPr>
          </a:p>
          <a:p>
            <a:pPr lvl="1">
              <a:buFont typeface="Courier New,monospace"/>
              <a:buChar char="o"/>
            </a:pPr>
            <a:r>
              <a:rPr lang="de-DE" sz="2000" dirty="0">
                <a:latin typeface="Arial"/>
                <a:ea typeface="+mn-lt"/>
                <a:cs typeface="Arial"/>
              </a:rPr>
              <a:t>__global__ (Kernel): Von Host gestartet, auf Device ausgeführt</a:t>
            </a: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F0693E45-1AB5-38CA-59AD-AFFEB0C9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82" y="4288225"/>
            <a:ext cx="8594802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0CA6B-6D78-DC12-4C0D-5CD21E0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Wie funktioniert CUDA-Programmierung?</a:t>
            </a:r>
            <a:endParaRPr lang="de-DE" dirty="0"/>
          </a:p>
        </p:txBody>
      </p:sp>
      <p:graphicFrame>
        <p:nvGraphicFramePr>
          <p:cNvPr id="19" name="Inhaltsplatzhalter 4">
            <a:extLst>
              <a:ext uri="{FF2B5EF4-FFF2-40B4-BE49-F238E27FC236}">
                <a16:creationId xmlns:a16="http://schemas.microsoft.com/office/drawing/2014/main" id="{1E9D4999-4F55-9B6D-386F-2DBA71D60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110371"/>
              </p:ext>
            </p:extLst>
          </p:nvPr>
        </p:nvGraphicFramePr>
        <p:xfrm>
          <a:off x="644056" y="2455886"/>
          <a:ext cx="10927830" cy="35061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2766">
                  <a:extLst>
                    <a:ext uri="{9D8B030D-6E8A-4147-A177-3AD203B41FA5}">
                      <a16:colId xmlns:a16="http://schemas.microsoft.com/office/drawing/2014/main" val="3210476647"/>
                    </a:ext>
                  </a:extLst>
                </a:gridCol>
                <a:gridCol w="2533258">
                  <a:extLst>
                    <a:ext uri="{9D8B030D-6E8A-4147-A177-3AD203B41FA5}">
                      <a16:colId xmlns:a16="http://schemas.microsoft.com/office/drawing/2014/main" val="1716806209"/>
                    </a:ext>
                  </a:extLst>
                </a:gridCol>
                <a:gridCol w="3567756">
                  <a:extLst>
                    <a:ext uri="{9D8B030D-6E8A-4147-A177-3AD203B41FA5}">
                      <a16:colId xmlns:a16="http://schemas.microsoft.com/office/drawing/2014/main" val="3906240490"/>
                    </a:ext>
                  </a:extLst>
                </a:gridCol>
                <a:gridCol w="3164050">
                  <a:extLst>
                    <a:ext uri="{9D8B030D-6E8A-4147-A177-3AD203B41FA5}">
                      <a16:colId xmlns:a16="http://schemas.microsoft.com/office/drawing/2014/main" val="1288857872"/>
                    </a:ext>
                  </a:extLst>
                </a:gridCol>
              </a:tblGrid>
              <a:tr h="399670">
                <a:tc>
                  <a:txBody>
                    <a:bodyPr/>
                    <a:lstStyle/>
                    <a:p>
                      <a:r>
                        <a:rPr lang="de-DE" sz="1800"/>
                        <a:t>Funktion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Aufgabe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Syntax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Wichtige Parameter</a:t>
                      </a:r>
                    </a:p>
                  </a:txBody>
                  <a:tcPr marL="90834" marR="90834" marT="45417" marB="45417" anchor="ctr"/>
                </a:tc>
                <a:extLst>
                  <a:ext uri="{0D108BD9-81ED-4DB2-BD59-A6C34878D82A}">
                    <a16:rowId xmlns:a16="http://schemas.microsoft.com/office/drawing/2014/main" val="2021447686"/>
                  </a:ext>
                </a:extLst>
              </a:tr>
              <a:tr h="944674">
                <a:tc>
                  <a:txBody>
                    <a:bodyPr/>
                    <a:lstStyle/>
                    <a:p>
                      <a:r>
                        <a:rPr lang="de-DE" sz="1800" err="1"/>
                        <a:t>cudaMalloc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Speicher auf der GPU allokieren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 err="1"/>
                        <a:t>cudaMalloc</a:t>
                      </a:r>
                      <a:r>
                        <a:rPr lang="de-DE" sz="1800"/>
                        <a:t>(</a:t>
                      </a:r>
                      <a:r>
                        <a:rPr lang="de-DE" sz="1800" err="1"/>
                        <a:t>void</a:t>
                      </a:r>
                      <a:r>
                        <a:rPr lang="de-DE" sz="1800"/>
                        <a:t>** </a:t>
                      </a:r>
                      <a:r>
                        <a:rPr lang="de-DE" sz="1800" err="1"/>
                        <a:t>devPtr</a:t>
                      </a:r>
                      <a:r>
                        <a:rPr lang="de-DE" sz="1800"/>
                        <a:t>, </a:t>
                      </a:r>
                      <a:r>
                        <a:rPr lang="de-DE" sz="1800" err="1"/>
                        <a:t>size_t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size</a:t>
                      </a:r>
                      <a:r>
                        <a:rPr lang="de-DE" sz="1800"/>
                        <a:t>)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 </a:t>
                      </a:r>
                      <a:r>
                        <a:rPr lang="de-DE" sz="1800" err="1"/>
                        <a:t>devPtr</a:t>
                      </a:r>
                      <a:r>
                        <a:rPr lang="de-DE" sz="1800"/>
                        <a:t>: Zeiger auf GPU-Speicher</a:t>
                      </a:r>
                      <a:br>
                        <a:rPr lang="de-DE" sz="1800"/>
                      </a:br>
                      <a:r>
                        <a:rPr lang="de-DE" sz="1800"/>
                        <a:t>- </a:t>
                      </a:r>
                      <a:r>
                        <a:rPr lang="de-DE" sz="1800" err="1"/>
                        <a:t>size</a:t>
                      </a:r>
                      <a:r>
                        <a:rPr lang="de-DE" sz="1800"/>
                        <a:t>: Größe in Bytes</a:t>
                      </a:r>
                    </a:p>
                  </a:txBody>
                  <a:tcPr marL="90834" marR="90834" marT="45417" marB="45417" anchor="ctr"/>
                </a:tc>
                <a:extLst>
                  <a:ext uri="{0D108BD9-81ED-4DB2-BD59-A6C34878D82A}">
                    <a16:rowId xmlns:a16="http://schemas.microsoft.com/office/drawing/2014/main" val="854058235"/>
                  </a:ext>
                </a:extLst>
              </a:tr>
              <a:tr h="1489677">
                <a:tc>
                  <a:txBody>
                    <a:bodyPr/>
                    <a:lstStyle/>
                    <a:p>
                      <a:r>
                        <a:rPr lang="de-DE" sz="1800" err="1"/>
                        <a:t>cudaMemcpy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Daten zwischen Host und Device kopieren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 err="1"/>
                        <a:t>cudaMemcpy</a:t>
                      </a:r>
                      <a:r>
                        <a:rPr lang="de-DE" sz="1800"/>
                        <a:t>(</a:t>
                      </a:r>
                      <a:r>
                        <a:rPr lang="de-DE" sz="1800" err="1"/>
                        <a:t>void</a:t>
                      </a:r>
                      <a:r>
                        <a:rPr lang="de-DE" sz="1800"/>
                        <a:t>* </a:t>
                      </a:r>
                      <a:r>
                        <a:rPr lang="de-DE" sz="1800" err="1"/>
                        <a:t>dst</a:t>
                      </a:r>
                      <a:r>
                        <a:rPr lang="de-DE" sz="1800"/>
                        <a:t>, </a:t>
                      </a:r>
                      <a:r>
                        <a:rPr lang="de-DE" sz="1800" err="1"/>
                        <a:t>const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void</a:t>
                      </a:r>
                      <a:r>
                        <a:rPr lang="de-DE" sz="1800"/>
                        <a:t>* </a:t>
                      </a:r>
                      <a:r>
                        <a:rPr lang="de-DE" sz="1800" err="1"/>
                        <a:t>src</a:t>
                      </a:r>
                      <a:r>
                        <a:rPr lang="de-DE" sz="1800"/>
                        <a:t>, </a:t>
                      </a:r>
                      <a:r>
                        <a:rPr lang="de-DE" sz="1800" err="1"/>
                        <a:t>size_t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count</a:t>
                      </a:r>
                      <a:r>
                        <a:rPr lang="de-DE" sz="1800"/>
                        <a:t>, </a:t>
                      </a:r>
                      <a:r>
                        <a:rPr lang="de-DE" sz="1800" err="1"/>
                        <a:t>cudaMemcpyKind</a:t>
                      </a:r>
                      <a:r>
                        <a:rPr lang="de-DE" sz="1800"/>
                        <a:t> </a:t>
                      </a:r>
                      <a:r>
                        <a:rPr lang="de-DE" sz="1800" err="1"/>
                        <a:t>kind</a:t>
                      </a:r>
                      <a:r>
                        <a:rPr lang="de-DE" sz="1800"/>
                        <a:t>)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 </a:t>
                      </a:r>
                      <a:r>
                        <a:rPr lang="de-DE" sz="1800" err="1"/>
                        <a:t>dst</a:t>
                      </a:r>
                      <a:r>
                        <a:rPr lang="de-DE" sz="1800"/>
                        <a:t>: Zieladresse</a:t>
                      </a:r>
                      <a:br>
                        <a:rPr lang="de-DE" sz="1800"/>
                      </a:br>
                      <a:r>
                        <a:rPr lang="de-DE" sz="1800"/>
                        <a:t>- </a:t>
                      </a:r>
                      <a:r>
                        <a:rPr lang="de-DE" sz="1800" err="1"/>
                        <a:t>src</a:t>
                      </a:r>
                      <a:r>
                        <a:rPr lang="de-DE" sz="1800"/>
                        <a:t>: Quelladresse</a:t>
                      </a:r>
                      <a:br>
                        <a:rPr lang="de-DE" sz="1800"/>
                      </a:br>
                      <a:r>
                        <a:rPr lang="de-DE" sz="1800"/>
                        <a:t>- </a:t>
                      </a:r>
                      <a:r>
                        <a:rPr lang="de-DE" sz="1800" err="1"/>
                        <a:t>count</a:t>
                      </a:r>
                      <a:r>
                        <a:rPr lang="de-DE" sz="1800"/>
                        <a:t>: Bytes</a:t>
                      </a:r>
                      <a:br>
                        <a:rPr lang="de-DE" sz="1800"/>
                      </a:br>
                      <a:r>
                        <a:rPr lang="de-DE" sz="1800"/>
                        <a:t>- </a:t>
                      </a:r>
                      <a:r>
                        <a:rPr lang="de-DE" sz="1800" err="1"/>
                        <a:t>kind</a:t>
                      </a:r>
                      <a:r>
                        <a:rPr lang="de-DE" sz="1800"/>
                        <a:t>: Richtung (z. B. </a:t>
                      </a:r>
                      <a:r>
                        <a:rPr lang="de-DE" sz="1800" err="1"/>
                        <a:t>cudaMemcpyHostToDevice</a:t>
                      </a:r>
                      <a:r>
                        <a:rPr lang="de-DE" sz="1800"/>
                        <a:t>)</a:t>
                      </a:r>
                    </a:p>
                  </a:txBody>
                  <a:tcPr marL="90834" marR="90834" marT="45417" marB="45417" anchor="ctr"/>
                </a:tc>
                <a:extLst>
                  <a:ext uri="{0D108BD9-81ED-4DB2-BD59-A6C34878D82A}">
                    <a16:rowId xmlns:a16="http://schemas.microsoft.com/office/drawing/2014/main" val="323159092"/>
                  </a:ext>
                </a:extLst>
              </a:tr>
              <a:tr h="672172">
                <a:tc>
                  <a:txBody>
                    <a:bodyPr/>
                    <a:lstStyle/>
                    <a:p>
                      <a:r>
                        <a:rPr lang="de-DE" sz="1800" err="1"/>
                        <a:t>cudaFree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GPU-Speicher freigeben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 err="1"/>
                        <a:t>cudaFree</a:t>
                      </a:r>
                      <a:r>
                        <a:rPr lang="de-DE" sz="1800"/>
                        <a:t>(</a:t>
                      </a:r>
                      <a:r>
                        <a:rPr lang="de-DE" sz="1800" err="1"/>
                        <a:t>void</a:t>
                      </a:r>
                      <a:r>
                        <a:rPr lang="de-DE" sz="1800"/>
                        <a:t>* </a:t>
                      </a:r>
                      <a:r>
                        <a:rPr lang="de-DE" sz="1800" err="1"/>
                        <a:t>devPtr</a:t>
                      </a:r>
                      <a:r>
                        <a:rPr lang="de-DE" sz="1800"/>
                        <a:t>)</a:t>
                      </a:r>
                    </a:p>
                  </a:txBody>
                  <a:tcPr marL="90834" marR="90834" marT="45417" marB="45417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- </a:t>
                      </a:r>
                      <a:r>
                        <a:rPr lang="de-DE" sz="1800" err="1"/>
                        <a:t>devPtr</a:t>
                      </a:r>
                      <a:r>
                        <a:rPr lang="de-DE" sz="1800"/>
                        <a:t>: Zeiger auf freizugebenden Speicher</a:t>
                      </a:r>
                    </a:p>
                  </a:txBody>
                  <a:tcPr marL="90834" marR="90834" marT="45417" marB="45417" anchor="ctr"/>
                </a:tc>
                <a:extLst>
                  <a:ext uri="{0D108BD9-81ED-4DB2-BD59-A6C34878D82A}">
                    <a16:rowId xmlns:a16="http://schemas.microsoft.com/office/drawing/2014/main" val="67710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7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0CA6B-6D78-DC12-4C0D-5CD21E0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4000"/>
              <a:t>Möglicher Programmablauf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940FB-1EDF-EE63-BFDB-903910C4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 b="1"/>
          </a:p>
          <a:p>
            <a:pPr lvl="1">
              <a:buFont typeface="Courier New,monospace"/>
              <a:buChar char="o"/>
            </a:pPr>
            <a:endParaRPr lang="de-DE" sz="2000" dirty="0">
              <a:latin typeface="Arial"/>
              <a:cs typeface="Arial"/>
            </a:endParaRPr>
          </a:p>
          <a:p>
            <a:endParaRPr lang="de-DE" sz="2000" dirty="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4" name="Grafik 3" descr="Ein Bild, das Text, Screenshot, Schrift, Dokument enthält.&#10;&#10;Beschreibung automatisch generiert.">
            <a:extLst>
              <a:ext uri="{FF2B5EF4-FFF2-40B4-BE49-F238E27FC236}">
                <a16:creationId xmlns:a16="http://schemas.microsoft.com/office/drawing/2014/main" id="{47174C47-E28C-6405-BEDA-86CA59D03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19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9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A0CA6B-6D78-DC12-4C0D-5CD21E06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940FB-1EDF-EE63-BFDB-903910C41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16" y="3173124"/>
            <a:ext cx="9315153" cy="2837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de-DE" sz="2000" dirty="0">
                <a:ea typeface="+mn-lt"/>
                <a:cs typeface="+mn-lt"/>
              </a:rPr>
              <a:t>CUDA eröffnet enorme Rechenkapazitäten durch GPUs.</a:t>
            </a:r>
            <a:endParaRPr lang="de-DE" dirty="0">
              <a:ea typeface="+mn-lt"/>
              <a:cs typeface="+mn-lt"/>
            </a:endParaRPr>
          </a:p>
          <a:p>
            <a:pPr marL="342900" indent="-342900"/>
            <a:endParaRPr lang="de-DE" sz="2000" dirty="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ea typeface="+mn-lt"/>
                <a:cs typeface="+mn-lt"/>
              </a:rPr>
              <a:t>Integration in bestehende Projekte.</a:t>
            </a:r>
            <a:endParaRPr lang="de-DE" dirty="0"/>
          </a:p>
          <a:p>
            <a:pPr marL="0" indent="0">
              <a:buNone/>
            </a:pPr>
            <a:endParaRPr lang="de-DE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de-DE" sz="2000" dirty="0">
                <a:ea typeface="+mn-lt"/>
                <a:cs typeface="+mn-lt"/>
              </a:rPr>
              <a:t>  Optimal für parallele Workloads.</a:t>
            </a:r>
            <a:endParaRPr lang="de-DE" dirty="0"/>
          </a:p>
          <a:p>
            <a:pPr>
              <a:buFont typeface="Arial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dirty="0">
                <a:latin typeface="Aptos"/>
                <a:cs typeface="Arial"/>
              </a:rPr>
              <a:t>Nachteil: Abhängig von der GPU (Nvidia GPU mit CUDA-Kernen)</a:t>
            </a:r>
          </a:p>
          <a:p>
            <a:pPr marL="0" indent="0">
              <a:buNone/>
            </a:pPr>
            <a:endParaRPr lang="de-DE" sz="2000" b="1" dirty="0"/>
          </a:p>
          <a:p>
            <a:pPr lvl="1">
              <a:buFont typeface="Courier New,monospace"/>
              <a:buChar char="o"/>
            </a:pPr>
            <a:endParaRPr lang="de-DE" sz="2000" dirty="0">
              <a:latin typeface="Arial"/>
              <a:cs typeface="Arial"/>
            </a:endParaRPr>
          </a:p>
          <a:p>
            <a:endParaRPr lang="de-DE" sz="2000" dirty="0"/>
          </a:p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78782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50C595-42C5-6DB7-C4EC-336EA203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689" y="1711082"/>
            <a:ext cx="8666162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Dank für </a:t>
            </a:r>
            <a:r>
              <a:rPr lang="en-US" sz="4800" dirty="0">
                <a:solidFill>
                  <a:srgbClr val="FFFFFF"/>
                </a:solidFill>
              </a:rPr>
              <a:t>die </a:t>
            </a:r>
            <a:r>
              <a:rPr lang="en-US" sz="4800" dirty="0" err="1">
                <a:solidFill>
                  <a:srgbClr val="FFFFFF"/>
                </a:solidFill>
              </a:rPr>
              <a:t>Aufmerksamkeit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!!!</a:t>
            </a:r>
          </a:p>
          <a:p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59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CUDA – Parallel Computing für GPUs</vt:lpstr>
      <vt:lpstr>CUDA – Parallel Computing für GPUs</vt:lpstr>
      <vt:lpstr>CUDA-Architektur</vt:lpstr>
      <vt:lpstr>CUDA – Parallel Computing für GPUs</vt:lpstr>
      <vt:lpstr>Wie funktioniert CUDA-Programmierung?</vt:lpstr>
      <vt:lpstr>Möglicher Programmablauf</vt:lpstr>
      <vt:lpstr>Fazit</vt:lpstr>
      <vt:lpstr>Vielen Dank für die Aufmerksamkeit!!!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524</cp:revision>
  <dcterms:created xsi:type="dcterms:W3CDTF">2024-11-30T10:56:32Z</dcterms:created>
  <dcterms:modified xsi:type="dcterms:W3CDTF">2025-01-09T09:05:14Z</dcterms:modified>
</cp:coreProperties>
</file>