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68"/>
  </p:notesMasterIdLst>
  <p:sldIdLst>
    <p:sldId id="256" r:id="rId4"/>
    <p:sldId id="289" r:id="rId5"/>
    <p:sldId id="290" r:id="rId6"/>
    <p:sldId id="291" r:id="rId7"/>
    <p:sldId id="258" r:id="rId8"/>
    <p:sldId id="257" r:id="rId9"/>
    <p:sldId id="292" r:id="rId10"/>
    <p:sldId id="293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8" r:id="rId33"/>
    <p:sldId id="294" r:id="rId34"/>
    <p:sldId id="295" r:id="rId35"/>
    <p:sldId id="296" r:id="rId36"/>
    <p:sldId id="297" r:id="rId37"/>
    <p:sldId id="303" r:id="rId38"/>
    <p:sldId id="304" r:id="rId39"/>
    <p:sldId id="298" r:id="rId40"/>
    <p:sldId id="299" r:id="rId41"/>
    <p:sldId id="300" r:id="rId42"/>
    <p:sldId id="301" r:id="rId43"/>
    <p:sldId id="302" r:id="rId44"/>
    <p:sldId id="305" r:id="rId45"/>
    <p:sldId id="306" r:id="rId46"/>
    <p:sldId id="281" r:id="rId47"/>
    <p:sldId id="313" r:id="rId48"/>
    <p:sldId id="282" r:id="rId49"/>
    <p:sldId id="314" r:id="rId50"/>
    <p:sldId id="320" r:id="rId51"/>
    <p:sldId id="316" r:id="rId52"/>
    <p:sldId id="315" r:id="rId53"/>
    <p:sldId id="317" r:id="rId54"/>
    <p:sldId id="318" r:id="rId55"/>
    <p:sldId id="283" r:id="rId56"/>
    <p:sldId id="284" r:id="rId57"/>
    <p:sldId id="285" r:id="rId58"/>
    <p:sldId id="286" r:id="rId59"/>
    <p:sldId id="287" r:id="rId60"/>
    <p:sldId id="319" r:id="rId61"/>
    <p:sldId id="307" r:id="rId62"/>
    <p:sldId id="308" r:id="rId63"/>
    <p:sldId id="309" r:id="rId64"/>
    <p:sldId id="310" r:id="rId65"/>
    <p:sldId id="311" r:id="rId66"/>
    <p:sldId id="312" r:id="rId6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2C8DAE-2E61-465E-AFF9-A10CF270377F}">
          <p14:sldIdLst>
            <p14:sldId id="256"/>
            <p14:sldId id="289"/>
            <p14:sldId id="290"/>
            <p14:sldId id="291"/>
            <p14:sldId id="258"/>
            <p14:sldId id="257"/>
            <p14:sldId id="292"/>
            <p14:sldId id="293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8"/>
            <p14:sldId id="294"/>
            <p14:sldId id="295"/>
            <p14:sldId id="296"/>
            <p14:sldId id="297"/>
            <p14:sldId id="303"/>
            <p14:sldId id="304"/>
            <p14:sldId id="298"/>
            <p14:sldId id="299"/>
            <p14:sldId id="300"/>
            <p14:sldId id="301"/>
            <p14:sldId id="302"/>
            <p14:sldId id="305"/>
            <p14:sldId id="306"/>
            <p14:sldId id="281"/>
            <p14:sldId id="313"/>
          </p14:sldIdLst>
        </p14:section>
        <p14:section name="Untitled Section" id="{299DE56F-8FC7-456F-A63A-FAA826300C1B}">
          <p14:sldIdLst>
            <p14:sldId id="282"/>
            <p14:sldId id="314"/>
            <p14:sldId id="320"/>
            <p14:sldId id="316"/>
            <p14:sldId id="315"/>
            <p14:sldId id="317"/>
            <p14:sldId id="318"/>
            <p14:sldId id="283"/>
            <p14:sldId id="284"/>
            <p14:sldId id="285"/>
            <p14:sldId id="286"/>
            <p14:sldId id="287"/>
            <p14:sldId id="319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Untitled Section" id="{3574D5D1-96A9-408B-BFC3-7840BA4C84E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3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1D171D1-D101-4171-A101-41D1310121B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87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D171D1-D101-4171-A101-41D131012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08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Specific Language :DSL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D171D1-D101-4171-A101-41D1310121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F1A141-A161-4101-A101-B151E1B18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99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D171D1-D101-4171-A101-41D131012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https://www.xplenty.com/blog/2014/11/apache-spark-vs-hadoop-mapreduce/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D171D1-D101-4171-A101-41D131012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RDD可以根据关键字指定分区顺序，</a:t>
            </a:r>
            <a:endParaRPr/>
          </a:p>
          <a:p>
            <a:r>
              <a:rPr lang="en-US"/>
              <a:t>目前支持hash分区和range分区。用户可以使用同一种hash来将两个RDD进行分区，这样便于以后的join操作。</a:t>
            </a:r>
            <a:endParaRPr/>
          </a:p>
          <a:p>
            <a:r>
              <a:rPr lang="en-US"/>
              <a:t>RDD是静态类型对象，当然你也可以像定义其他对象一样来定义RDD，如RDD[Int]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21A161-5101-41E1-81F1-6101E1F17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73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31C1D1-31A1-4151-8131-D151C1A11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94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设计接口的一个关键问题就是，如何表示RDD之间的依赖。我们发现RDD之间的依赖关系可以分为两类，即：（1）窄依赖（narrow dependencies）：子RDD的每个分区依赖于常数个父分区（即与数据规模无关）；（2）宽依赖（wide dependencies）：子RDD的每个分区依赖于所有父RDD分区。例如，map产生窄依赖，而join则是宽依赖（除非父RDD被哈希分区）。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21A1D1-3121-4191-A1D1-21D1B111A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12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窄依赖允许一个集群节点以流水线的方式计算所以父分区。</a:t>
            </a:r>
            <a:endParaRPr/>
          </a:p>
          <a:p>
            <a:r>
              <a:rPr lang="en-US"/>
              <a:t>宽依赖类似于MR的shuffle过程。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7171B1-2171-41D1-8161-D1E1F1316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356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because functional programming languages naturally support compiler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2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21B15171-B1C1-4111-9111-3151F13101D1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302400"/>
            <a:ext cx="9575640" cy="1712880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6772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FFFFFF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2146320"/>
            <a:ext cx="9071640" cy="50925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Seventh Outline Level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sldNum"/>
          </p:nvPr>
        </p:nvSpPr>
        <p:spPr>
          <a:xfrm>
            <a:off x="9432720" y="6981120"/>
            <a:ext cx="604440" cy="57780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A1E151C1-01C1-4191-9151-81D191A171B1}" type="slidenum">
              <a:rPr lang="en-US" sz="1300">
                <a:solidFill>
                  <a:srgbClr val="191919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Click to edit the title text format单击此处编辑母版标题样式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1">
              <a:buFont typeface="Arial"/>
              <a:buChar char="–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2"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3"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6/1/16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21B1E1-0151-41F1-A1A1-3171C15161F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301320"/>
            <a:ext cx="9071640" cy="307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</a:rPr>
              <a:t>Apache Spark</a:t>
            </a:r>
            <a:endParaRPr sz="4800" dirty="0">
              <a:latin typeface="Calibri" panose="020F0502020204030204" pitchFamily="34" charset="0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50000" y="1787620"/>
            <a:ext cx="8870040" cy="438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1" y="2712720"/>
            <a:ext cx="8424378" cy="3054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67640" y="404640"/>
            <a:ext cx="8229240" cy="1800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1">
                <a:solidFill>
                  <a:srgbClr val="000000"/>
                </a:solidFill>
                <a:latin typeface="Calibri"/>
              </a:rPr>
              <a:t>Solution: Resilient 
Distributed Datasets (RDDs) 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640080" y="2194560"/>
            <a:ext cx="8229240" cy="3920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dirty="0">
                <a:solidFill>
                  <a:srgbClr val="000000"/>
                </a:solidFill>
                <a:latin typeface="Calibri"/>
              </a:rPr>
              <a:t>Allow apps to keep working sets in memory for efficient reuse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zh-CN" sz="3200" dirty="0">
                <a:solidFill>
                  <a:srgbClr val="000000"/>
                </a:solidFill>
                <a:latin typeface="Calibri"/>
              </a:rPr>
              <a:t>Retain the attractive properties of MapReduce</a:t>
            </a:r>
            <a:endParaRPr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 smtClean="0">
                <a:solidFill>
                  <a:srgbClr val="000000"/>
                </a:solidFill>
                <a:latin typeface="Calibri"/>
              </a:rPr>
              <a:t>Fault </a:t>
            </a:r>
            <a:r>
              <a:rPr lang="zh-CN" sz="2800" dirty="0">
                <a:solidFill>
                  <a:srgbClr val="000000"/>
                </a:solidFill>
                <a:latin typeface="Calibri"/>
              </a:rPr>
              <a:t>tolerance, data locality, scalability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zh-CN" sz="3200" dirty="0">
                <a:solidFill>
                  <a:srgbClr val="000000"/>
                </a:solidFill>
                <a:latin typeface="Calibri"/>
              </a:rPr>
              <a:t>Support a wide range of application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>
                <a:latin typeface="Calibri" panose="020F0502020204030204" pitchFamily="34" charset="0"/>
              </a:rPr>
              <a:t>RDD (Resilient Distributed </a:t>
            </a:r>
            <a:r>
              <a:rPr lang="en-US" sz="3600" dirty="0" err="1">
                <a:latin typeface="Calibri" panose="020F0502020204030204" pitchFamily="34" charset="0"/>
              </a:rPr>
              <a:t>DataSet</a:t>
            </a:r>
            <a:r>
              <a:rPr lang="en-US" sz="3600" dirty="0">
                <a:latin typeface="Calibri" panose="020F0502020204030204" pitchFamily="34" charset="0"/>
              </a:rPr>
              <a:t>)</a:t>
            </a:r>
            <a:endParaRPr sz="3600" dirty="0">
              <a:latin typeface="Calibri" panose="020F0502020204030204" pitchFamily="34" charset="0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RDD </a:t>
            </a:r>
            <a:r>
              <a:rPr lang="en-US" sz="3200" dirty="0" smtClean="0">
                <a:latin typeface="Calibri" panose="020F0502020204030204" pitchFamily="34" charset="0"/>
              </a:rPr>
              <a:t>:</a:t>
            </a:r>
          </a:p>
          <a:p>
            <a:pPr>
              <a:buSzPct val="45000"/>
            </a:pP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>Collection of data having following </a:t>
            </a:r>
            <a:r>
              <a:rPr lang="en-US" sz="3200" dirty="0" smtClean="0">
                <a:latin typeface="Calibri" panose="020F0502020204030204" pitchFamily="34" charset="0"/>
              </a:rPr>
              <a:t>properties </a:t>
            </a:r>
            <a:endParaRPr sz="3200" dirty="0">
              <a:latin typeface="Calibri" panose="020F0502020204030204" pitchFamily="34" charset="0"/>
            </a:endParaRPr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</a:rPr>
              <a:t>Immutable</a:t>
            </a:r>
            <a:endParaRPr sz="3200" dirty="0">
              <a:latin typeface="Calibri" panose="020F0502020204030204" pitchFamily="34" charset="0"/>
            </a:endParaRPr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</a:rPr>
              <a:t>Lazy evaluated</a:t>
            </a:r>
            <a:endParaRPr sz="3200" dirty="0">
              <a:latin typeface="Calibri" panose="020F0502020204030204" pitchFamily="34" charset="0"/>
            </a:endParaRPr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</a:rPr>
              <a:t>Cacheable</a:t>
            </a:r>
            <a:endParaRPr sz="3200" dirty="0">
              <a:latin typeface="Calibri" panose="020F0502020204030204" pitchFamily="34" charset="0"/>
            </a:endParaRPr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</a:rPr>
              <a:t>Type inferred</a:t>
            </a:r>
            <a:endParaRPr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>
                <a:latin typeface="Calibri" panose="020F0502020204030204" pitchFamily="34" charset="0"/>
              </a:rPr>
              <a:t>Immutable</a:t>
            </a:r>
            <a:endParaRPr sz="3600" dirty="0">
              <a:latin typeface="Calibri" panose="020F0502020204030204" pitchFamily="34" charset="0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Once created can not </a:t>
            </a:r>
            <a:r>
              <a:rPr lang="en-US" sz="3600" dirty="0" smtClean="0">
                <a:latin typeface="Calibri" panose="020F0502020204030204" pitchFamily="34" charset="0"/>
              </a:rPr>
              <a:t>change</a:t>
            </a:r>
          </a:p>
          <a:p>
            <a:pPr>
              <a:buSzPct val="45000"/>
            </a:pP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    (</a:t>
            </a:r>
            <a:r>
              <a:rPr lang="en-US" sz="3600" dirty="0">
                <a:latin typeface="Calibri" panose="020F0502020204030204" pitchFamily="34" charset="0"/>
              </a:rPr>
              <a:t>like string in java)</a:t>
            </a:r>
            <a:endParaRPr sz="3600" dirty="0">
              <a:latin typeface="Calibri" panose="020F0502020204030204" pitchFamily="34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Big-data block is immutable</a:t>
            </a:r>
            <a:endParaRPr sz="3600" dirty="0">
              <a:latin typeface="Calibri" panose="020F0502020204030204" pitchFamily="34" charset="0"/>
            </a:endParaRPr>
          </a:p>
          <a:p>
            <a:pPr>
              <a:buSzPct val="45000"/>
            </a:pPr>
            <a:r>
              <a:rPr lang="en-US" sz="3600" dirty="0" smtClean="0">
                <a:latin typeface="Calibri" panose="020F0502020204030204" pitchFamily="34" charset="0"/>
              </a:rPr>
              <a:t>Advantages </a:t>
            </a:r>
            <a:r>
              <a:rPr lang="en-US" sz="3600" dirty="0">
                <a:latin typeface="Calibri" panose="020F0502020204030204" pitchFamily="34" charset="0"/>
              </a:rPr>
              <a:t>: </a:t>
            </a:r>
            <a:endParaRPr sz="3600" dirty="0">
              <a:latin typeface="Calibri" panose="020F0502020204030204" pitchFamily="34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Can caching data</a:t>
            </a:r>
            <a:endParaRPr sz="3600" dirty="0">
              <a:latin typeface="Calibri" panose="020F0502020204030204" pitchFamily="34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Parallelize</a:t>
            </a:r>
            <a:endParaRPr sz="3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Problem with immutability</a:t>
            </a: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Calibri" panose="020F0502020204030204" pitchFamily="34" charset="0"/>
              </a:rPr>
              <a:t> Multiple </a:t>
            </a:r>
            <a:r>
              <a:rPr lang="en-US" sz="4000" dirty="0">
                <a:latin typeface="Calibri" panose="020F0502020204030204" pitchFamily="34" charset="0"/>
              </a:rPr>
              <a:t>copy of data</a:t>
            </a:r>
            <a:endParaRPr sz="4000" dirty="0">
              <a:latin typeface="Calibri" panose="020F0502020204030204" pitchFamily="34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Calibri" panose="020F0502020204030204" pitchFamily="34" charset="0"/>
              </a:rPr>
              <a:t> Space </a:t>
            </a:r>
            <a:r>
              <a:rPr lang="en-US" sz="4000" dirty="0">
                <a:latin typeface="Calibri" panose="020F0502020204030204" pitchFamily="34" charset="0"/>
              </a:rPr>
              <a:t>Complexity</a:t>
            </a:r>
            <a:endParaRPr sz="4000" dirty="0">
              <a:latin typeface="Calibri" panose="020F0502020204030204" pitchFamily="34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Calibri" panose="020F0502020204030204" pitchFamily="34" charset="0"/>
              </a:rPr>
              <a:t> Multiple </a:t>
            </a:r>
            <a:r>
              <a:rPr lang="en-US" sz="4000" dirty="0">
                <a:latin typeface="Calibri" panose="020F0502020204030204" pitchFamily="34" charset="0"/>
              </a:rPr>
              <a:t>passes over data</a:t>
            </a:r>
            <a:endParaRPr sz="4000" dirty="0">
              <a:latin typeface="Calibri" panose="020F0502020204030204" pitchFamily="34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Calibri" panose="020F0502020204030204" pitchFamily="34" charset="0"/>
              </a:rPr>
              <a:t> Decrease </a:t>
            </a:r>
            <a:r>
              <a:rPr lang="en-US" sz="4000" dirty="0">
                <a:latin typeface="Calibri" panose="020F0502020204030204" pitchFamily="34" charset="0"/>
              </a:rPr>
              <a:t>the performance</a:t>
            </a:r>
            <a:endParaRPr sz="4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Lazy evaluation</a:t>
            </a:r>
            <a:endParaRPr sz="3600" dirty="0">
              <a:latin typeface="Calibri" panose="020F0502020204030204" pitchFamily="34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Defers from evaluation</a:t>
            </a:r>
            <a:endParaRPr sz="3600" dirty="0">
              <a:latin typeface="Calibri" panose="020F0502020204030204" pitchFamily="34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Difference between execution and evaluation</a:t>
            </a:r>
            <a:endParaRPr sz="3600" dirty="0">
              <a:latin typeface="Calibri" panose="020F0502020204030204" pitchFamily="34" charset="0"/>
            </a:endParaRPr>
          </a:p>
          <a:p>
            <a:pPr marL="571500" indent="-571500"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No problem of the performance </a:t>
            </a:r>
            <a:endParaRPr sz="36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2480" y="46736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Lazy Evaluation in spark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Laziness and immutable</a:t>
            </a: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65009" y="1810604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Lazy only if the underneath data is immutable</a:t>
            </a:r>
            <a:endParaRPr sz="2800" dirty="0">
              <a:latin typeface="Calibri" panose="020F0502020204030204" pitchFamily="34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You cannot combine transformation if transformation has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>
              <a:buSzPct val="45000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   side </a:t>
            </a:r>
            <a:r>
              <a:rPr lang="en-US" sz="2800" dirty="0">
                <a:latin typeface="Calibri" panose="020F0502020204030204" pitchFamily="34" charset="0"/>
              </a:rPr>
              <a:t>effect</a:t>
            </a:r>
            <a:endParaRPr sz="2800" dirty="0">
              <a:latin typeface="Calibri" panose="020F0502020204030204" pitchFamily="34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So combining laziness and immutability – get </a:t>
            </a:r>
            <a:r>
              <a:rPr lang="en-US" sz="2800" dirty="0" smtClean="0">
                <a:latin typeface="Calibri" panose="020F0502020204030204" pitchFamily="34" charset="0"/>
              </a:rPr>
              <a:t>better</a:t>
            </a:r>
          </a:p>
          <a:p>
            <a:pPr>
              <a:buSzPct val="45000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   </a:t>
            </a:r>
            <a:r>
              <a:rPr lang="en-US" sz="2800" dirty="0">
                <a:latin typeface="Calibri" panose="020F0502020204030204" pitchFamily="34" charset="0"/>
              </a:rPr>
              <a:t>performance</a:t>
            </a:r>
            <a:endParaRPr sz="2800" dirty="0">
              <a:latin typeface="Calibri" panose="020F0502020204030204" pitchFamily="34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Multiple transformation of same data – gives same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>
              <a:buSzPct val="45000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   result </a:t>
            </a:r>
            <a:r>
              <a:rPr lang="en-US" sz="2800" dirty="0">
                <a:latin typeface="Calibri" panose="020F0502020204030204" pitchFamily="34" charset="0"/>
              </a:rPr>
              <a:t>every time</a:t>
            </a:r>
            <a:endParaRPr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/>
              <a:t>Type Inference</a:t>
            </a:r>
            <a:endParaRPr sz="4400" dirty="0"/>
          </a:p>
        </p:txBody>
      </p:sp>
      <p:sp>
        <p:nvSpPr>
          <p:cNvPr id="174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Type inference is part of complier to determining 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>
              <a:buSzPct val="45000"/>
            </a:pPr>
            <a:r>
              <a:rPr lang="en-US" sz="3200" dirty="0" smtClean="0">
                <a:latin typeface="Calibri" panose="020F0502020204030204" pitchFamily="34" charset="0"/>
              </a:rPr>
              <a:t>   the </a:t>
            </a:r>
            <a:r>
              <a:rPr lang="en-US" sz="3200" dirty="0">
                <a:latin typeface="Calibri" panose="020F0502020204030204" pitchFamily="34" charset="0"/>
              </a:rPr>
              <a:t>type by value</a:t>
            </a:r>
            <a:endParaRPr sz="3200" dirty="0">
              <a:latin typeface="Calibri" panose="020F0502020204030204" pitchFamily="34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As all transformation are side effect free </a:t>
            </a:r>
            <a:r>
              <a:rPr lang="en-US" sz="3200" dirty="0" smtClean="0">
                <a:latin typeface="Calibri" panose="020F0502020204030204" pitchFamily="34" charset="0"/>
              </a:rPr>
              <a:t>,</a:t>
            </a:r>
          </a:p>
          <a:p>
            <a:pPr>
              <a:buSzPct val="45000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  we </a:t>
            </a:r>
            <a:r>
              <a:rPr lang="en-US" sz="3200" dirty="0">
                <a:latin typeface="Calibri" panose="020F0502020204030204" pitchFamily="34" charset="0"/>
              </a:rPr>
              <a:t>can </a:t>
            </a:r>
            <a:r>
              <a:rPr lang="en-US" sz="3200" dirty="0" smtClean="0">
                <a:latin typeface="Calibri" panose="020F0502020204030204" pitchFamily="34" charset="0"/>
              </a:rPr>
              <a:t>determine the </a:t>
            </a:r>
            <a:r>
              <a:rPr lang="en-US" sz="3200" dirty="0">
                <a:latin typeface="Calibri" panose="020F0502020204030204" pitchFamily="34" charset="0"/>
              </a:rPr>
              <a:t>type by operation.</a:t>
            </a:r>
            <a:endParaRPr sz="3200" dirty="0">
              <a:latin typeface="Calibri" panose="020F0502020204030204" pitchFamily="34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Each transformation have return type</a:t>
            </a:r>
            <a:endParaRPr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000" dirty="0"/>
              <a:t>Caching</a:t>
            </a:r>
            <a:endParaRPr sz="4000" dirty="0"/>
          </a:p>
        </p:txBody>
      </p:sp>
      <p:sp>
        <p:nvSpPr>
          <p:cNvPr id="176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Immutable data allows you to cache data for long time</a:t>
            </a:r>
            <a:endParaRPr sz="3200" dirty="0">
              <a:latin typeface="Calibri" panose="020F0502020204030204" pitchFamily="34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Lazy transformation allows to recreate data on failure</a:t>
            </a:r>
            <a:endParaRPr sz="3200" dirty="0">
              <a:latin typeface="Calibri" panose="020F0502020204030204" pitchFamily="34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Transformation can be saved also</a:t>
            </a:r>
            <a:endParaRPr sz="3200" dirty="0">
              <a:latin typeface="Calibri" panose="020F0502020204030204" pitchFamily="34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Caching data improves execution engine performance</a:t>
            </a:r>
            <a:endParaRPr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67640" y="2606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dirty="0">
                <a:solidFill>
                  <a:srgbClr val="000000"/>
                </a:solidFill>
                <a:latin typeface="Calibri"/>
              </a:rPr>
              <a:t>Spark </a:t>
            </a:r>
            <a:r>
              <a:rPr lang="en-US" altLang="zh-CN" sz="4400" dirty="0" smtClean="0">
                <a:solidFill>
                  <a:srgbClr val="000000"/>
                </a:solidFill>
                <a:latin typeface="Calibri"/>
              </a:rPr>
              <a:t>RDD </a:t>
            </a:r>
            <a:r>
              <a:rPr lang="zh-CN" sz="4400" dirty="0" smtClean="0">
                <a:solidFill>
                  <a:srgbClr val="000000"/>
                </a:solidFill>
                <a:latin typeface="Calibri"/>
              </a:rPr>
              <a:t>Overview</a:t>
            </a:r>
            <a:endParaRPr dirty="0"/>
          </a:p>
        </p:txBody>
      </p:sp>
      <p:sp>
        <p:nvSpPr>
          <p:cNvPr id="178" name="TextShape 2"/>
          <p:cNvSpPr txBox="1"/>
          <p:nvPr/>
        </p:nvSpPr>
        <p:spPr>
          <a:xfrm>
            <a:off x="467640" y="1524000"/>
            <a:ext cx="8229240" cy="488580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Immutable collections of objects spread across a cluster</a:t>
            </a:r>
            <a:endParaRPr sz="28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Built through parallel </a:t>
            </a:r>
            <a:r>
              <a:rPr lang="zh-CN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transformations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zh-CN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map, filter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, etc)</a:t>
            </a:r>
            <a:endParaRPr sz="28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Automatically rebuilt on failure</a:t>
            </a:r>
            <a:endParaRPr sz="28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Controllable </a:t>
            </a:r>
            <a:r>
              <a:rPr lang="zh-CN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persistence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 (e.g. caching in RAM) for reuse</a:t>
            </a:r>
            <a:endParaRPr sz="28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Shared variables 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that can be used in parallel operations</a:t>
            </a:r>
            <a:endParaRPr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1">
                <a:solidFill>
                  <a:srgbClr val="000000"/>
                </a:solidFill>
                <a:latin typeface="Calibri"/>
              </a:rPr>
              <a:t>Run Spark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50594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Spark runs as a library in your program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(1 instance per app)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Runs tasks locally or on Mesos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new</a:t>
            </a:r>
            <a:r>
              <a:rPr 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SparkContext</a:t>
            </a: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( masterUrl, jobname, [</a:t>
            </a:r>
            <a:r>
              <a:rPr 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sparkhome</a:t>
            </a: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], [</a:t>
            </a:r>
            <a:r>
              <a:rPr 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jars</a:t>
            </a: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] )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MASTER=local[n</a:t>
            </a: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]  ./spark-shell</a:t>
            </a:r>
            <a:endParaRPr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MASTER=HOST:PORT  ./spark-shell</a:t>
            </a:r>
            <a:endParaRPr dirty="0">
              <a:latin typeface="Calibri" panose="020F0502020204030204" pitchFamily="34" charset="0"/>
            </a:endParaRPr>
          </a:p>
        </p:txBody>
      </p:sp>
      <p:pic>
        <p:nvPicPr>
          <p:cNvPr id="18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17000" y="1628640"/>
            <a:ext cx="3626640" cy="471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72484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991360"/>
            <a:ext cx="8870040" cy="41621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Distributed processing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What is spark and why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Difference between spark and map-reduce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Spark Architecture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RDD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Transformation and Action in RDD with example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Spark Deployment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Spark-SQL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Spark-</a:t>
            </a:r>
            <a:r>
              <a:rPr lang="en-US" sz="2800" dirty="0" err="1" smtClean="0">
                <a:latin typeface="Calibri" panose="020F0502020204030204" pitchFamily="34" charset="0"/>
              </a:rPr>
              <a:t>Mllib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RDD Abstraction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780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An RDD is a read-only , partitioned collection of records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Can only be created by :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(1) Data in stable storage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(2) Other RDDs (transformation , lineage)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An RDD has enough information about how it was derived from other datasets(its lineage)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Users can control two aspects of RDDs: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1) Persistence  (in RAM, reuse)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2) Partitioning (hash, range, [&lt;k, v&gt;])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RDD Types: parallelized collections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By calling SparkContext’s parallelize method on an existing Scala collection (a Seq obj)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Once created, the distributed dataset can be operated on in parallel</a:t>
            </a:r>
            <a:endParaRPr/>
          </a:p>
        </p:txBody>
      </p:sp>
      <p:pic>
        <p:nvPicPr>
          <p:cNvPr id="190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2925000"/>
            <a:ext cx="7848360" cy="1866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RDD Types: Hadoop Datasets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Spark supports text files, SequenceFiles, and any other Hadoop inputFormat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823B"/>
                </a:solidFill>
                <a:latin typeface="Calibri"/>
              </a:rPr>
              <a:t>val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 distFiles = sc.textFile(</a:t>
            </a:r>
            <a:r>
              <a:rPr lang="zh-CN" sz="3200">
                <a:solidFill>
                  <a:srgbClr val="C00000"/>
                </a:solidFill>
                <a:latin typeface="Calibri"/>
              </a:rPr>
              <a:t>URI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Other Hadoop inputFormat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3200">
                <a:solidFill>
                  <a:srgbClr val="00823B"/>
                </a:solidFill>
                <a:latin typeface="Calibri"/>
              </a:rPr>
              <a:t>val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 distFile = sc.hadoopRDD(</a:t>
            </a:r>
            <a:r>
              <a:rPr lang="zh-CN" sz="3200">
                <a:solidFill>
                  <a:srgbClr val="C00000"/>
                </a:solidFill>
                <a:latin typeface="Calibri"/>
              </a:rPr>
              <a:t>URI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2971080" y="2644560"/>
            <a:ext cx="5688360" cy="575640"/>
          </a:xfrm>
          <a:prstGeom prst="rect">
            <a:avLst/>
          </a:prstGeom>
          <a:solidFill>
            <a:srgbClr val="F79646"/>
          </a:solidFill>
          <a:ln w="25560">
            <a:solidFill>
              <a:srgbClr val="558ED5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Local path or hdfs://, s3n://, kfs://</a:t>
            </a:r>
            <a:r>
              <a:rPr lang="en-US">
                <a:solidFill>
                  <a:srgbClr val="FFFFFF"/>
                </a:solidFill>
                <a:latin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 fill="freez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RDD Operations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Transformations</a:t>
            </a:r>
            <a:endParaRPr sz="28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create 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a new dataset from an existing one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Actions</a:t>
            </a:r>
            <a:endParaRPr sz="28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Return </a:t>
            </a: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a value to the driver program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Transformations are lazy, they don’t compute right away. Just remember the transformations applied to datasets(lineage). Only compute when an action require.</a:t>
            </a:r>
            <a:endParaRPr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Transformations</a:t>
            </a:r>
            <a:endParaRPr/>
          </a:p>
        </p:txBody>
      </p:sp>
      <p:graphicFrame>
        <p:nvGraphicFramePr>
          <p:cNvPr id="197" name="Table 2"/>
          <p:cNvGraphicFramePr/>
          <p:nvPr/>
        </p:nvGraphicFramePr>
        <p:xfrm>
          <a:off x="457200" y="1600200"/>
          <a:ext cx="8229240" cy="4757040"/>
        </p:xfrm>
        <a:graphic>
          <a:graphicData uri="http://schemas.openxmlformats.org/drawingml/2006/table">
            <a:tbl>
              <a:tblPr/>
              <a:tblGrid>
                <a:gridCol w="4114800"/>
                <a:gridCol w="4114440"/>
              </a:tblGrid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Transformations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Meaning</a:t>
                      </a:r>
                      <a:endParaRPr/>
                    </a:p>
                  </a:txBody>
                  <a:tcPr/>
                </a:tc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 dirty="0">
                          <a:solidFill>
                            <a:srgbClr val="000000"/>
                          </a:solidFill>
                          <a:latin typeface="Calibri"/>
                        </a:rPr>
                        <a:t>map(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latin typeface="Calibri"/>
                        </a:rPr>
                        <a:t>func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Return a new distributed dataset formed by passing each element of the source through a function 	</a:t>
                      </a: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func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flatMap(func)	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Return a new datasets formed by selecting those elements of the source on which </a:t>
                      </a: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func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returns true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union(otherDateset)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Return a new dataset that  contains the union of the elements in the source dataset and the argument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Actions</a:t>
            </a:r>
            <a:endParaRPr/>
          </a:p>
        </p:txBody>
      </p:sp>
      <p:graphicFrame>
        <p:nvGraphicFramePr>
          <p:cNvPr id="199" name="Table 2"/>
          <p:cNvGraphicFramePr/>
          <p:nvPr/>
        </p:nvGraphicFramePr>
        <p:xfrm>
          <a:off x="457200" y="1600200"/>
          <a:ext cx="8229240" cy="5352840"/>
        </p:xfrm>
        <a:graphic>
          <a:graphicData uri="http://schemas.openxmlformats.org/drawingml/2006/table">
            <a:tbl>
              <a:tblPr/>
              <a:tblGrid>
                <a:gridCol w="4114800"/>
                <a:gridCol w="4114440"/>
              </a:tblGrid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Actions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Meaning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reduce(func)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Aggregate the elements of the dataset using a function </a:t>
                      </a: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func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/>
                    </a:p>
                  </a:txBody>
                  <a:tcPr/>
                </a:tc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collect()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Return all the elements of the dataset as an array at the driver program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count()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Return the number of elements in dataset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first()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Return the first element of the dataset</a:t>
                      </a:r>
                      <a:endParaRPr/>
                    </a:p>
                  </a:txBody>
                  <a:tcPr/>
                </a:tc>
              </a:tr>
              <a:tr h="194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saveAsTextFile(path) 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…..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Write the elements of the dataset as text file (or set of text file) in a given dir in the local file system, HDFS or any other Hadoop-supported file system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内容占位符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764640"/>
            <a:ext cx="8480160" cy="5733000"/>
          </a:xfrm>
          <a:prstGeom prst="rect">
            <a:avLst/>
          </a:prstGeom>
        </p:spPr>
      </p:pic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Transformations &amp; Actions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Representing RDDs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Challenge: choosing a representation for RDDs that can track lineage across transformations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Each RDD include: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1) A set of partitions(atomic pieces of datasets)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2) A set of dependencies on parent RDDs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3) A function for computing the dataset based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its parents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4) Metadata about its partitioning scheme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5) Data placement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Interface used to represent RDDs</a:t>
            </a:r>
            <a:endParaRPr/>
          </a:p>
        </p:txBody>
      </p:sp>
      <p:graphicFrame>
        <p:nvGraphicFramePr>
          <p:cNvPr id="205" name="Table 2"/>
          <p:cNvGraphicFramePr/>
          <p:nvPr/>
        </p:nvGraphicFramePr>
        <p:xfrm>
          <a:off x="457200" y="1600200"/>
          <a:ext cx="8218800" cy="4492800"/>
        </p:xfrm>
        <a:graphic>
          <a:graphicData uri="http://schemas.openxmlformats.org/drawingml/2006/table">
            <a:tbl>
              <a:tblPr/>
              <a:tblGrid>
                <a:gridCol w="4109400"/>
                <a:gridCol w="4109400"/>
              </a:tblGrid>
              <a:tr h="54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Operation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Meaning</a:t>
                      </a:r>
                      <a:endParaRPr/>
                    </a:p>
                  </a:txBody>
                  <a:tcPr/>
                </a:tc>
              </a:tr>
              <a:tr h="54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partitons()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Return s list of partition objects</a:t>
                      </a:r>
                      <a:endParaRPr/>
                    </a:p>
                  </a:txBody>
                  <a:tcPr/>
                </a:tc>
              </a:tr>
              <a:tr h="948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preferredLocations(p)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List nodes where partition p can be accessed faster due to data locality</a:t>
                      </a:r>
                      <a:endParaRPr/>
                    </a:p>
                  </a:txBody>
                  <a:tcPr/>
                </a:tc>
              </a:tr>
              <a:tr h="54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dependencies()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Return a list of dependencies</a:t>
                      </a:r>
                      <a:endParaRPr/>
                    </a:p>
                  </a:txBody>
                  <a:tcPr/>
                </a:tc>
              </a:tr>
              <a:tr h="948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iterator(p, parenetIters)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Compute the elements of partition p given iterators for its parent partitions</a:t>
                      </a:r>
                      <a:endParaRPr/>
                    </a:p>
                  </a:txBody>
                  <a:tcPr/>
                </a:tc>
              </a:tr>
              <a:tr h="948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i="1">
                          <a:solidFill>
                            <a:srgbClr val="000000"/>
                          </a:solidFill>
                          <a:latin typeface="Calibri"/>
                        </a:rPr>
                        <a:t>partitioner()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Return metadata specifying whether the RDD is hash/range partitioned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14080" y="1886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RDD Dependencies</a:t>
            </a:r>
            <a:endParaRPr/>
          </a:p>
        </p:txBody>
      </p:sp>
      <p:pic>
        <p:nvPicPr>
          <p:cNvPr id="20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93160" y="1447200"/>
            <a:ext cx="7288920" cy="4285080"/>
          </a:xfrm>
          <a:prstGeom prst="rect">
            <a:avLst/>
          </a:prstGeom>
        </p:spPr>
      </p:pic>
      <p:sp>
        <p:nvSpPr>
          <p:cNvPr id="208" name="CustomShape 2"/>
          <p:cNvSpPr/>
          <p:nvPr/>
        </p:nvSpPr>
        <p:spPr>
          <a:xfrm>
            <a:off x="611640" y="5761800"/>
            <a:ext cx="780300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/>
              <a:t>Each box is an RDD, with partitions shown as shaded rectangles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processing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16560" y="1563840"/>
            <a:ext cx="8957480" cy="4589640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Definition : Distributed </a:t>
            </a:r>
            <a:r>
              <a:rPr lang="en-US" sz="2000" dirty="0">
                <a:latin typeface="Calibri" panose="020F0502020204030204" pitchFamily="34" charset="0"/>
              </a:rPr>
              <a:t>processing is a phrase used to refer to a variety of computer </a:t>
            </a:r>
            <a:r>
              <a:rPr lang="en-US" sz="2000" dirty="0" smtClean="0">
                <a:latin typeface="Calibri" panose="020F0502020204030204" pitchFamily="34" charset="0"/>
              </a:rPr>
              <a:t>systems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   that </a:t>
            </a:r>
            <a:r>
              <a:rPr lang="en-US" sz="2000" dirty="0">
                <a:latin typeface="Calibri" panose="020F0502020204030204" pitchFamily="34" charset="0"/>
              </a:rPr>
              <a:t>use more than one </a:t>
            </a:r>
            <a:r>
              <a:rPr lang="en-US" sz="2000" dirty="0" smtClean="0">
                <a:latin typeface="Calibri" panose="020F0502020204030204" pitchFamily="34" charset="0"/>
              </a:rPr>
              <a:t>computer  </a:t>
            </a:r>
            <a:r>
              <a:rPr lang="en-US" sz="2000" dirty="0">
                <a:latin typeface="Calibri" panose="020F0502020204030204" pitchFamily="34" charset="0"/>
              </a:rPr>
              <a:t>(or processor) to run an application.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 This </a:t>
            </a:r>
            <a:r>
              <a:rPr lang="en-US" sz="2000" dirty="0">
                <a:latin typeface="Calibri" panose="020F0502020204030204" pitchFamily="34" charset="0"/>
              </a:rPr>
              <a:t>includes parallel processing in which a single computer uses more than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 </a:t>
            </a:r>
            <a:r>
              <a:rPr lang="en-US" sz="2000" dirty="0" smtClean="0">
                <a:latin typeface="Calibri" panose="020F0502020204030204" pitchFamily="34" charset="0"/>
              </a:rPr>
              <a:t>  one </a:t>
            </a:r>
            <a:r>
              <a:rPr lang="en-US" sz="2000" dirty="0">
                <a:latin typeface="Calibri" panose="020F0502020204030204" pitchFamily="34" charset="0"/>
              </a:rPr>
              <a:t>CPU to execute programs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Advantages 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Lower Cost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Reliable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Improved Performance and Reduced Processing Time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</a:rPr>
              <a:t>Flexible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23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737756" y="2659712"/>
            <a:ext cx="8686800" cy="2161669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C0F20"/>
                </a:solidFill>
                <a:latin typeface="Calibri" panose="020F0502020204030204" pitchFamily="34" charset="0"/>
                <a:ea typeface="ヒラギノ角ゴ ProN W3"/>
              </a:rPr>
              <a:t>Local multicore: just a library in your program</a:t>
            </a:r>
            <a:endParaRPr sz="32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C0F20"/>
                </a:solidFill>
                <a:latin typeface="Calibri" panose="020F0502020204030204" pitchFamily="34" charset="0"/>
                <a:ea typeface="ヒラギノ角ゴ ProN W3"/>
              </a:rPr>
              <a:t>EC2: scripts for launching a Spark cluster</a:t>
            </a:r>
            <a:endParaRPr sz="32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C0F20"/>
                </a:solidFill>
                <a:latin typeface="Calibri" panose="020F0502020204030204" pitchFamily="34" charset="0"/>
                <a:ea typeface="ヒラギノ角ゴ ProN W3"/>
              </a:rPr>
              <a:t>Private cluster: </a:t>
            </a:r>
            <a:r>
              <a:rPr lang="en-US" sz="3200" dirty="0" err="1">
                <a:solidFill>
                  <a:srgbClr val="0C0F20"/>
                </a:solidFill>
                <a:latin typeface="Calibri" panose="020F0502020204030204" pitchFamily="34" charset="0"/>
                <a:ea typeface="ヒラギノ角ゴ ProN W3"/>
              </a:rPr>
              <a:t>Mesos</a:t>
            </a:r>
            <a:r>
              <a:rPr lang="en-US" sz="3200" dirty="0">
                <a:solidFill>
                  <a:srgbClr val="0C0F20"/>
                </a:solidFill>
                <a:latin typeface="Calibri" panose="020F0502020204030204" pitchFamily="34" charset="0"/>
                <a:ea typeface="ヒラギノ角ゴ ProN W3"/>
              </a:rPr>
              <a:t>, YARN, Standalone Mode</a:t>
            </a:r>
            <a:endParaRPr sz="32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sz="32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939960" y="927000"/>
            <a:ext cx="22389840" cy="1587240"/>
          </a:xfrm>
          <a:prstGeom prst="rect">
            <a:avLst/>
          </a:prstGeom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solidFill>
                  <a:srgbClr val="000000"/>
                </a:solidFill>
                <a:latin typeface="Calibri" panose="020F0502020204030204" pitchFamily="34" charset="0"/>
                <a:ea typeface="ヒラギノ角ゴ ProN W6"/>
              </a:rPr>
              <a:t>Spark Deployment</a:t>
            </a:r>
            <a:endParaRPr sz="5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Spark Standalone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2417762"/>
            <a:ext cx="8168640" cy="32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Spark yarn Deployment Mode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1177360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Cluster Deployment Mode</a:t>
            </a:r>
          </a:p>
          <a:p>
            <a:r>
              <a:rPr lang="en-US" sz="3200" dirty="0">
                <a:latin typeface="Calibri" panose="020F0502020204030204" pitchFamily="34" charset="0"/>
              </a:rPr>
              <a:t>Client Deployment Mode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7968"/>
              </p:ext>
            </p:extLst>
          </p:nvPr>
        </p:nvGraphicFramePr>
        <p:xfrm>
          <a:off x="504000" y="3210560"/>
          <a:ext cx="8497761" cy="300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587"/>
                <a:gridCol w="2832587"/>
                <a:gridCol w="2832587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 Client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 Cluster Mode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runs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Client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ApplicationMaster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ApplicationMaster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 executor 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YARN </a:t>
                      </a:r>
                      <a:r>
                        <a:rPr lang="en-US" dirty="0" err="1">
                          <a:effectLst/>
                        </a:rPr>
                        <a:t>NodeManager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Persistent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ResourceManager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NodeManagers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ResourceManager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NodeManagers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Spark Shell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9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Deployment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1" y="1431925"/>
            <a:ext cx="9071640" cy="53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Deployment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320800"/>
            <a:ext cx="9276080" cy="55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for Spark Yarn client mode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301336" y="1605113"/>
            <a:ext cx="9538855" cy="45073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458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./bin/spark-submit --class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org.apache.spark.examples.SparkPi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--master yarn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--deploy-mode client\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--driver-memory 4g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--executor-memory 2g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--executor-cores 1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--queue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thequeue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lib/spark-examples*.jar \ 10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1320"/>
            <a:ext cx="9232740" cy="1262520"/>
          </a:xfrm>
        </p:spPr>
        <p:txBody>
          <a:bodyPr/>
          <a:lstStyle/>
          <a:p>
            <a:r>
              <a:rPr lang="en-US" dirty="0"/>
              <a:t>Command for Spark Yarn </a:t>
            </a:r>
            <a:r>
              <a:rPr lang="en-US" dirty="0" smtClean="0"/>
              <a:t>Cluster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" y="2105247"/>
            <a:ext cx="94177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./bin/spark-submit --class </a:t>
            </a:r>
            <a:r>
              <a:rPr lang="en-US" altLang="en-US" sz="3600" dirty="0" err="1">
                <a:solidFill>
                  <a:srgbClr val="333333"/>
                </a:solidFill>
                <a:latin typeface="Calibri" panose="020F0502020204030204" pitchFamily="34" charset="0"/>
              </a:rPr>
              <a:t>org.apache.spark.examples.SparkPi</a:t>
            </a: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 \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--master yarn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 --deploy-mode cluster\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--driver-memory 4g \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--executor-memory 2g \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--executor-cores 1 \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--queue </a:t>
            </a:r>
            <a:r>
              <a:rPr lang="en-US" altLang="en-US" sz="3600" dirty="0" err="1">
                <a:solidFill>
                  <a:srgbClr val="333333"/>
                </a:solidFill>
                <a:latin typeface="Calibri" panose="020F0502020204030204" pitchFamily="34" charset="0"/>
              </a:rPr>
              <a:t>thequeue</a:t>
            </a: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333333"/>
                </a:solidFill>
                <a:latin typeface="Calibri" panose="020F0502020204030204" pitchFamily="34" charset="0"/>
              </a:rPr>
              <a:t> lib/spark-examples*.jar \ 10</a:t>
            </a:r>
            <a:r>
              <a:rPr lang="en-US" altLang="en-US" sz="3600" dirty="0">
                <a:latin typeface="Calibri" panose="020F0502020204030204" pitchFamily="34" charset="0"/>
              </a:rPr>
              <a:t> </a:t>
            </a:r>
          </a:p>
          <a:p>
            <a:endParaRPr lang="en-US" sz="3600" dirty="0">
              <a:latin typeface="Calibri" panose="020F0502020204030204" pitchFamily="34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2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memory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1676400"/>
            <a:ext cx="7183119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566446"/>
            <a:ext cx="7823200" cy="596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Word Count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84791" y="1254642"/>
            <a:ext cx="8846262" cy="54013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1) Create the spark context :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SparkConf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conf</a:t>
            </a:r>
            <a:r>
              <a:rPr lang="en-US" sz="2000" dirty="0">
                <a:latin typeface="Calibri" panose="020F0502020204030204" pitchFamily="34" charset="0"/>
              </a:rPr>
              <a:t> = new </a:t>
            </a:r>
            <a:r>
              <a:rPr lang="en-US" sz="2000" dirty="0" err="1">
                <a:latin typeface="Calibri" panose="020F0502020204030204" pitchFamily="34" charset="0"/>
              </a:rPr>
              <a:t>SparkConf</a:t>
            </a:r>
            <a:r>
              <a:rPr lang="en-US" sz="2000" dirty="0">
                <a:latin typeface="Calibri" panose="020F0502020204030204" pitchFamily="34" charset="0"/>
              </a:rPr>
              <a:t>().</a:t>
            </a:r>
            <a:r>
              <a:rPr lang="en-US" sz="2000" dirty="0" err="1">
                <a:latin typeface="Calibri" panose="020F0502020204030204" pitchFamily="34" charset="0"/>
              </a:rPr>
              <a:t>setAppName</a:t>
            </a:r>
            <a:r>
              <a:rPr lang="en-US" sz="2000" dirty="0">
                <a:latin typeface="Calibri" panose="020F0502020204030204" pitchFamily="34" charset="0"/>
              </a:rPr>
              <a:t>("</a:t>
            </a:r>
            <a:r>
              <a:rPr lang="en-US" sz="2000" dirty="0" err="1">
                <a:latin typeface="Calibri" panose="020F0502020204030204" pitchFamily="34" charset="0"/>
              </a:rPr>
              <a:t>org.sparkexample.WordCount</a:t>
            </a:r>
            <a:r>
              <a:rPr lang="en-US" sz="2000" dirty="0" smtClean="0">
                <a:latin typeface="Calibri" panose="020F0502020204030204" pitchFamily="34" charset="0"/>
              </a:rPr>
              <a:t>").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setMaster</a:t>
            </a:r>
            <a:r>
              <a:rPr lang="en-US" sz="2000" dirty="0">
                <a:latin typeface="Calibri" panose="020F0502020204030204" pitchFamily="34" charset="0"/>
              </a:rPr>
              <a:t>("local"); </a:t>
            </a:r>
          </a:p>
          <a:p>
            <a:pPr marL="0" indent="0"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JavaSparkContext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sparkJSC</a:t>
            </a:r>
            <a:r>
              <a:rPr lang="en-US" sz="2000" dirty="0" smtClean="0">
                <a:latin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</a:rPr>
              <a:t>new </a:t>
            </a:r>
            <a:r>
              <a:rPr lang="en-US" sz="2000" dirty="0" err="1">
                <a:latin typeface="Calibri" panose="020F0502020204030204" pitchFamily="34" charset="0"/>
              </a:rPr>
              <a:t>JavaSparkContext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conf</a:t>
            </a:r>
            <a:r>
              <a:rPr lang="en-US" sz="20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2) Read the file to create the RDD</a:t>
            </a:r>
          </a:p>
          <a:p>
            <a:pPr marL="0" indent="0"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JavaRDD</a:t>
            </a:r>
            <a:r>
              <a:rPr lang="en-US" sz="2000" dirty="0" smtClean="0">
                <a:latin typeface="Calibri" panose="020F0502020204030204" pitchFamily="34" charset="0"/>
              </a:rPr>
              <a:t>&lt;String</a:t>
            </a:r>
            <a:r>
              <a:rPr lang="en-US" sz="2000" dirty="0">
                <a:latin typeface="Calibri" panose="020F0502020204030204" pitchFamily="34" charset="0"/>
              </a:rPr>
              <a:t>&gt; lines = </a:t>
            </a:r>
            <a:r>
              <a:rPr lang="en-US" sz="2000" dirty="0" err="1">
                <a:latin typeface="Calibri" panose="020F0502020204030204" pitchFamily="34" charset="0"/>
              </a:rPr>
              <a:t>sparkJSC</a:t>
            </a:r>
            <a:r>
              <a:rPr lang="en-US" sz="2000" dirty="0" err="1" smtClean="0">
                <a:latin typeface="Calibri" panose="020F0502020204030204" pitchFamily="34" charset="0"/>
              </a:rPr>
              <a:t>.read</a:t>
            </a:r>
            <a:r>
              <a:rPr lang="en-US" sz="2000" dirty="0" smtClean="0">
                <a:latin typeface="Calibri" panose="020F0502020204030204" pitchFamily="34" charset="0"/>
              </a:rPr>
              <a:t>().</a:t>
            </a:r>
            <a:r>
              <a:rPr lang="en-US" sz="2000" dirty="0">
                <a:latin typeface="Calibri" panose="020F0502020204030204" pitchFamily="34" charset="0"/>
              </a:rPr>
              <a:t>text(</a:t>
            </a:r>
            <a:r>
              <a:rPr lang="en-US" sz="2000" dirty="0" err="1">
                <a:latin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</a:rPr>
              <a:t>[0]).</a:t>
            </a:r>
            <a:r>
              <a:rPr lang="en-US" sz="2000" dirty="0" err="1">
                <a:latin typeface="Calibri" panose="020F0502020204030204" pitchFamily="34" charset="0"/>
              </a:rPr>
              <a:t>javaRDD</a:t>
            </a:r>
            <a:r>
              <a:rPr lang="en-US" sz="2000" dirty="0" smtClean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3)Tokenize </a:t>
            </a:r>
            <a:r>
              <a:rPr lang="en-US" sz="2000" dirty="0" smtClean="0">
                <a:latin typeface="Calibri" panose="020F0502020204030204" pitchFamily="34" charset="0"/>
              </a:rPr>
              <a:t>the lines into word</a:t>
            </a: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</a:rPr>
              <a:t>JavaRDD</a:t>
            </a:r>
            <a:r>
              <a:rPr lang="en-US" sz="2000" dirty="0">
                <a:latin typeface="Calibri" panose="020F0502020204030204" pitchFamily="34" charset="0"/>
              </a:rPr>
              <a:t>&lt;String&gt; words = </a:t>
            </a:r>
            <a:r>
              <a:rPr lang="en-US" sz="2000" dirty="0" err="1">
                <a:latin typeface="Calibri" panose="020F0502020204030204" pitchFamily="34" charset="0"/>
              </a:rPr>
              <a:t>lines.flatMap</a:t>
            </a:r>
            <a:r>
              <a:rPr lang="en-US" sz="2000" dirty="0">
                <a:latin typeface="Calibri" panose="020F0502020204030204" pitchFamily="34" charset="0"/>
              </a:rPr>
              <a:t>(new </a:t>
            </a:r>
            <a:r>
              <a:rPr lang="en-US" sz="2000" dirty="0" err="1">
                <a:latin typeface="Calibri" panose="020F0502020204030204" pitchFamily="34" charset="0"/>
              </a:rPr>
              <a:t>FlatMapFunction</a:t>
            </a:r>
            <a:r>
              <a:rPr lang="en-US" sz="2000" dirty="0">
                <a:latin typeface="Calibri" panose="020F0502020204030204" pitchFamily="34" charset="0"/>
              </a:rPr>
              <a:t>&lt;String, String&gt;() {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     @Override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     public Iterator&lt;String&gt; call(String s) {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       return </a:t>
            </a:r>
            <a:r>
              <a:rPr lang="en-US" sz="2000" dirty="0" err="1">
                <a:latin typeface="Calibri" panose="020F0502020204030204" pitchFamily="34" charset="0"/>
              </a:rPr>
              <a:t>Arrays.asList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SPACE.split</a:t>
            </a:r>
            <a:r>
              <a:rPr lang="en-US" sz="2000" dirty="0">
                <a:latin typeface="Calibri" panose="020F0502020204030204" pitchFamily="34" charset="0"/>
              </a:rPr>
              <a:t>(s)).iterator();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     }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   });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Difference between distributed processing and Parallel processing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00046"/>
              </p:ext>
            </p:extLst>
          </p:nvPr>
        </p:nvGraphicFramePr>
        <p:xfrm>
          <a:off x="503997" y="1641760"/>
          <a:ext cx="8870042" cy="5241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021"/>
                <a:gridCol w="4435021"/>
              </a:tblGrid>
              <a:tr h="587949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processing</a:t>
                      </a:r>
                      <a:endParaRPr lang="en-US" dirty="0"/>
                    </a:p>
                  </a:txBody>
                  <a:tcPr/>
                </a:tc>
              </a:tr>
              <a:tr h="58794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Loosely Coupled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tightly coupled systems. </a:t>
                      </a:r>
                      <a:endParaRPr lang="en-US" dirty="0"/>
                    </a:p>
                  </a:txBody>
                  <a:tcPr/>
                </a:tc>
              </a:tr>
              <a:tr h="74757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processors do not share memory and each processor has its own local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system wide primary memory shared by all the processors</a:t>
                      </a:r>
                      <a:endParaRPr lang="en-US" dirty="0"/>
                    </a:p>
                  </a:txBody>
                  <a:tcPr/>
                </a:tc>
              </a:tr>
              <a:tr h="106796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processors of distributed operating systems can be placed far away from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the case with parallel processing systems</a:t>
                      </a:r>
                      <a:endParaRPr lang="en-US" dirty="0"/>
                    </a:p>
                  </a:txBody>
                  <a:tcPr/>
                </a:tc>
              </a:tr>
              <a:tr h="74757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larger no. of processors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processors that can be usefully deployed is very small </a:t>
                      </a:r>
                      <a:endParaRPr lang="en-US" dirty="0"/>
                    </a:p>
                  </a:txBody>
                  <a:tcPr/>
                </a:tc>
              </a:tr>
              <a:tr h="58794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synchronization algorithms are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clock is used for controlling </a:t>
                      </a:r>
                      <a:endParaRPr lang="en-US" dirty="0"/>
                    </a:p>
                  </a:txBody>
                  <a:tcPr/>
                </a:tc>
              </a:tr>
              <a:tr h="58794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unpredictable communication delays between 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processors in the parallel processing system share over an interconnection network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Spark word count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76372" y="1736715"/>
            <a:ext cx="9071640" cy="4876735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4) Create the pair for each word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JavaPairRDD</a:t>
            </a:r>
            <a:r>
              <a:rPr lang="en-US" sz="1800" dirty="0">
                <a:latin typeface="Calibri" panose="020F0502020204030204" pitchFamily="34" charset="0"/>
              </a:rPr>
              <a:t>&lt;String, Integer&gt; ones = </a:t>
            </a:r>
            <a:r>
              <a:rPr lang="en-US" sz="1800" dirty="0" err="1">
                <a:latin typeface="Calibri" panose="020F0502020204030204" pitchFamily="34" charset="0"/>
              </a:rPr>
              <a:t>words.mapToPair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new </a:t>
            </a:r>
            <a:r>
              <a:rPr lang="en-US" sz="1800" dirty="0" err="1">
                <a:latin typeface="Calibri" panose="020F0502020204030204" pitchFamily="34" charset="0"/>
              </a:rPr>
              <a:t>PairFunction</a:t>
            </a:r>
            <a:r>
              <a:rPr lang="en-US" sz="1800" dirty="0">
                <a:latin typeface="Calibri" panose="020F0502020204030204" pitchFamily="34" charset="0"/>
              </a:rPr>
              <a:t>&lt;String, String, Integer&gt;()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@Override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public Tuple2&lt;String, Integer&gt; call(String s)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  return new Tuple2&lt;&gt;(s, 1);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}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</a:t>
            </a:r>
            <a:r>
              <a:rPr lang="en-US" sz="1800" dirty="0" smtClean="0">
                <a:latin typeface="Calibri" panose="020F0502020204030204" pitchFamily="34" charset="0"/>
              </a:rPr>
              <a:t>});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5) Reduce by key(reduce phase)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JavaPairRDD</a:t>
            </a:r>
            <a:r>
              <a:rPr lang="en-US" sz="1800" dirty="0">
                <a:latin typeface="Calibri" panose="020F0502020204030204" pitchFamily="34" charset="0"/>
              </a:rPr>
              <a:t>&lt;String, Integer&gt; counts = </a:t>
            </a:r>
            <a:r>
              <a:rPr lang="en-US" sz="1800" dirty="0" err="1">
                <a:latin typeface="Calibri" panose="020F0502020204030204" pitchFamily="34" charset="0"/>
              </a:rPr>
              <a:t>ones.reduceByKey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new Function2&lt;Integer, Integer, Integer&gt;()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@Override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public Integer call(Integer i1, Integer i2)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  return i1 + i2;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}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});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10" y="248158"/>
            <a:ext cx="9071640" cy="1262520"/>
          </a:xfrm>
        </p:spPr>
        <p:txBody>
          <a:bodyPr/>
          <a:lstStyle/>
          <a:p>
            <a:r>
              <a:rPr lang="en-US" dirty="0" smtClean="0"/>
              <a:t>Continue Spark word count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76410" y="1800510"/>
            <a:ext cx="9071640" cy="539773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6) Get the result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List&lt;Tuple2&lt;String, Integer&gt;&gt; output = </a:t>
            </a:r>
            <a:r>
              <a:rPr lang="en-US" sz="2000" dirty="0" err="1">
                <a:latin typeface="Calibri" panose="020F0502020204030204" pitchFamily="34" charset="0"/>
              </a:rPr>
              <a:t>counts.collect</a:t>
            </a:r>
            <a:r>
              <a:rPr lang="en-US" sz="20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for (Tuple2&lt;?,?&gt; tuple : output)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</a:rPr>
              <a:t>System.out.println</a:t>
            </a:r>
            <a:r>
              <a:rPr lang="en-US" sz="2000" dirty="0">
                <a:latin typeface="Calibri" panose="020F0502020204030204" pitchFamily="34" charset="0"/>
              </a:rPr>
              <a:t>(tuple._1() + ": " + tuple._2());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</a:t>
            </a:r>
            <a:r>
              <a:rPr lang="en-US" sz="2000" dirty="0" smtClean="0">
                <a:latin typeface="Calibri" panose="020F0502020204030204" pitchFamily="34" charset="0"/>
              </a:rPr>
              <a:t>}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7) Stop the spark context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</a:rPr>
              <a:t>sparkJSC.stop</a:t>
            </a:r>
            <a:r>
              <a:rPr lang="en-US" sz="2000" dirty="0">
                <a:latin typeface="Calibri" panose="020F0502020204030204" pitchFamily="34" charset="0"/>
              </a:rPr>
              <a:t>();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 in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69039"/>
            <a:ext cx="8870040" cy="4801881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Accumulator : Write only no read on worker(like counters)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Broadcast variable : Read only no write on worker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Use of Accumulator and Broadcast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69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352432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Broadcast </a:t>
            </a:r>
            <a:r>
              <a:rPr lang="en-US" dirty="0">
                <a:latin typeface="Calibri" panose="020F0502020204030204" pitchFamily="34" charset="0"/>
              </a:rPr>
              <a:t>variables are: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Immutable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Distributed to the cluster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Fit in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756000" y="1911600"/>
            <a:ext cx="8567640" cy="2474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7200" b="1" dirty="0">
                <a:solidFill>
                  <a:srgbClr val="191919"/>
                </a:solidFill>
                <a:latin typeface="Arial"/>
                <a:ea typeface="Arial"/>
              </a:rPr>
              <a:t>Introduce to Spark SQL</a:t>
            </a:r>
            <a:endParaRPr dirty="0"/>
          </a:p>
        </p:txBody>
      </p:sp>
      <p:sp>
        <p:nvSpPr>
          <p:cNvPr id="210" name="TextShape 2"/>
          <p:cNvSpPr txBox="1"/>
          <p:nvPr/>
        </p:nvSpPr>
        <p:spPr>
          <a:xfrm>
            <a:off x="756000" y="4546440"/>
            <a:ext cx="8567640" cy="1046520"/>
          </a:xfrm>
          <a:prstGeom prst="rect">
            <a:avLst/>
          </a:prstGeom>
        </p:spPr>
        <p:txBody>
          <a:bodyPr tIns="91440" bIns="91440" anchor="ctr"/>
          <a:lstStyle/>
          <a:p>
            <a:pPr algn="ctr"/>
            <a:endParaRPr/>
          </a:p>
        </p:txBody>
      </p:sp>
      <p:sp>
        <p:nvSpPr>
          <p:cNvPr id="5" name="Subtitle 4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318977" y="2513013"/>
            <a:ext cx="3925888" cy="4356100"/>
          </a:xfrm>
        </p:spPr>
        <p:txBody>
          <a:bodyPr>
            <a:normAutofit/>
          </a:bodyPr>
          <a:lstStyle/>
          <a:p>
            <a:pPr marL="378013" indent="-378013">
              <a:buFont typeface="Arial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Perform ETL to and from various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    (semi- or unstructured) data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      </a:t>
            </a:r>
            <a:r>
              <a:rPr lang="en-US" sz="2000" dirty="0" smtClean="0">
                <a:latin typeface="Calibri" panose="020F0502020204030204" pitchFamily="34" charset="0"/>
              </a:rPr>
              <a:t>sources</a:t>
            </a:r>
          </a:p>
          <a:p>
            <a:pPr marL="378013" indent="-378013">
              <a:buFont typeface="Arial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Perform advanced analytics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     </a:t>
            </a:r>
            <a:r>
              <a:rPr lang="en-US" sz="2000" dirty="0" smtClean="0">
                <a:latin typeface="Calibri" panose="020F0502020204030204" pitchFamily="34" charset="0"/>
              </a:rPr>
              <a:t> (e.g. machine learning, graph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       </a:t>
            </a:r>
            <a:r>
              <a:rPr lang="en-US" sz="2000" dirty="0" smtClean="0">
                <a:latin typeface="Calibri" panose="020F0502020204030204" pitchFamily="34" charset="0"/>
              </a:rPr>
              <a:t>processing) that are hard to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      </a:t>
            </a:r>
            <a:r>
              <a:rPr lang="en-US" sz="2000" dirty="0" smtClean="0">
                <a:latin typeface="Calibri" panose="020F0502020204030204" pitchFamily="34" charset="0"/>
              </a:rPr>
              <a:t>express  in relational systems.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175375" y="1692275"/>
            <a:ext cx="3905250" cy="704850"/>
          </a:xfrm>
        </p:spPr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767115" y="2437003"/>
            <a:ext cx="4606925" cy="4356100"/>
          </a:xfrm>
        </p:spPr>
        <p:txBody>
          <a:bodyPr>
            <a:normAutofit/>
          </a:bodyPr>
          <a:lstStyle/>
          <a:p>
            <a:pPr marL="378013" indent="-378013">
              <a:buFont typeface="Arial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A </a:t>
            </a:r>
            <a:r>
              <a:rPr lang="en-US" sz="1800" i="1" dirty="0" err="1" smtClean="0">
                <a:latin typeface="Calibri" panose="020F0502020204030204" pitchFamily="34" charset="0"/>
              </a:rPr>
              <a:t>DataFrame</a:t>
            </a:r>
            <a:r>
              <a:rPr lang="en-US" sz="1800" dirty="0" smtClean="0">
                <a:latin typeface="Calibri" panose="020F0502020204030204" pitchFamily="34" charset="0"/>
              </a:rPr>
              <a:t> API that can perform 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       </a:t>
            </a:r>
            <a:r>
              <a:rPr lang="en-US" sz="1800" dirty="0" smtClean="0">
                <a:latin typeface="Calibri" panose="020F0502020204030204" pitchFamily="34" charset="0"/>
              </a:rPr>
              <a:t>relational operations on </a:t>
            </a:r>
            <a:r>
              <a:rPr lang="en-US" sz="1800" dirty="0" smtClean="0">
                <a:latin typeface="Calibri" panose="020F0502020204030204" pitchFamily="34" charset="0"/>
              </a:rPr>
              <a:t>both external </a:t>
            </a:r>
            <a:r>
              <a:rPr lang="en-US" sz="1800" dirty="0" smtClean="0">
                <a:latin typeface="Calibri" panose="020F0502020204030204" pitchFamily="34" charset="0"/>
              </a:rPr>
              <a:t>data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       </a:t>
            </a:r>
            <a:r>
              <a:rPr lang="en-US" sz="1800" dirty="0" smtClean="0">
                <a:latin typeface="Calibri" panose="020F0502020204030204" pitchFamily="34" charset="0"/>
              </a:rPr>
              <a:t>sources </a:t>
            </a:r>
            <a:r>
              <a:rPr lang="en-US" sz="1800" dirty="0" smtClean="0">
                <a:latin typeface="Calibri" panose="020F0502020204030204" pitchFamily="34" charset="0"/>
              </a:rPr>
              <a:t>and Spark’s built-in RDDs.</a:t>
            </a:r>
          </a:p>
          <a:p>
            <a:pPr marL="378013" indent="-378013">
              <a:buFont typeface="Arial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A highly extensible optimizer, </a:t>
            </a:r>
            <a:r>
              <a:rPr lang="en-US" sz="1800" i="1" dirty="0" smtClean="0">
                <a:latin typeface="Calibri" panose="020F0502020204030204" pitchFamily="34" charset="0"/>
              </a:rPr>
              <a:t>Catalyst</a:t>
            </a:r>
            <a:r>
              <a:rPr lang="en-US" sz="1800" dirty="0" smtClean="0">
                <a:latin typeface="Calibri" panose="020F0502020204030204" pitchFamily="34" charset="0"/>
              </a:rPr>
              <a:t>, that 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smtClean="0">
                <a:latin typeface="Calibri" panose="020F0502020204030204" pitchFamily="34" charset="0"/>
              </a:rPr>
              <a:t>uses features </a:t>
            </a:r>
            <a:r>
              <a:rPr lang="en-US" sz="1800" dirty="0" smtClean="0">
                <a:latin typeface="Calibri" panose="020F0502020204030204" pitchFamily="34" charset="0"/>
              </a:rPr>
              <a:t>of Scala to add </a:t>
            </a:r>
            <a:r>
              <a:rPr lang="en-US" sz="1800" dirty="0" err="1" smtClean="0">
                <a:latin typeface="Calibri" panose="020F0502020204030204" pitchFamily="34" charset="0"/>
              </a:rPr>
              <a:t>composable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smtClean="0">
                <a:latin typeface="Calibri" panose="020F0502020204030204" pitchFamily="34" charset="0"/>
              </a:rPr>
              <a:t>rule</a:t>
            </a:r>
            <a:r>
              <a:rPr lang="en-US" sz="1800" dirty="0" smtClean="0">
                <a:latin typeface="Calibri" panose="020F0502020204030204" pitchFamily="34" charset="0"/>
              </a:rPr>
              <a:t>, control </a:t>
            </a:r>
            <a:r>
              <a:rPr lang="en-US" sz="1800" dirty="0" smtClean="0">
                <a:latin typeface="Calibri" panose="020F0502020204030204" pitchFamily="34" charset="0"/>
              </a:rPr>
              <a:t>code </a:t>
            </a:r>
            <a:r>
              <a:rPr lang="en-US" sz="1800" dirty="0" smtClean="0">
                <a:latin typeface="Calibri" panose="020F0502020204030204" pitchFamily="34" charset="0"/>
              </a:rPr>
              <a:t>gen., and define extensions.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302400"/>
            <a:ext cx="9071640" cy="167724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504000" y="2146320"/>
            <a:ext cx="9071640" cy="509256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213" name="Shap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32640"/>
            <a:ext cx="10079640" cy="689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r>
              <a:rPr lang="en-US" dirty="0" smtClean="0"/>
              <a:t>	Programming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17" y="1955488"/>
            <a:ext cx="6958991" cy="42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037" y="1189593"/>
            <a:ext cx="6384447" cy="968816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Declarative </a:t>
            </a:r>
            <a:r>
              <a:rPr lang="en-US" sz="4000" dirty="0" err="1" smtClean="0">
                <a:latin typeface="Calibri" panose="020F0502020204030204" pitchFamily="34" charset="0"/>
              </a:rPr>
              <a:t>BigData</a:t>
            </a:r>
            <a:r>
              <a:rPr lang="en-US" sz="4000" dirty="0" smtClean="0">
                <a:latin typeface="Calibri" panose="020F0502020204030204" pitchFamily="34" charset="0"/>
              </a:rPr>
              <a:t> Processing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90115" y="2633953"/>
            <a:ext cx="9043483" cy="374217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61"/>
              </a:spcAft>
            </a:pPr>
            <a:r>
              <a:rPr lang="en-US" sz="3000" dirty="0">
                <a:latin typeface="Calibri" panose="020F0502020204030204" pitchFamily="34" charset="0"/>
              </a:rPr>
              <a:t>Let Developers </a:t>
            </a:r>
            <a:r>
              <a:rPr lang="en-US" sz="3000" dirty="0">
                <a:latin typeface="Calibri" panose="020F0502020204030204" pitchFamily="34" charset="0"/>
              </a:rPr>
              <a:t>C</a:t>
            </a:r>
            <a:r>
              <a:rPr lang="en-US" sz="3000" dirty="0">
                <a:latin typeface="Calibri" panose="020F0502020204030204" pitchFamily="34" charset="0"/>
              </a:rPr>
              <a:t>reate and </a:t>
            </a:r>
            <a:r>
              <a:rPr lang="en-US" sz="3000" dirty="0">
                <a:latin typeface="Calibri" panose="020F0502020204030204" pitchFamily="34" charset="0"/>
              </a:rPr>
              <a:t>R</a:t>
            </a:r>
            <a:r>
              <a:rPr lang="en-US" sz="3000" dirty="0">
                <a:latin typeface="Calibri" panose="020F0502020204030204" pitchFamily="34" charset="0"/>
              </a:rPr>
              <a:t>un </a:t>
            </a:r>
            <a:r>
              <a:rPr lang="en-US" sz="3000" dirty="0">
                <a:latin typeface="Calibri" panose="020F0502020204030204" pitchFamily="34" charset="0"/>
              </a:rPr>
              <a:t>Spark </a:t>
            </a:r>
            <a:r>
              <a:rPr lang="en-US" sz="3000" dirty="0">
                <a:latin typeface="Calibri" panose="020F0502020204030204" pitchFamily="34" charset="0"/>
              </a:rPr>
              <a:t>Programs Faster:</a:t>
            </a:r>
            <a:endParaRPr lang="en-US" sz="3000" dirty="0">
              <a:latin typeface="Calibri" panose="020F0502020204030204" pitchFamily="34" charset="0"/>
            </a:endParaRPr>
          </a:p>
          <a:p>
            <a:pPr marL="1071037" lvl="1" indent="-378013"/>
            <a:r>
              <a:rPr lang="en-US" sz="3000" dirty="0">
                <a:latin typeface="Calibri" panose="020F0502020204030204" pitchFamily="34" charset="0"/>
              </a:rPr>
              <a:t>Write less code</a:t>
            </a:r>
          </a:p>
          <a:p>
            <a:pPr marL="1071037" lvl="1" indent="-378013"/>
            <a:r>
              <a:rPr lang="en-US" sz="3000" dirty="0">
                <a:latin typeface="Calibri" panose="020F0502020204030204" pitchFamily="34" charset="0"/>
              </a:rPr>
              <a:t>Read less data</a:t>
            </a:r>
          </a:p>
          <a:p>
            <a:pPr marL="1071037" lvl="1" indent="-378013"/>
            <a:r>
              <a:rPr lang="en-US" sz="3000" dirty="0">
                <a:latin typeface="Calibri" panose="020F0502020204030204" pitchFamily="34" charset="0"/>
              </a:rPr>
              <a:t>Let the optimizer do </a:t>
            </a:r>
            <a:r>
              <a:rPr lang="en-US" sz="3000" dirty="0">
                <a:latin typeface="Calibri" panose="020F0502020204030204" pitchFamily="34" charset="0"/>
              </a:rPr>
              <a:t>the hard work</a:t>
            </a:r>
            <a:endParaRPr lang="en-US" sz="3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27244" y="6220493"/>
            <a:ext cx="616045" cy="30189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33584" y="1336040"/>
            <a:ext cx="1234157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38" b="1" i="1" dirty="0">
                <a:latin typeface="Gill Sans MT"/>
                <a:cs typeface="Gill Sans MT"/>
              </a:rPr>
              <a:t>SQL</a:t>
            </a:r>
            <a:endParaRPr lang="en-US" sz="3638" dirty="0"/>
          </a:p>
        </p:txBody>
      </p:sp>
      <p:pic>
        <p:nvPicPr>
          <p:cNvPr id="7" name="Picture 6" descr="sparklogo_500p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6" y="1139662"/>
            <a:ext cx="1506453" cy="8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42" y="608213"/>
            <a:ext cx="9608547" cy="94505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Advantages over Relational Query Languages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4742" y="2267744"/>
            <a:ext cx="9160132" cy="374217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Holistic optimization across functions composed in different languages.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Control structures (e.g. if, for)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Logical plan analyzed eagerly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sym typeface="Wingdings"/>
              </a:rPr>
              <a:t> identify code errors associated with data schema issues on the fly.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4800" b="1" dirty="0" smtClean="0">
                <a:solidFill>
                  <a:srgbClr val="000000"/>
                </a:solidFill>
                <a:latin typeface="Calibri"/>
              </a:rPr>
              <a:t>Spark</a:t>
            </a:r>
            <a:r>
              <a:rPr lang="zh-CN" sz="48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4800" b="1" dirty="0">
                <a:solidFill>
                  <a:srgbClr val="000000"/>
                </a:solidFill>
                <a:latin typeface="Calibri"/>
              </a:rPr>
              <a:t>Goals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dirty="0">
                <a:solidFill>
                  <a:srgbClr val="000000"/>
                </a:solidFill>
                <a:latin typeface="Calibri"/>
              </a:rPr>
              <a:t>Extend the MapReduce model to better support two common classes of analytics apps:</a:t>
            </a:r>
            <a:endParaRPr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2800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zh-CN" sz="2800" dirty="0">
                <a:solidFill>
                  <a:srgbClr val="000000"/>
                </a:solidFill>
                <a:latin typeface="Calibri"/>
              </a:rPr>
              <a:t>Iterative algorithms (machine learning, graph)</a:t>
            </a:r>
            <a:endParaRPr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2800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zh-CN" sz="2800" dirty="0">
                <a:solidFill>
                  <a:srgbClr val="000000"/>
                </a:solidFill>
                <a:latin typeface="Calibri"/>
              </a:rPr>
              <a:t>Interactive data mining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zh-CN" sz="3200" dirty="0">
                <a:solidFill>
                  <a:srgbClr val="000000"/>
                </a:solidFill>
                <a:latin typeface="Calibri"/>
              </a:rPr>
              <a:t>Enhance programmability:</a:t>
            </a:r>
            <a:endParaRPr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2800" dirty="0">
                <a:solidFill>
                  <a:srgbClr val="000000"/>
                </a:solidFill>
                <a:latin typeface="Calibri"/>
              </a:rPr>
              <a:t>Integrate into Scala programming language</a:t>
            </a:r>
            <a:endParaRPr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zh-CN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2800" dirty="0">
                <a:solidFill>
                  <a:srgbClr val="000000"/>
                </a:solidFill>
                <a:latin typeface="Calibri"/>
              </a:rPr>
              <a:t>Allow interactive use from Scala interpreter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</a:rPr>
              <a:t>Data Model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82" y="2073349"/>
            <a:ext cx="8314846" cy="393656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Nested data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Supports both primitive SQL types (</a:t>
            </a:r>
            <a:r>
              <a:rPr lang="en-US" dirty="0" err="1" smtClean="0">
                <a:latin typeface="Calibri" panose="020F0502020204030204" pitchFamily="34" charset="0"/>
              </a:rPr>
              <a:t>boolean</a:t>
            </a:r>
            <a:r>
              <a:rPr lang="en-US" dirty="0" smtClean="0">
                <a:latin typeface="Calibri" panose="020F0502020204030204" pitchFamily="34" charset="0"/>
              </a:rPr>
              <a:t>, integer, double, decimal, string, data, timestamp) and complex types 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S</a:t>
            </a:r>
            <a:r>
              <a:rPr lang="en-US" dirty="0" err="1" smtClean="0">
                <a:latin typeface="Calibri" panose="020F0502020204030204" pitchFamily="34" charset="0"/>
              </a:rPr>
              <a:t>tructs</a:t>
            </a:r>
            <a:r>
              <a:rPr lang="en-US" dirty="0" smtClean="0">
                <a:latin typeface="Calibri" panose="020F0502020204030204" pitchFamily="34" charset="0"/>
              </a:rPr>
              <a:t>, arrays, maps, and unions); also user defined types.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First class support for complex data types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Calibri" panose="020F0502020204030204" pitchFamily="34" charset="0"/>
              </a:rPr>
              <a:t>	</a:t>
            </a:r>
            <a:r>
              <a:rPr lang="en-US" sz="4000" dirty="0" smtClean="0">
                <a:latin typeface="Calibri" panose="020F0502020204030204" pitchFamily="34" charset="0"/>
              </a:rPr>
              <a:t>Querying Native Datasets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0070" y="2267744"/>
            <a:ext cx="7907157" cy="37312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78013" indent="-378013">
              <a:buFont typeface="Arial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Infer column names and types directly from data objects (via reflection in Java and </a:t>
            </a:r>
            <a:r>
              <a:rPr lang="en-US" sz="2400" dirty="0" err="1" smtClean="0">
                <a:latin typeface="Calibri" panose="020F0502020204030204" pitchFamily="34" charset="0"/>
              </a:rPr>
              <a:t>Scala</a:t>
            </a:r>
            <a:r>
              <a:rPr lang="en-US" sz="2400" dirty="0" smtClean="0">
                <a:latin typeface="Calibri" panose="020F0502020204030204" pitchFamily="34" charset="0"/>
              </a:rPr>
              <a:t> and data sampling in Python, which is dynamically typed)</a:t>
            </a:r>
            <a:br>
              <a:rPr lang="en-US" sz="2400" dirty="0" smtClean="0">
                <a:latin typeface="Calibri" panose="020F0502020204030204" pitchFamily="34" charset="0"/>
              </a:rPr>
            </a:br>
            <a:endParaRPr lang="en-US" sz="2400" dirty="0" smtClean="0">
              <a:latin typeface="Calibri" panose="020F0502020204030204" pitchFamily="34" charset="0"/>
            </a:endParaRPr>
          </a:p>
          <a:p>
            <a:pPr marL="378013" indent="-378013">
              <a:buFont typeface="Arial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Native objects accessed in-place to avoid </a:t>
            </a:r>
            <a:br>
              <a:rPr lang="en-US" sz="2400" dirty="0" smtClean="0">
                <a:latin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</a:rPr>
              <a:t>expensive data format transformation. </a:t>
            </a:r>
          </a:p>
          <a:p>
            <a:pPr marL="378013" indent="-378013">
              <a:buFont typeface="Arial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Benefits:</a:t>
            </a:r>
          </a:p>
          <a:p>
            <a:pPr marL="1071037" lvl="1" indent="-378013"/>
            <a:r>
              <a:rPr lang="en-US" dirty="0" smtClean="0">
                <a:latin typeface="Calibri" panose="020F0502020204030204" pitchFamily="34" charset="0"/>
              </a:rPr>
              <a:t>Run relational operations on existing Spark programs.</a:t>
            </a:r>
          </a:p>
          <a:p>
            <a:pPr marL="1071037" lvl="1" indent="-378013"/>
            <a:r>
              <a:rPr lang="en-US" dirty="0" smtClean="0">
                <a:latin typeface="Calibri" panose="020F0502020204030204" pitchFamily="34" charset="0"/>
              </a:rPr>
              <a:t>Combine RDDs with external structured data</a:t>
            </a:r>
          </a:p>
          <a:p>
            <a:pPr marL="378013" indent="-378013">
              <a:buFont typeface="Arial"/>
              <a:buChar char="•"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619" y="3476542"/>
            <a:ext cx="2184006" cy="1313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Columnar storage with </a:t>
            </a:r>
            <a:r>
              <a:rPr lang="en-US" sz="1984" i="1" dirty="0"/>
              <a:t>hot</a:t>
            </a:r>
            <a:r>
              <a:rPr lang="en-US" sz="1984" dirty="0"/>
              <a:t> </a:t>
            </a:r>
            <a:r>
              <a:rPr lang="en-US" sz="1984" dirty="0"/>
              <a:t>columns cached </a:t>
            </a:r>
            <a:r>
              <a:rPr lang="en-US" sz="1984" dirty="0"/>
              <a:t>in </a:t>
            </a:r>
            <a:r>
              <a:rPr lang="en-US" sz="1984" dirty="0"/>
              <a:t>memory</a:t>
            </a:r>
            <a:endParaRPr lang="en-US" sz="1984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42" y="3526825"/>
            <a:ext cx="5540141" cy="2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03" r="9679" b="17466"/>
          <a:stretch/>
        </p:blipFill>
        <p:spPr>
          <a:xfrm>
            <a:off x="287794" y="2985004"/>
            <a:ext cx="4138035" cy="2546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760" y="2890108"/>
            <a:ext cx="6270467" cy="70004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235054" y="3590149"/>
            <a:ext cx="3527773" cy="1162749"/>
            <a:chOff x="5260623" y="1980587"/>
            <a:chExt cx="3199996" cy="1054714"/>
          </a:xfrm>
        </p:grpSpPr>
        <p:sp>
          <p:nvSpPr>
            <p:cNvPr id="10" name="Rounded Rectangle 9"/>
            <p:cNvSpPr/>
            <p:nvPr/>
          </p:nvSpPr>
          <p:spPr>
            <a:xfrm>
              <a:off x="6293556" y="1980587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84" dirty="0"/>
                <a:t>Add</a:t>
              </a:r>
              <a:endParaRPr lang="en-US" sz="1984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60623" y="2690376"/>
              <a:ext cx="1315155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84" dirty="0"/>
                <a:t>Attribute(x)</a:t>
              </a:r>
              <a:endParaRPr lang="en-US" sz="1984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38786" y="2694610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84" dirty="0"/>
                <a:t>Literal(3)</a:t>
              </a:r>
              <a:endParaRPr lang="en-US" sz="1984" dirty="0"/>
            </a:p>
          </p:txBody>
        </p:sp>
        <p:cxnSp>
          <p:nvCxnSpPr>
            <p:cNvPr id="18" name="Straight Connector 17"/>
            <p:cNvCxnSpPr>
              <a:stCxn id="15" idx="0"/>
              <a:endCxn id="10" idx="2"/>
            </p:cNvCxnSpPr>
            <p:nvPr/>
          </p:nvCxnSpPr>
          <p:spPr>
            <a:xfrm flipV="1">
              <a:off x="5918201" y="2321278"/>
              <a:ext cx="936272" cy="3690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6" idx="0"/>
            </p:cNvCxnSpPr>
            <p:nvPr/>
          </p:nvCxnSpPr>
          <p:spPr>
            <a:xfrm>
              <a:off x="6854473" y="2321278"/>
              <a:ext cx="1045230" cy="3733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425829" y="3697828"/>
            <a:ext cx="1361195" cy="53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23" name="TextBox 22"/>
          <p:cNvSpPr txBox="1"/>
          <p:nvPr/>
        </p:nvSpPr>
        <p:spPr>
          <a:xfrm>
            <a:off x="1533743" y="5531397"/>
            <a:ext cx="1343638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4" dirty="0"/>
              <a:t>x + (1 + 2)</a:t>
            </a:r>
            <a:endParaRPr lang="en-US" sz="1984" dirty="0"/>
          </a:p>
        </p:txBody>
      </p:sp>
      <p:sp>
        <p:nvSpPr>
          <p:cNvPr id="24" name="TextBox 23"/>
          <p:cNvSpPr txBox="1"/>
          <p:nvPr/>
        </p:nvSpPr>
        <p:spPr>
          <a:xfrm>
            <a:off x="7729277" y="5528958"/>
            <a:ext cx="742511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4" dirty="0"/>
              <a:t>x + 3</a:t>
            </a:r>
            <a:endParaRPr lang="en-US" sz="1984" dirty="0"/>
          </a:p>
        </p:txBody>
      </p:sp>
    </p:spTree>
    <p:extLst>
      <p:ext uri="{BB962C8B-B14F-4D97-AF65-F5344CB8AC3E}">
        <p14:creationId xmlns:p14="http://schemas.microsoft.com/office/powerpoint/2010/main" val="38002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04000" y="302400"/>
            <a:ext cx="9071640" cy="167724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504000" y="2146320"/>
            <a:ext cx="9071640" cy="509256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216" name="Shape 5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48160"/>
            <a:ext cx="10079640" cy="58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04000" y="302400"/>
            <a:ext cx="9071640" cy="167724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504000" y="2146320"/>
            <a:ext cx="9071640" cy="509256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219" name="Shape 5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1880"/>
            <a:ext cx="10079640" cy="735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33879" y="58500"/>
            <a:ext cx="9071640" cy="1677240"/>
          </a:xfrm>
          <a:prstGeom prst="rect">
            <a:avLst/>
          </a:prstGeom>
          <a:noFill/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1" name="TextShape 2"/>
          <p:cNvSpPr txBox="1"/>
          <p:nvPr/>
        </p:nvSpPr>
        <p:spPr>
          <a:xfrm>
            <a:off x="504000" y="2146320"/>
            <a:ext cx="9071640" cy="509256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222" name="Shape 6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888640"/>
            <a:ext cx="10079640" cy="310104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Optimization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4000" y="302400"/>
            <a:ext cx="9071640" cy="167724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504000" y="2146320"/>
            <a:ext cx="9071640" cy="509256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225" name="Shap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4480"/>
            <a:ext cx="10079640" cy="7149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04000" y="302400"/>
            <a:ext cx="9071640" cy="167724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504000" y="2146320"/>
            <a:ext cx="9071640" cy="509256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228" name="Shap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0"/>
            <a:ext cx="10059840" cy="755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171628" cy="4384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</a:rPr>
              <a:t>Spark’s Data Source API allows </a:t>
            </a:r>
            <a:r>
              <a:rPr lang="en-US" sz="2400" dirty="0" smtClean="0">
                <a:latin typeface="Calibri" panose="020F0502020204030204" pitchFamily="34" charset="0"/>
              </a:rPr>
              <a:t>optimizations</a:t>
            </a:r>
          </a:p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like column pruning and filter pushdown into custom data sources.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Input &amp; Output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64675" y="6219825"/>
            <a:ext cx="615950" cy="303213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4253" y="3865152"/>
            <a:ext cx="1101584" cy="363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64" b="1" dirty="0">
                <a:latin typeface="Arial"/>
                <a:cs typeface="Arial"/>
              </a:rPr>
              <a:t>{ </a:t>
            </a:r>
            <a:r>
              <a:rPr lang="en-US" sz="1764" b="1" dirty="0">
                <a:solidFill>
                  <a:srgbClr val="000090"/>
                </a:solidFill>
                <a:latin typeface="Arial"/>
                <a:cs typeface="Arial"/>
              </a:rPr>
              <a:t>JSON</a:t>
            </a:r>
            <a:r>
              <a:rPr lang="en-US" sz="1764" b="1" dirty="0">
                <a:latin typeface="Arial"/>
                <a:cs typeface="Arial"/>
              </a:rPr>
              <a:t> 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34051" y="3588607"/>
            <a:ext cx="0" cy="2428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5641" y="3224530"/>
            <a:ext cx="1064715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5" dirty="0">
                <a:latin typeface="Source Sans Pro Light"/>
                <a:cs typeface="Source Sans Pro Light"/>
              </a:rPr>
              <a:t>Built-In</a:t>
            </a:r>
            <a:endParaRPr lang="en-US" sz="2205" dirty="0">
              <a:latin typeface="Source Sans Pro Light"/>
              <a:cs typeface="Source Sans Pr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9789" y="3224530"/>
            <a:ext cx="1221809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5" dirty="0">
                <a:latin typeface="Source Sans Pro Light"/>
                <a:cs typeface="Source Sans Pro Light"/>
              </a:rPr>
              <a:t>External</a:t>
            </a:r>
            <a:endParaRPr lang="en-US" sz="2205" dirty="0">
              <a:latin typeface="Source Sans Pro Light"/>
              <a:cs typeface="Source Sans Pro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79" y="3879481"/>
            <a:ext cx="1306184" cy="34738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88566" y="3822051"/>
            <a:ext cx="1294276" cy="439296"/>
            <a:chOff x="2757018" y="1874965"/>
            <a:chExt cx="1174021" cy="3984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7018" y="1874965"/>
              <a:ext cx="531306" cy="3984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05171" y="1912212"/>
              <a:ext cx="725868" cy="33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64" b="1" dirty="0">
                  <a:latin typeface="Arial"/>
                  <a:cs typeface="Arial"/>
                </a:rPr>
                <a:t>JDBC</a:t>
              </a:r>
              <a:endParaRPr lang="en-US" sz="1764" b="1" dirty="0">
                <a:latin typeface="Arial"/>
                <a:cs typeface="Arial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954" y="4341796"/>
            <a:ext cx="849938" cy="944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648" y="4548287"/>
            <a:ext cx="859743" cy="581591"/>
          </a:xfrm>
          <a:prstGeom prst="rect">
            <a:avLst/>
          </a:prstGeom>
        </p:spPr>
      </p:pic>
      <p:pic>
        <p:nvPicPr>
          <p:cNvPr id="16" name="Picture 15" descr="Screen Shot 2015-02-16 at 3.12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46" y="5500852"/>
            <a:ext cx="801145" cy="484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05" y="4442782"/>
            <a:ext cx="727891" cy="727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254" y="5364854"/>
            <a:ext cx="960679" cy="5372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0566" y="5586149"/>
            <a:ext cx="1108815" cy="2778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6896" y="3951181"/>
            <a:ext cx="1245532" cy="387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6664" y="3909391"/>
            <a:ext cx="528215" cy="528215"/>
          </a:xfrm>
          <a:prstGeom prst="rect">
            <a:avLst/>
          </a:prstGeom>
        </p:spPr>
      </p:pic>
      <p:pic>
        <p:nvPicPr>
          <p:cNvPr id="22" name="Picture 21" descr="Screen Shot 2015-02-16 at 3.16.07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96" y="5244890"/>
            <a:ext cx="1255259" cy="617974"/>
          </a:xfrm>
          <a:prstGeom prst="rect">
            <a:avLst/>
          </a:prstGeom>
        </p:spPr>
      </p:pic>
      <p:pic>
        <p:nvPicPr>
          <p:cNvPr id="23" name="Picture 22" descr="Screen Shot 2015-02-16 at 3.16.55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49" y="4733594"/>
            <a:ext cx="1477092" cy="3570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44584" y="4569182"/>
            <a:ext cx="682660" cy="6826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6896" y="4775385"/>
            <a:ext cx="1139095" cy="2815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13854" y="3990917"/>
            <a:ext cx="1031849" cy="3473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074189" y="5455702"/>
            <a:ext cx="1511952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4" dirty="0">
                <a:latin typeface="Source Sans Pro Light"/>
                <a:cs typeface="Source Sans Pro Light"/>
              </a:rPr>
              <a:t>and more…</a:t>
            </a:r>
            <a:endParaRPr lang="en-US" sz="1984" dirty="0">
              <a:latin typeface="Source Sans Pro Light"/>
              <a:cs typeface="Source Sans Pro Light"/>
            </a:endParaRPr>
          </a:p>
        </p:txBody>
      </p:sp>
      <p:pic>
        <p:nvPicPr>
          <p:cNvPr id="4" name="Picture 3" descr="imgres-3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r="11621"/>
          <a:stretch/>
        </p:blipFill>
        <p:spPr>
          <a:xfrm>
            <a:off x="6971850" y="5209352"/>
            <a:ext cx="1159583" cy="101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Spark </a:t>
            </a:r>
            <a:r>
              <a:rPr lang="en-US" dirty="0" err="1" smtClean="0">
                <a:latin typeface="Calibri" panose="020F0502020204030204" pitchFamily="34" charset="0"/>
              </a:rPr>
              <a:t>MLlib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sz="3200" dirty="0" err="1" smtClean="0">
                <a:latin typeface="Calibri" panose="020F0502020204030204" pitchFamily="34" charset="0"/>
              </a:rPr>
              <a:t>MLlib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>is a Spark subproject 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providing </a:t>
            </a:r>
            <a:r>
              <a:rPr lang="en-US" sz="3200" dirty="0">
                <a:latin typeface="Calibri" panose="020F0502020204030204" pitchFamily="34" charset="0"/>
              </a:rPr>
              <a:t>machine learning primitives: 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• </a:t>
            </a:r>
            <a:r>
              <a:rPr lang="en-US" sz="3200" dirty="0">
                <a:latin typeface="Calibri" panose="020F0502020204030204" pitchFamily="34" charset="0"/>
              </a:rPr>
              <a:t>initial contribution from </a:t>
            </a:r>
            <a:r>
              <a:rPr lang="en-US" sz="3200" dirty="0" err="1">
                <a:latin typeface="Calibri" panose="020F0502020204030204" pitchFamily="34" charset="0"/>
              </a:rPr>
              <a:t>AMPLab</a:t>
            </a:r>
            <a:r>
              <a:rPr lang="en-US" sz="3200" dirty="0">
                <a:latin typeface="Calibri" panose="020F0502020204030204" pitchFamily="34" charset="0"/>
              </a:rPr>
              <a:t>, UC Berkeley 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• </a:t>
            </a:r>
            <a:r>
              <a:rPr lang="en-US" sz="3200" dirty="0">
                <a:latin typeface="Calibri" panose="020F0502020204030204" pitchFamily="34" charset="0"/>
              </a:rPr>
              <a:t>shipped with Spark since version 0.8 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• </a:t>
            </a:r>
            <a:r>
              <a:rPr lang="en-US" sz="3200" dirty="0">
                <a:latin typeface="Calibri" panose="020F0502020204030204" pitchFamily="34" charset="0"/>
              </a:rPr>
              <a:t>33 contributors</a:t>
            </a:r>
          </a:p>
        </p:txBody>
      </p:sp>
    </p:spTree>
    <p:extLst>
      <p:ext uri="{BB962C8B-B14F-4D97-AF65-F5344CB8AC3E}">
        <p14:creationId xmlns:p14="http://schemas.microsoft.com/office/powerpoint/2010/main" val="1819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</a:rPr>
              <a:t>Apache Spark</a:t>
            </a:r>
            <a:endParaRPr sz="4000" dirty="0">
              <a:latin typeface="Calibri" panose="020F0502020204030204" pitchFamily="34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Apache </a:t>
            </a:r>
            <a:r>
              <a:rPr lang="en-US" sz="2400" b="1" dirty="0">
                <a:latin typeface="Calibri" panose="020F0502020204030204" pitchFamily="34" charset="0"/>
              </a:rPr>
              <a:t>Spark™</a:t>
            </a:r>
            <a:r>
              <a:rPr lang="en-US" sz="2400" dirty="0">
                <a:latin typeface="Calibri" panose="020F0502020204030204" pitchFamily="34" charset="0"/>
              </a:rPr>
              <a:t> is a fast and general engine </a:t>
            </a:r>
            <a:r>
              <a:rPr lang="en-US" sz="2400" dirty="0" smtClean="0">
                <a:latin typeface="Calibri" panose="020F0502020204030204" pitchFamily="34" charset="0"/>
              </a:rPr>
              <a:t>for 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buSzPct val="45000"/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 large-scale </a:t>
            </a:r>
            <a:r>
              <a:rPr lang="en-US" sz="2400" dirty="0">
                <a:latin typeface="Calibri" panose="020F0502020204030204" pitchFamily="34" charset="0"/>
              </a:rPr>
              <a:t>data processing.</a:t>
            </a: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</a:rPr>
              <a:t>Fast </a:t>
            </a:r>
            <a:r>
              <a:rPr lang="en-US" sz="2400" dirty="0">
                <a:latin typeface="Calibri" panose="020F0502020204030204" pitchFamily="34" charset="0"/>
              </a:rPr>
              <a:t>and general engine for big data processing with</a:t>
            </a:r>
            <a:endParaRPr sz="2400" dirty="0">
              <a:latin typeface="Calibri" panose="020F0502020204030204" pitchFamily="34" charset="0"/>
            </a:endParaRPr>
          </a:p>
          <a:p>
            <a:pPr>
              <a:buSzPct val="45000"/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   libraries </a:t>
            </a:r>
            <a:r>
              <a:rPr lang="en-US" sz="2400" dirty="0">
                <a:latin typeface="Calibri" panose="020F0502020204030204" pitchFamily="34" charset="0"/>
              </a:rPr>
              <a:t>for SQL, streaming, advanced </a:t>
            </a:r>
            <a:r>
              <a:rPr lang="en-US" sz="2400" dirty="0" smtClean="0">
                <a:latin typeface="Calibri" panose="020F0502020204030204" pitchFamily="34" charset="0"/>
              </a:rPr>
              <a:t>analytics.</a:t>
            </a:r>
            <a:endParaRPr sz="2400" dirty="0">
              <a:latin typeface="Calibri" panose="020F0502020204030204" pitchFamily="34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</a:rPr>
              <a:t>Most </a:t>
            </a:r>
            <a:r>
              <a:rPr lang="en-US" sz="2400" dirty="0">
                <a:latin typeface="Calibri" panose="020F0502020204030204" pitchFamily="34" charset="0"/>
              </a:rPr>
              <a:t>active open source project in big </a:t>
            </a:r>
            <a:r>
              <a:rPr lang="en-US" sz="2400" dirty="0" smtClean="0">
                <a:latin typeface="Calibri" panose="020F0502020204030204" pitchFamily="34" charset="0"/>
              </a:rPr>
              <a:t>data.</a:t>
            </a: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</a:rPr>
              <a:t>Speed : </a:t>
            </a:r>
            <a:r>
              <a:rPr lang="en-US" sz="2400" dirty="0">
                <a:latin typeface="Calibri" panose="020F0502020204030204" pitchFamily="34" charset="0"/>
              </a:rPr>
              <a:t>Run programs up to 100x faster than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buSzPct val="45000"/>
            </a:pPr>
            <a:r>
              <a:rPr lang="en-US" sz="2400" dirty="0" smtClean="0">
                <a:latin typeface="Calibri" panose="020F0502020204030204" pitchFamily="34" charset="0"/>
              </a:rPr>
              <a:t>       Hadoop </a:t>
            </a:r>
            <a:r>
              <a:rPr lang="en-US" sz="2400" dirty="0">
                <a:latin typeface="Calibri" panose="020F0502020204030204" pitchFamily="34" charset="0"/>
              </a:rPr>
              <a:t>MapReduce in memory, or 10x faster on disk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</a:rPr>
              <a:t>Ease of </a:t>
            </a:r>
            <a:r>
              <a:rPr lang="en-US" sz="2400" dirty="0" smtClean="0">
                <a:latin typeface="Calibri" panose="020F0502020204030204" pitchFamily="34" charset="0"/>
              </a:rPr>
              <a:t>Use : </a:t>
            </a:r>
            <a:r>
              <a:rPr lang="en-US" sz="2400" dirty="0">
                <a:latin typeface="Calibri" panose="020F0502020204030204" pitchFamily="34" charset="0"/>
              </a:rPr>
              <a:t>Write applications quickly in Java, Scala, Python, R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</a:rPr>
              <a:t>Generality : </a:t>
            </a:r>
            <a:r>
              <a:rPr lang="en-US" sz="2400" dirty="0">
                <a:latin typeface="Calibri" panose="020F0502020204030204" pitchFamily="34" charset="0"/>
              </a:rPr>
              <a:t>Combine SQL, streaming, and complex analytics.</a:t>
            </a: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</a:rPr>
              <a:t>Runs </a:t>
            </a:r>
            <a:r>
              <a:rPr lang="en-US" sz="2400" dirty="0" smtClean="0">
                <a:latin typeface="Calibri" panose="020F0502020204030204" pitchFamily="34" charset="0"/>
              </a:rPr>
              <a:t>Everywhere : </a:t>
            </a:r>
            <a:r>
              <a:rPr lang="en-US" sz="2400" dirty="0">
                <a:latin typeface="Calibri" panose="020F0502020204030204" pitchFamily="34" charset="0"/>
              </a:rPr>
              <a:t>Spark runs on Hadoop, </a:t>
            </a:r>
            <a:r>
              <a:rPr lang="en-US" sz="2400" dirty="0" err="1">
                <a:latin typeface="Calibri" panose="020F0502020204030204" pitchFamily="34" charset="0"/>
              </a:rPr>
              <a:t>Mesos</a:t>
            </a:r>
            <a:r>
              <a:rPr lang="en-US" sz="2400" dirty="0">
                <a:latin typeface="Calibri" panose="020F0502020204030204" pitchFamily="34" charset="0"/>
              </a:rPr>
              <a:t>, standalone, or </a:t>
            </a:r>
            <a:r>
              <a:rPr lang="en-US" sz="2400" dirty="0" smtClean="0">
                <a:latin typeface="Calibri" panose="020F0502020204030204" pitchFamily="34" charset="0"/>
              </a:rPr>
              <a:t>in</a:t>
            </a:r>
          </a:p>
          <a:p>
            <a:pPr>
              <a:buSzPct val="45000"/>
            </a:pPr>
            <a:r>
              <a:rPr lang="en-US" sz="2400" dirty="0" smtClean="0">
                <a:latin typeface="Calibri" panose="020F0502020204030204" pitchFamily="34" charset="0"/>
              </a:rPr>
              <a:t>       the </a:t>
            </a:r>
            <a:r>
              <a:rPr lang="en-US" sz="2400" dirty="0">
                <a:latin typeface="Calibri" panose="020F0502020204030204" pitchFamily="34" charset="0"/>
              </a:rPr>
              <a:t>cloud. It can access diverse data sources including HDFS</a:t>
            </a:r>
            <a:r>
              <a:rPr lang="en-US" sz="2400" dirty="0" smtClean="0">
                <a:latin typeface="Calibri" panose="020F0502020204030204" pitchFamily="34" charset="0"/>
              </a:rPr>
              <a:t>,</a:t>
            </a:r>
          </a:p>
          <a:p>
            <a:pPr>
              <a:buSzPct val="45000"/>
            </a:pPr>
            <a:r>
              <a:rPr lang="en-US" sz="2400" dirty="0" smtClean="0">
                <a:latin typeface="Calibri" panose="020F0502020204030204" pitchFamily="34" charset="0"/>
              </a:rPr>
              <a:t>       </a:t>
            </a:r>
            <a:r>
              <a:rPr lang="en-US" sz="2400" dirty="0" err="1" smtClean="0">
                <a:latin typeface="Calibri" panose="020F0502020204030204" pitchFamily="34" charset="0"/>
              </a:rPr>
              <a:t>Cassandra,HBase</a:t>
            </a:r>
            <a:r>
              <a:rPr lang="en-US" sz="2400" dirty="0">
                <a:latin typeface="Calibri" panose="020F0502020204030204" pitchFamily="34" charset="0"/>
              </a:rPr>
              <a:t>, and S3</a:t>
            </a: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buSzPct val="45000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buSzPct val="45000"/>
            </a:pPr>
            <a:endParaRPr lang="en-US" sz="2000" dirty="0">
              <a:latin typeface="Calibri" panose="020F0502020204030204" pitchFamily="34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buSzPct val="45000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buSzPct val="45000"/>
            </a:pPr>
            <a:endParaRPr sz="2000" dirty="0">
              <a:latin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What is </a:t>
            </a:r>
            <a:r>
              <a:rPr lang="en-US" dirty="0" err="1" smtClean="0">
                <a:latin typeface="Calibri" panose="020F0502020204030204" pitchFamily="34" charset="0"/>
              </a:rPr>
              <a:t>MLlib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Algorithms: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</a:rPr>
              <a:t>classification: logistic regression, </a:t>
            </a:r>
            <a:r>
              <a:rPr lang="en-US" dirty="0" smtClean="0">
                <a:latin typeface="Calibri" panose="020F0502020204030204" pitchFamily="34" charset="0"/>
              </a:rPr>
              <a:t>linear </a:t>
            </a:r>
            <a:r>
              <a:rPr lang="en-US" dirty="0">
                <a:latin typeface="Calibri" panose="020F0502020204030204" pitchFamily="34" charset="0"/>
              </a:rPr>
              <a:t>support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vector </a:t>
            </a:r>
            <a:r>
              <a:rPr lang="en-US" dirty="0">
                <a:latin typeface="Calibri" panose="020F0502020204030204" pitchFamily="34" charset="0"/>
              </a:rPr>
              <a:t>machine (SVM), </a:t>
            </a:r>
            <a:r>
              <a:rPr lang="en-US" dirty="0" smtClean="0">
                <a:latin typeface="Calibri" panose="020F0502020204030204" pitchFamily="34" charset="0"/>
              </a:rPr>
              <a:t>naive Bayes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regression: generalized linear regression (GLM)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collaborative filtering: alternating least squares (ALS)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clustering: k-means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decomposition: singular value decomposition (SVD</a:t>
            </a:r>
            <a:r>
              <a:rPr lang="en-US" dirty="0" smtClean="0">
                <a:latin typeface="Calibri" panose="020F0502020204030204" pitchFamily="34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</a:t>
            </a:r>
            <a:r>
              <a:rPr lang="en-US" dirty="0">
                <a:latin typeface="Calibri" panose="020F0502020204030204" pitchFamily="34" charset="0"/>
              </a:rPr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16789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Calibri" panose="020F0502020204030204" pitchFamily="34" charset="0"/>
              </a:rPr>
              <a:t>Scikit</a:t>
            </a:r>
            <a:r>
              <a:rPr lang="en-US" dirty="0" smtClean="0">
                <a:latin typeface="Calibri" panose="020F0502020204030204" pitchFamily="34" charset="0"/>
              </a:rPr>
              <a:t>-learn</a:t>
            </a:r>
            <a:r>
              <a:rPr lang="en-US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Algorithms: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classification: SVM, nearest neighbors, random </a:t>
            </a:r>
            <a:r>
              <a:rPr lang="en-US" dirty="0" smtClean="0">
                <a:latin typeface="Calibri" panose="020F0502020204030204" pitchFamily="34" charset="0"/>
              </a:rPr>
              <a:t>forest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regression: support vector regression (SVR),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ridge regression, Lasso, </a:t>
            </a:r>
            <a:r>
              <a:rPr lang="en-US" dirty="0">
                <a:latin typeface="Calibri" panose="020F0502020204030204" pitchFamily="34" charset="0"/>
              </a:rPr>
              <a:t>logistic regression</a:t>
            </a:r>
            <a:r>
              <a:rPr lang="en-US" dirty="0" smtClean="0">
                <a:latin typeface="Calibri" panose="020F0502020204030204" pitchFamily="34" charset="0"/>
              </a:rPr>
              <a:t>,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clustering: k-means, spectral clustering</a:t>
            </a:r>
            <a:r>
              <a:rPr lang="en-US" dirty="0" smtClean="0">
                <a:latin typeface="Calibri" panose="020F0502020204030204" pitchFamily="34" charset="0"/>
              </a:rPr>
              <a:t>,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decomposition</a:t>
            </a:r>
            <a:r>
              <a:rPr lang="en-US" dirty="0">
                <a:latin typeface="Calibri" panose="020F0502020204030204" pitchFamily="34" charset="0"/>
              </a:rPr>
              <a:t>: PCA, non-negative matrix factorization (NMF),</a:t>
            </a:r>
          </a:p>
          <a:p>
            <a:r>
              <a:rPr lang="en-US" dirty="0">
                <a:latin typeface="Calibri" panose="020F0502020204030204" pitchFamily="34" charset="0"/>
              </a:rPr>
              <a:t>independent component analysis (ICA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k-means (</a:t>
            </a:r>
            <a:r>
              <a:rPr lang="en-US" dirty="0" err="1">
                <a:latin typeface="Calibri" panose="020F0502020204030204" pitchFamily="34" charset="0"/>
              </a:rPr>
              <a:t>scala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 // Load and parse the data.</a:t>
            </a:r>
          </a:p>
          <a:p>
            <a:r>
              <a:rPr lang="en-US" sz="2400" dirty="0" err="1">
                <a:latin typeface="Calibri" panose="020F0502020204030204" pitchFamily="34" charset="0"/>
              </a:rPr>
              <a:t>val</a:t>
            </a:r>
            <a:r>
              <a:rPr lang="en-US" sz="2400" dirty="0">
                <a:latin typeface="Calibri" panose="020F0502020204030204" pitchFamily="34" charset="0"/>
              </a:rPr>
              <a:t> data = </a:t>
            </a:r>
            <a:r>
              <a:rPr lang="en-US" sz="2400" dirty="0" err="1">
                <a:latin typeface="Calibri" panose="020F0502020204030204" pitchFamily="34" charset="0"/>
              </a:rPr>
              <a:t>sc.textFile</a:t>
            </a:r>
            <a:r>
              <a:rPr lang="en-US" sz="2400" dirty="0">
                <a:latin typeface="Calibri" panose="020F0502020204030204" pitchFamily="34" charset="0"/>
              </a:rPr>
              <a:t>("kmeans_data.txt")</a:t>
            </a:r>
          </a:p>
          <a:p>
            <a:r>
              <a:rPr lang="en-US" sz="2400" dirty="0" err="1">
                <a:latin typeface="Calibri" panose="020F0502020204030204" pitchFamily="34" charset="0"/>
              </a:rPr>
              <a:t>val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parsedData</a:t>
            </a:r>
            <a:r>
              <a:rPr lang="en-US" sz="2400" dirty="0">
                <a:latin typeface="Calibri" panose="020F0502020204030204" pitchFamily="34" charset="0"/>
              </a:rPr>
              <a:t> = </a:t>
            </a:r>
            <a:r>
              <a:rPr lang="en-US" sz="2400" dirty="0" err="1">
                <a:latin typeface="Calibri" panose="020F0502020204030204" pitchFamily="34" charset="0"/>
              </a:rPr>
              <a:t>data.map</a:t>
            </a:r>
            <a:r>
              <a:rPr lang="en-US" sz="2400" dirty="0">
                <a:latin typeface="Calibri" panose="020F0502020204030204" pitchFamily="34" charset="0"/>
              </a:rPr>
              <a:t>(_.split(‘ ').map(_.</a:t>
            </a:r>
            <a:r>
              <a:rPr lang="en-US" sz="2400" dirty="0" err="1">
                <a:latin typeface="Calibri" panose="020F0502020204030204" pitchFamily="34" charset="0"/>
              </a:rPr>
              <a:t>toDouble</a:t>
            </a:r>
            <a:r>
              <a:rPr lang="en-US" sz="2400" dirty="0">
                <a:latin typeface="Calibri" panose="020F0502020204030204" pitchFamily="34" charset="0"/>
              </a:rPr>
              <a:t>)).cache()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// Cluster the data into two classes using </a:t>
            </a:r>
            <a:r>
              <a:rPr lang="en-US" sz="2400" dirty="0" err="1">
                <a:latin typeface="Calibri" panose="020F0502020204030204" pitchFamily="34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latin typeface="Calibri" panose="020F0502020204030204" pitchFamily="34" charset="0"/>
              </a:rPr>
              <a:t>val</a:t>
            </a:r>
            <a:r>
              <a:rPr lang="en-US" sz="2400" dirty="0">
                <a:latin typeface="Calibri" panose="020F0502020204030204" pitchFamily="34" charset="0"/>
              </a:rPr>
              <a:t> clusters = </a:t>
            </a:r>
            <a:r>
              <a:rPr lang="en-US" sz="2400" dirty="0" err="1">
                <a:latin typeface="Calibri" panose="020F0502020204030204" pitchFamily="34" charset="0"/>
              </a:rPr>
              <a:t>KMeans.train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</a:rPr>
              <a:t>parsedData</a:t>
            </a:r>
            <a:r>
              <a:rPr lang="en-US" sz="2400" dirty="0">
                <a:latin typeface="Calibri" panose="020F0502020204030204" pitchFamily="34" charset="0"/>
              </a:rPr>
              <a:t>, 2, </a:t>
            </a:r>
            <a:r>
              <a:rPr lang="en-US" sz="2400" dirty="0" err="1">
                <a:latin typeface="Calibri" panose="020F0502020204030204" pitchFamily="34" charset="0"/>
              </a:rPr>
              <a:t>numIterations</a:t>
            </a:r>
            <a:r>
              <a:rPr lang="en-US" sz="2400" dirty="0">
                <a:latin typeface="Calibri" panose="020F0502020204030204" pitchFamily="34" charset="0"/>
              </a:rPr>
              <a:t> = 20)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// Compute the sum of squared errors.</a:t>
            </a:r>
          </a:p>
          <a:p>
            <a:r>
              <a:rPr lang="en-US" sz="2400" dirty="0" err="1">
                <a:latin typeface="Calibri" panose="020F0502020204030204" pitchFamily="34" charset="0"/>
              </a:rPr>
              <a:t>val</a:t>
            </a:r>
            <a:r>
              <a:rPr lang="en-US" sz="2400" dirty="0">
                <a:latin typeface="Calibri" panose="020F0502020204030204" pitchFamily="34" charset="0"/>
              </a:rPr>
              <a:t> cost = </a:t>
            </a:r>
            <a:r>
              <a:rPr lang="en-US" sz="2400" dirty="0" err="1">
                <a:latin typeface="Calibri" panose="020F0502020204030204" pitchFamily="34" charset="0"/>
              </a:rPr>
              <a:t>clusters.computeCost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</a:rPr>
              <a:t>parsedData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 err="1">
                <a:latin typeface="Calibri" panose="020F0502020204030204" pitchFamily="34" charset="0"/>
              </a:rPr>
              <a:t>println</a:t>
            </a:r>
            <a:r>
              <a:rPr lang="en-US" sz="2400" dirty="0">
                <a:latin typeface="Calibri" panose="020F0502020204030204" pitchFamily="34" charset="0"/>
              </a:rPr>
              <a:t>("Sum of squared errors = " + cost)</a:t>
            </a:r>
          </a:p>
        </p:txBody>
      </p:sp>
    </p:spTree>
    <p:extLst>
      <p:ext uri="{BB962C8B-B14F-4D97-AF65-F5344CB8AC3E}">
        <p14:creationId xmlns:p14="http://schemas.microsoft.com/office/powerpoint/2010/main" val="4519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Spark </a:t>
            </a:r>
            <a:r>
              <a:rPr lang="en-US" dirty="0" err="1" smtClean="0">
                <a:latin typeface="Calibri" panose="020F0502020204030204" pitchFamily="34" charset="0"/>
              </a:rPr>
              <a:t>Mllib</a:t>
            </a:r>
            <a:r>
              <a:rPr lang="en-US" dirty="0" smtClean="0">
                <a:latin typeface="Calibri" panose="020F0502020204030204" pitchFamily="34" charset="0"/>
              </a:rPr>
              <a:t> advantages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Scalability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Performance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User-friendly APIs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Integration with Spark and its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27891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0308" y="3402418"/>
            <a:ext cx="62625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pitchFamily="34" charset="0"/>
              </a:rPr>
              <a:t>Thank You</a:t>
            </a:r>
            <a:endParaRPr lang="en-US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Difference between spark and Map-reduce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000" y="2103120"/>
            <a:ext cx="9280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Performance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Ease of Use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Cost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Compatibility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Data Processing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Failure Tolerance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</a:rPr>
              <a:t>Security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14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0" y="1769040"/>
            <a:ext cx="89152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800" b="1">
                <a:solidFill>
                  <a:srgbClr val="000000"/>
                </a:solidFill>
                <a:latin typeface="Calibri"/>
              </a:rPr>
              <a:t>Background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67640" y="15566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Most current cluster programming models are based on directed acyclic data flow from stable storage to stable storage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40" y="3429000"/>
            <a:ext cx="6848280" cy="2657160"/>
          </a:xfrm>
          <a:prstGeom prst="rect">
            <a:avLst/>
          </a:prstGeom>
        </p:spPr>
      </p:pic>
      <p:sp>
        <p:nvSpPr>
          <p:cNvPr id="160" name="CustomShape 3"/>
          <p:cNvSpPr/>
          <p:nvPr/>
        </p:nvSpPr>
        <p:spPr>
          <a:xfrm>
            <a:off x="755640" y="3789000"/>
            <a:ext cx="7704360" cy="1800000"/>
          </a:xfrm>
          <a:prstGeom prst="rect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Benefits of data flow: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runtime can decide where to run tasks and can automatically recover from failures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2238</Words>
  <Application>Microsoft Office PowerPoint</Application>
  <PresentationFormat>Custom</PresentationFormat>
  <Paragraphs>444</Paragraphs>
  <Slides>64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</vt:lpstr>
      <vt:lpstr>Calibri</vt:lpstr>
      <vt:lpstr>DejaVu Sans</vt:lpstr>
      <vt:lpstr>Gill Sans MT</vt:lpstr>
      <vt:lpstr>Menlo</vt:lpstr>
      <vt:lpstr>Source Sans Pro Light</vt:lpstr>
      <vt:lpstr>StarSymbol</vt:lpstr>
      <vt:lpstr>Wingdings</vt:lpstr>
      <vt:lpstr>ヒラギノ角ゴ ProN W3</vt:lpstr>
      <vt:lpstr>ヒラギノ角ゴ ProN W6</vt:lpstr>
      <vt:lpstr>Office Theme</vt:lpstr>
      <vt:lpstr>Office Theme</vt:lpstr>
      <vt:lpstr>Office Theme</vt:lpstr>
      <vt:lpstr>PowerPoint Presentation</vt:lpstr>
      <vt:lpstr>Agenda</vt:lpstr>
      <vt:lpstr>Distributed processing </vt:lpstr>
      <vt:lpstr>Difference between distributed processing and Parallel processing</vt:lpstr>
      <vt:lpstr>PowerPoint Presentation</vt:lpstr>
      <vt:lpstr>PowerPoint Presentation</vt:lpstr>
      <vt:lpstr>Difference between spark and Map-reduce</vt:lpstr>
      <vt:lpstr>Spark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Standalone</vt:lpstr>
      <vt:lpstr>Spark yarn Deployment Mode</vt:lpstr>
      <vt:lpstr>Cluster Deployment Mode</vt:lpstr>
      <vt:lpstr>Client Deployment Mode</vt:lpstr>
      <vt:lpstr>Command for Spark Yarn client mode</vt:lpstr>
      <vt:lpstr>Command for Spark Yarn Cluster mode</vt:lpstr>
      <vt:lpstr>Spark memory model</vt:lpstr>
      <vt:lpstr>PowerPoint Presentation</vt:lpstr>
      <vt:lpstr>Spark Word Count Example</vt:lpstr>
      <vt:lpstr>Continue Spark word count program</vt:lpstr>
      <vt:lpstr>Continue Spark word count program</vt:lpstr>
      <vt:lpstr>Shared Variable in Spark</vt:lpstr>
      <vt:lpstr>Broadcast variable</vt:lpstr>
      <vt:lpstr>PowerPoint Presentation</vt:lpstr>
      <vt:lpstr>Challenges and Solutions</vt:lpstr>
      <vt:lpstr>PowerPoint Presentation</vt:lpstr>
      <vt:lpstr> Programming Interface</vt:lpstr>
      <vt:lpstr>Declarative BigData Processing</vt:lpstr>
      <vt:lpstr>Advantages over Relational Query Languages</vt:lpstr>
      <vt:lpstr>Data Model</vt:lpstr>
      <vt:lpstr> Querying Native Datasets</vt:lpstr>
      <vt:lpstr>Catalyst</vt:lpstr>
      <vt:lpstr>PowerPoint Presentation</vt:lpstr>
      <vt:lpstr>PowerPoint Presentation</vt:lpstr>
      <vt:lpstr>Optimization</vt:lpstr>
      <vt:lpstr>PowerPoint Presentation</vt:lpstr>
      <vt:lpstr>PowerPoint Presentation</vt:lpstr>
      <vt:lpstr>Extensible Input &amp; Output</vt:lpstr>
      <vt:lpstr>Spark MLlib</vt:lpstr>
      <vt:lpstr>What is MLlib</vt:lpstr>
      <vt:lpstr>Scikit-learn?</vt:lpstr>
      <vt:lpstr> k-means (scala)</vt:lpstr>
      <vt:lpstr>Spark Mllib advantages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Vaidya Mandar Raghunath</dc:creator>
  <cp:lastModifiedBy>admin</cp:lastModifiedBy>
  <cp:revision>254</cp:revision>
  <dcterms:modified xsi:type="dcterms:W3CDTF">2016-06-02T10:27:16Z</dcterms:modified>
</cp:coreProperties>
</file>