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75" r:id="rId2"/>
    <p:sldId id="276" r:id="rId3"/>
    <p:sldId id="304" r:id="rId4"/>
    <p:sldId id="315" r:id="rId5"/>
    <p:sldId id="306" r:id="rId6"/>
    <p:sldId id="316" r:id="rId7"/>
    <p:sldId id="305" r:id="rId8"/>
    <p:sldId id="317" r:id="rId9"/>
    <p:sldId id="312" r:id="rId10"/>
    <p:sldId id="318" r:id="rId11"/>
    <p:sldId id="311" r:id="rId12"/>
    <p:sldId id="319" r:id="rId13"/>
    <p:sldId id="308" r:id="rId14"/>
    <p:sldId id="320" r:id="rId15"/>
    <p:sldId id="309" r:id="rId16"/>
    <p:sldId id="321" r:id="rId17"/>
    <p:sldId id="310" r:id="rId18"/>
    <p:sldId id="322" r:id="rId19"/>
    <p:sldId id="298" r:id="rId20"/>
    <p:sldId id="314" r:id="rId21"/>
    <p:sldId id="323" r:id="rId22"/>
    <p:sldId id="313" r:id="rId23"/>
    <p:sldId id="324" r:id="rId24"/>
  </p:sldIdLst>
  <p:sldSz cx="9144000" cy="6858000" type="screen4x3"/>
  <p:notesSz cx="6858000" cy="9144000"/>
  <p:defaultTextStyle>
    <a:defPPr>
      <a:defRPr lang="en-GB"/>
    </a:defPPr>
    <a:lvl1pPr algn="l" rtl="0" eaLnBrk="0" fontAlgn="base" hangingPunct="0">
      <a:spcBef>
        <a:spcPct val="0"/>
      </a:spcBef>
      <a:spcAft>
        <a:spcPct val="0"/>
      </a:spcAft>
      <a:defRPr sz="2800" kern="1200" baseline="-25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baseline="-25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baseline="-25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baseline="-25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baseline="-250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baseline="-250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baseline="-250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baseline="-250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baseline="-250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404040"/>
    <a:srgbClr val="C00000"/>
    <a:srgbClr val="F40000"/>
    <a:srgbClr val="D7D7CE"/>
    <a:srgbClr val="A8A8BE"/>
    <a:srgbClr val="C8C6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84" autoAdjust="0"/>
    <p:restoredTop sz="87822" autoAdjust="0"/>
  </p:normalViewPr>
  <p:slideViewPr>
    <p:cSldViewPr>
      <p:cViewPr varScale="1">
        <p:scale>
          <a:sx n="72" d="100"/>
          <a:sy n="72" d="100"/>
        </p:scale>
        <p:origin x="205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81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aseline="0"/>
            </a:lvl1pPr>
          </a:lstStyle>
          <a:p>
            <a:pPr>
              <a:defRPr/>
            </a:pPr>
            <a:endParaRPr lang="en-GB"/>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aseline="0"/>
            </a:lvl1pPr>
          </a:lstStyle>
          <a:p>
            <a:pPr>
              <a:defRPr/>
            </a:pPr>
            <a:endParaRPr lang="en-GB"/>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aseline="0"/>
            </a:lvl1pPr>
          </a:lstStyle>
          <a:p>
            <a:pPr>
              <a:defRPr/>
            </a:pPr>
            <a:endParaRPr lang="en-GB"/>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aseline="0"/>
            </a:lvl1pPr>
          </a:lstStyle>
          <a:p>
            <a:pPr>
              <a:defRPr/>
            </a:pPr>
            <a:fld id="{B33159B5-94CF-4E9E-88B6-3A62CC15DCDF}" type="slidenum">
              <a:rPr lang="en-GB" altLang="lt-LT"/>
              <a:pPr>
                <a:defRPr/>
              </a:pPr>
              <a:t>‹#›</a:t>
            </a:fld>
            <a:endParaRPr lang="en-GB" altLang="lt-LT"/>
          </a:p>
        </p:txBody>
      </p:sp>
    </p:spTree>
    <p:extLst>
      <p:ext uri="{BB962C8B-B14F-4D97-AF65-F5344CB8AC3E}">
        <p14:creationId xmlns:p14="http://schemas.microsoft.com/office/powerpoint/2010/main" val="3994277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aseline="0"/>
            </a:lvl1pPr>
          </a:lstStyle>
          <a:p>
            <a:pPr>
              <a:defRPr/>
            </a:pPr>
            <a:endParaRPr lang="en-GB"/>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aseline="0"/>
            </a:lvl1pPr>
          </a:lstStyle>
          <a:p>
            <a:pPr>
              <a:defRPr/>
            </a:pPr>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aseline="0"/>
            </a:lvl1pPr>
          </a:lstStyle>
          <a:p>
            <a:pPr>
              <a:defRPr/>
            </a:pPr>
            <a:endParaRPr lang="en-GB"/>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aseline="0"/>
            </a:lvl1pPr>
          </a:lstStyle>
          <a:p>
            <a:pPr>
              <a:defRPr/>
            </a:pPr>
            <a:fld id="{D762A6F6-3350-4316-AB30-9654A5D0B613}" type="slidenum">
              <a:rPr lang="en-GB" altLang="lt-LT"/>
              <a:pPr>
                <a:defRPr/>
              </a:pPr>
              <a:t>‹#›</a:t>
            </a:fld>
            <a:endParaRPr lang="en-GB" altLang="lt-LT"/>
          </a:p>
        </p:txBody>
      </p:sp>
    </p:spTree>
    <p:extLst>
      <p:ext uri="{BB962C8B-B14F-4D97-AF65-F5344CB8AC3E}">
        <p14:creationId xmlns:p14="http://schemas.microsoft.com/office/powerpoint/2010/main" val="3038215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F88A87A-12C5-42CF-95D7-1915E9BB960E}" type="slidenum">
              <a:rPr lang="en-GB" altLang="lt-LT" smtClean="0"/>
              <a:pPr>
                <a:spcBef>
                  <a:spcPct val="0"/>
                </a:spcBef>
              </a:pPr>
              <a:t>1</a:t>
            </a:fld>
            <a:endParaRPr lang="en-GB" altLang="lt-LT"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lt-LT" altLang="lt-LT" smtClean="0"/>
          </a:p>
        </p:txBody>
      </p:sp>
    </p:spTree>
    <p:extLst>
      <p:ext uri="{BB962C8B-B14F-4D97-AF65-F5344CB8AC3E}">
        <p14:creationId xmlns:p14="http://schemas.microsoft.com/office/powerpoint/2010/main" val="3289819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2AF0C35-B6C1-463B-8B22-90CEC8187D18}" type="slidenum">
              <a:rPr lang="en-GB" altLang="lt-LT" smtClean="0"/>
              <a:pPr>
                <a:spcBef>
                  <a:spcPct val="0"/>
                </a:spcBef>
              </a:pPr>
              <a:t>2</a:t>
            </a:fld>
            <a:endParaRPr lang="en-GB" altLang="lt-LT"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lt-LT" altLang="lt-LT" smtClean="0"/>
          </a:p>
        </p:txBody>
      </p:sp>
    </p:spTree>
    <p:extLst>
      <p:ext uri="{BB962C8B-B14F-4D97-AF65-F5344CB8AC3E}">
        <p14:creationId xmlns:p14="http://schemas.microsoft.com/office/powerpoint/2010/main" val="421120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956C595-D765-43D9-8F0A-3E438AB9DADA}" type="slidenum">
              <a:rPr lang="en-GB" altLang="lt-LT" smtClean="0"/>
              <a:pPr>
                <a:spcBef>
                  <a:spcPct val="0"/>
                </a:spcBef>
              </a:pPr>
              <a:t>19</a:t>
            </a:fld>
            <a:endParaRPr lang="en-GB" altLang="lt-LT"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lt-LT" smtClean="0"/>
          </a:p>
        </p:txBody>
      </p:sp>
    </p:spTree>
    <p:extLst>
      <p:ext uri="{BB962C8B-B14F-4D97-AF65-F5344CB8AC3E}">
        <p14:creationId xmlns:p14="http://schemas.microsoft.com/office/powerpoint/2010/main" val="770136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EA99AFF-31E3-4716-BB6B-25A022ABD93D}" type="slidenum">
              <a:rPr lang="en-GB" altLang="lt-LT" smtClean="0"/>
              <a:pPr>
                <a:spcBef>
                  <a:spcPct val="0"/>
                </a:spcBef>
              </a:pPr>
              <a:t>20</a:t>
            </a:fld>
            <a:endParaRPr lang="en-GB" altLang="lt-LT"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lt-LT" smtClean="0"/>
          </a:p>
        </p:txBody>
      </p:sp>
    </p:spTree>
    <p:extLst>
      <p:ext uri="{BB962C8B-B14F-4D97-AF65-F5344CB8AC3E}">
        <p14:creationId xmlns:p14="http://schemas.microsoft.com/office/powerpoint/2010/main" val="2439000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EA99AFF-31E3-4716-BB6B-25A022ABD93D}" type="slidenum">
              <a:rPr lang="en-GB" altLang="lt-LT" smtClean="0"/>
              <a:pPr>
                <a:spcBef>
                  <a:spcPct val="0"/>
                </a:spcBef>
              </a:pPr>
              <a:t>21</a:t>
            </a:fld>
            <a:endParaRPr lang="en-GB" altLang="lt-LT"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lt-LT" smtClean="0"/>
          </a:p>
        </p:txBody>
      </p:sp>
    </p:spTree>
    <p:extLst>
      <p:ext uri="{BB962C8B-B14F-4D97-AF65-F5344CB8AC3E}">
        <p14:creationId xmlns:p14="http://schemas.microsoft.com/office/powerpoint/2010/main" val="4065140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781DB26-40EB-415A-8D0E-727A9F1546AC}" type="slidenum">
              <a:rPr lang="en-GB" altLang="lt-LT" smtClean="0"/>
              <a:pPr>
                <a:spcBef>
                  <a:spcPct val="0"/>
                </a:spcBef>
              </a:pPr>
              <a:t>22</a:t>
            </a:fld>
            <a:endParaRPr lang="en-GB" altLang="lt-LT"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lt-LT" smtClean="0"/>
          </a:p>
        </p:txBody>
      </p:sp>
    </p:spTree>
    <p:extLst>
      <p:ext uri="{BB962C8B-B14F-4D97-AF65-F5344CB8AC3E}">
        <p14:creationId xmlns:p14="http://schemas.microsoft.com/office/powerpoint/2010/main" val="3381804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781DB26-40EB-415A-8D0E-727A9F1546AC}" type="slidenum">
              <a:rPr lang="en-GB" altLang="lt-LT" smtClean="0"/>
              <a:pPr>
                <a:spcBef>
                  <a:spcPct val="0"/>
                </a:spcBef>
              </a:pPr>
              <a:t>23</a:t>
            </a:fld>
            <a:endParaRPr lang="en-GB" altLang="lt-LT"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lt-LT" smtClean="0"/>
          </a:p>
        </p:txBody>
      </p:sp>
    </p:spTree>
    <p:extLst>
      <p:ext uri="{BB962C8B-B14F-4D97-AF65-F5344CB8AC3E}">
        <p14:creationId xmlns:p14="http://schemas.microsoft.com/office/powerpoint/2010/main" val="2185159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userDrawn="1"/>
        </p:nvSpPr>
        <p:spPr bwMode="auto">
          <a:xfrm>
            <a:off x="-3175" y="6200775"/>
            <a:ext cx="9144000" cy="0"/>
          </a:xfrm>
          <a:prstGeom prst="line">
            <a:avLst/>
          </a:prstGeom>
          <a:noFill/>
          <a:ln w="6350">
            <a:solidFill>
              <a:srgbClr val="C8C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8"/>
          <p:cNvSpPr>
            <a:spLocks noChangeShapeType="1"/>
          </p:cNvSpPr>
          <p:nvPr userDrawn="1"/>
        </p:nvSpPr>
        <p:spPr bwMode="auto">
          <a:xfrm>
            <a:off x="-3175" y="6218238"/>
            <a:ext cx="9144000" cy="0"/>
          </a:xfrm>
          <a:prstGeom prst="line">
            <a:avLst/>
          </a:prstGeom>
          <a:noFill/>
          <a:ln w="6350">
            <a:solidFill>
              <a:srgbClr val="C8C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9"/>
          <p:cNvSpPr>
            <a:spLocks noChangeShapeType="1"/>
          </p:cNvSpPr>
          <p:nvPr userDrawn="1"/>
        </p:nvSpPr>
        <p:spPr bwMode="auto">
          <a:xfrm>
            <a:off x="-3175" y="6235700"/>
            <a:ext cx="9144000" cy="0"/>
          </a:xfrm>
          <a:prstGeom prst="line">
            <a:avLst/>
          </a:prstGeom>
          <a:noFill/>
          <a:ln w="6350">
            <a:solidFill>
              <a:srgbClr val="C8C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10"/>
          <p:cNvSpPr>
            <a:spLocks noChangeShapeType="1"/>
          </p:cNvSpPr>
          <p:nvPr userDrawn="1"/>
        </p:nvSpPr>
        <p:spPr bwMode="auto">
          <a:xfrm>
            <a:off x="-3175" y="6254750"/>
            <a:ext cx="9144000" cy="0"/>
          </a:xfrm>
          <a:prstGeom prst="line">
            <a:avLst/>
          </a:prstGeom>
          <a:noFill/>
          <a:ln w="6350">
            <a:solidFill>
              <a:srgbClr val="C8C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Rectangle 12"/>
          <p:cNvSpPr>
            <a:spLocks noChangeArrowheads="1"/>
          </p:cNvSpPr>
          <p:nvPr userDrawn="1"/>
        </p:nvSpPr>
        <p:spPr bwMode="auto">
          <a:xfrm>
            <a:off x="0" y="1524000"/>
            <a:ext cx="9144000" cy="228600"/>
          </a:xfrm>
          <a:prstGeom prst="rect">
            <a:avLst/>
          </a:prstGeom>
          <a:solidFill>
            <a:srgbClr val="D7D7C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aseline="-25000">
                <a:solidFill>
                  <a:schemeClr val="tx1"/>
                </a:solidFill>
                <a:latin typeface="Times New Roman" panose="02020603050405020304" pitchFamily="18" charset="0"/>
              </a:defRPr>
            </a:lvl1pPr>
            <a:lvl2pPr marL="742950" indent="-285750" eaLnBrk="0" hangingPunct="0">
              <a:defRPr sz="2800" baseline="-25000">
                <a:solidFill>
                  <a:schemeClr val="tx1"/>
                </a:solidFill>
                <a:latin typeface="Times New Roman" panose="02020603050405020304" pitchFamily="18" charset="0"/>
              </a:defRPr>
            </a:lvl2pPr>
            <a:lvl3pPr marL="1143000" indent="-228600" eaLnBrk="0" hangingPunct="0">
              <a:defRPr sz="2800" baseline="-25000">
                <a:solidFill>
                  <a:schemeClr val="tx1"/>
                </a:solidFill>
                <a:latin typeface="Times New Roman" panose="02020603050405020304" pitchFamily="18" charset="0"/>
              </a:defRPr>
            </a:lvl3pPr>
            <a:lvl4pPr marL="1600200" indent="-228600" eaLnBrk="0" hangingPunct="0">
              <a:defRPr sz="2800" baseline="-25000">
                <a:solidFill>
                  <a:schemeClr val="tx1"/>
                </a:solidFill>
                <a:latin typeface="Times New Roman" panose="02020603050405020304" pitchFamily="18" charset="0"/>
              </a:defRPr>
            </a:lvl4pPr>
            <a:lvl5pPr marL="2057400" indent="-228600" eaLnBrk="0" hangingPunct="0">
              <a:defRPr sz="28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aseline="-25000">
                <a:solidFill>
                  <a:schemeClr val="tx1"/>
                </a:solidFill>
                <a:latin typeface="Times New Roman" panose="02020603050405020304" pitchFamily="18" charset="0"/>
              </a:defRPr>
            </a:lvl9pPr>
          </a:lstStyle>
          <a:p>
            <a:pPr eaLnBrk="1" hangingPunct="1">
              <a:defRPr/>
            </a:pPr>
            <a:endParaRPr lang="en-US" altLang="lt-LT" smtClean="0"/>
          </a:p>
        </p:txBody>
      </p:sp>
      <p:sp>
        <p:nvSpPr>
          <p:cNvPr id="8194" name="Rectangle 2"/>
          <p:cNvSpPr>
            <a:spLocks noGrp="1" noChangeArrowheads="1"/>
          </p:cNvSpPr>
          <p:nvPr>
            <p:ph type="ctrTitle"/>
          </p:nvPr>
        </p:nvSpPr>
        <p:spPr>
          <a:xfrm>
            <a:off x="685800" y="2286000"/>
            <a:ext cx="7772400" cy="1143000"/>
          </a:xfrm>
        </p:spPr>
        <p:txBody>
          <a:bodyPr/>
          <a:lstStyle>
            <a:lvl1pPr algn="ctr">
              <a:defRPr/>
            </a:lvl1pPr>
          </a:lstStyle>
          <a:p>
            <a:pPr lvl="0"/>
            <a:r>
              <a:rPr lang="en-GB" noProof="0" smtClean="0"/>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sz="2000">
                <a:solidFill>
                  <a:srgbClr val="404040"/>
                </a:solidFill>
              </a:defRPr>
            </a:lvl1pPr>
          </a:lstStyle>
          <a:p>
            <a:pPr lvl="0"/>
            <a:r>
              <a:rPr lang="en-GB" noProof="0" smtClean="0"/>
              <a:t>Click to edit Master subtitle style</a:t>
            </a:r>
          </a:p>
        </p:txBody>
      </p:sp>
    </p:spTree>
    <p:extLst>
      <p:ext uri="{BB962C8B-B14F-4D97-AF65-F5344CB8AC3E}">
        <p14:creationId xmlns:p14="http://schemas.microsoft.com/office/powerpoint/2010/main" val="504252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DB116E2-DEBC-4F18-864C-8CED29765DEA}" type="slidenum">
              <a:rPr lang="en-GB" altLang="lt-LT"/>
              <a:pPr>
                <a:defRPr/>
              </a:pPr>
              <a:t>‹#›</a:t>
            </a:fld>
            <a:endParaRPr lang="en-GB" altLang="lt-LT"/>
          </a:p>
        </p:txBody>
      </p:sp>
    </p:spTree>
    <p:extLst>
      <p:ext uri="{BB962C8B-B14F-4D97-AF65-F5344CB8AC3E}">
        <p14:creationId xmlns:p14="http://schemas.microsoft.com/office/powerpoint/2010/main" val="2884202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92100"/>
            <a:ext cx="1943100" cy="580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292100"/>
            <a:ext cx="5678487" cy="580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C9142D8-5061-412E-B499-F5BB381FB5F5}" type="slidenum">
              <a:rPr lang="en-GB" altLang="lt-LT"/>
              <a:pPr>
                <a:defRPr/>
              </a:pPr>
              <a:t>‹#›</a:t>
            </a:fld>
            <a:endParaRPr lang="en-GB" altLang="lt-LT"/>
          </a:p>
        </p:txBody>
      </p:sp>
    </p:spTree>
    <p:extLst>
      <p:ext uri="{BB962C8B-B14F-4D97-AF65-F5344CB8AC3E}">
        <p14:creationId xmlns:p14="http://schemas.microsoft.com/office/powerpoint/2010/main" val="2948413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4213" y="292100"/>
            <a:ext cx="7773987"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341438"/>
            <a:ext cx="7772400" cy="4754562"/>
          </a:xfrm>
        </p:spPr>
        <p:txBody>
          <a:bodyPr/>
          <a:lstStyle/>
          <a:p>
            <a:pPr lvl="0"/>
            <a:endParaRPr lang="en-US" noProof="0" smtClean="0"/>
          </a:p>
        </p:txBody>
      </p:sp>
      <p:sp>
        <p:nvSpPr>
          <p:cNvPr id="4" name="Rectangle 6"/>
          <p:cNvSpPr>
            <a:spLocks noGrp="1" noChangeArrowheads="1"/>
          </p:cNvSpPr>
          <p:nvPr>
            <p:ph type="sldNum" sz="quarter" idx="10"/>
          </p:nvPr>
        </p:nvSpPr>
        <p:spPr>
          <a:ln/>
        </p:spPr>
        <p:txBody>
          <a:bodyPr/>
          <a:lstStyle>
            <a:lvl1pPr>
              <a:defRPr/>
            </a:lvl1pPr>
          </a:lstStyle>
          <a:p>
            <a:pPr>
              <a:defRPr/>
            </a:pPr>
            <a:fld id="{E612B36C-2D98-4A84-870C-6B299E606333}" type="slidenum">
              <a:rPr lang="en-GB" altLang="lt-LT"/>
              <a:pPr>
                <a:defRPr/>
              </a:pPr>
              <a:t>‹#›</a:t>
            </a:fld>
            <a:endParaRPr lang="en-GB" altLang="lt-LT"/>
          </a:p>
        </p:txBody>
      </p:sp>
    </p:spTree>
    <p:extLst>
      <p:ext uri="{BB962C8B-B14F-4D97-AF65-F5344CB8AC3E}">
        <p14:creationId xmlns:p14="http://schemas.microsoft.com/office/powerpoint/2010/main" val="31122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AA8BB8B-66D1-4B33-9D00-B6C17CA4B750}" type="slidenum">
              <a:rPr lang="en-GB" altLang="lt-LT"/>
              <a:pPr>
                <a:defRPr/>
              </a:pPr>
              <a:t>‹#›</a:t>
            </a:fld>
            <a:endParaRPr lang="en-GB" altLang="lt-LT"/>
          </a:p>
        </p:txBody>
      </p:sp>
    </p:spTree>
    <p:extLst>
      <p:ext uri="{BB962C8B-B14F-4D97-AF65-F5344CB8AC3E}">
        <p14:creationId xmlns:p14="http://schemas.microsoft.com/office/powerpoint/2010/main" val="359408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0EA15EA-ACFA-42C6-9F0C-1DF257A4157C}" type="slidenum">
              <a:rPr lang="en-GB" altLang="lt-LT"/>
              <a:pPr>
                <a:defRPr/>
              </a:pPr>
              <a:t>‹#›</a:t>
            </a:fld>
            <a:endParaRPr lang="en-GB" altLang="lt-LT"/>
          </a:p>
        </p:txBody>
      </p:sp>
    </p:spTree>
    <p:extLst>
      <p:ext uri="{BB962C8B-B14F-4D97-AF65-F5344CB8AC3E}">
        <p14:creationId xmlns:p14="http://schemas.microsoft.com/office/powerpoint/2010/main" val="73328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41438"/>
            <a:ext cx="381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1438"/>
            <a:ext cx="381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F5858753-4EB7-4880-92C9-E388985D6091}" type="slidenum">
              <a:rPr lang="en-GB" altLang="lt-LT"/>
              <a:pPr>
                <a:defRPr/>
              </a:pPr>
              <a:t>‹#›</a:t>
            </a:fld>
            <a:endParaRPr lang="en-GB" altLang="lt-LT"/>
          </a:p>
        </p:txBody>
      </p:sp>
    </p:spTree>
    <p:extLst>
      <p:ext uri="{BB962C8B-B14F-4D97-AF65-F5344CB8AC3E}">
        <p14:creationId xmlns:p14="http://schemas.microsoft.com/office/powerpoint/2010/main" val="257807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CEBBE0E7-2A55-4CD5-A2B5-320E06BC7414}" type="slidenum">
              <a:rPr lang="en-GB" altLang="lt-LT"/>
              <a:pPr>
                <a:defRPr/>
              </a:pPr>
              <a:t>‹#›</a:t>
            </a:fld>
            <a:endParaRPr lang="en-GB" altLang="lt-LT"/>
          </a:p>
        </p:txBody>
      </p:sp>
    </p:spTree>
    <p:extLst>
      <p:ext uri="{BB962C8B-B14F-4D97-AF65-F5344CB8AC3E}">
        <p14:creationId xmlns:p14="http://schemas.microsoft.com/office/powerpoint/2010/main" val="207597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CFEE969D-FEB3-45E0-A987-F09DFDDA3555}" type="slidenum">
              <a:rPr lang="en-GB" altLang="lt-LT"/>
              <a:pPr>
                <a:defRPr/>
              </a:pPr>
              <a:t>‹#›</a:t>
            </a:fld>
            <a:endParaRPr lang="en-GB" altLang="lt-LT"/>
          </a:p>
        </p:txBody>
      </p:sp>
    </p:spTree>
    <p:extLst>
      <p:ext uri="{BB962C8B-B14F-4D97-AF65-F5344CB8AC3E}">
        <p14:creationId xmlns:p14="http://schemas.microsoft.com/office/powerpoint/2010/main" val="397068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1743CF24-053D-4E0D-BBCD-B5677638DE79}" type="slidenum">
              <a:rPr lang="en-GB" altLang="lt-LT"/>
              <a:pPr>
                <a:defRPr/>
              </a:pPr>
              <a:t>‹#›</a:t>
            </a:fld>
            <a:endParaRPr lang="en-GB" altLang="lt-LT"/>
          </a:p>
        </p:txBody>
      </p:sp>
    </p:spTree>
    <p:extLst>
      <p:ext uri="{BB962C8B-B14F-4D97-AF65-F5344CB8AC3E}">
        <p14:creationId xmlns:p14="http://schemas.microsoft.com/office/powerpoint/2010/main" val="2117584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4C739FC-65AA-4C84-9135-9CCDF52FA3B6}" type="slidenum">
              <a:rPr lang="en-GB" altLang="lt-LT"/>
              <a:pPr>
                <a:defRPr/>
              </a:pPr>
              <a:t>‹#›</a:t>
            </a:fld>
            <a:endParaRPr lang="en-GB" altLang="lt-LT"/>
          </a:p>
        </p:txBody>
      </p:sp>
    </p:spTree>
    <p:extLst>
      <p:ext uri="{BB962C8B-B14F-4D97-AF65-F5344CB8AC3E}">
        <p14:creationId xmlns:p14="http://schemas.microsoft.com/office/powerpoint/2010/main" val="126106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B2B36F4-A1C2-4EA3-B061-6747A9F8A7CB}" type="slidenum">
              <a:rPr lang="en-GB" altLang="lt-LT"/>
              <a:pPr>
                <a:defRPr/>
              </a:pPr>
              <a:t>‹#›</a:t>
            </a:fld>
            <a:endParaRPr lang="en-GB" altLang="lt-LT"/>
          </a:p>
        </p:txBody>
      </p:sp>
    </p:spTree>
    <p:extLst>
      <p:ext uri="{BB962C8B-B14F-4D97-AF65-F5344CB8AC3E}">
        <p14:creationId xmlns:p14="http://schemas.microsoft.com/office/powerpoint/2010/main" val="295053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292100"/>
            <a:ext cx="77739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lt-LT" smtClean="0"/>
              <a:t>Click to edit Master title style</a:t>
            </a:r>
          </a:p>
        </p:txBody>
      </p:sp>
      <p:sp>
        <p:nvSpPr>
          <p:cNvPr id="1027" name="Rectangle 3"/>
          <p:cNvSpPr>
            <a:spLocks noGrp="1" noChangeArrowheads="1"/>
          </p:cNvSpPr>
          <p:nvPr>
            <p:ph type="body" idx="1"/>
          </p:nvPr>
        </p:nvSpPr>
        <p:spPr bwMode="auto">
          <a:xfrm>
            <a:off x="685800" y="1341438"/>
            <a:ext cx="7772400"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lt-LT" smtClean="0"/>
              <a:t>Click to edit Master text styles</a:t>
            </a:r>
          </a:p>
          <a:p>
            <a:pPr lvl="1"/>
            <a:r>
              <a:rPr lang="en-GB" altLang="lt-LT" smtClean="0"/>
              <a:t>Second level</a:t>
            </a:r>
          </a:p>
          <a:p>
            <a:pPr lvl="2"/>
            <a:r>
              <a:rPr lang="en-GB" altLang="lt-LT" smtClean="0"/>
              <a:t>Third level</a:t>
            </a:r>
          </a:p>
          <a:p>
            <a:pPr lvl="3"/>
            <a:r>
              <a:rPr lang="en-GB" altLang="lt-LT" smtClean="0"/>
              <a:t>Fourth level</a:t>
            </a:r>
          </a:p>
          <a:p>
            <a:pPr lvl="4"/>
            <a:r>
              <a:rPr lang="en-GB" altLang="lt-LT" smtClean="0"/>
              <a:t>Fifth level</a:t>
            </a:r>
          </a:p>
        </p:txBody>
      </p:sp>
      <p:sp>
        <p:nvSpPr>
          <p:cNvPr id="1028" name="Line 9"/>
          <p:cNvSpPr>
            <a:spLocks noChangeShapeType="1"/>
          </p:cNvSpPr>
          <p:nvPr userDrawn="1"/>
        </p:nvSpPr>
        <p:spPr bwMode="auto">
          <a:xfrm>
            <a:off x="-3175" y="6200775"/>
            <a:ext cx="9144000" cy="0"/>
          </a:xfrm>
          <a:prstGeom prst="line">
            <a:avLst/>
          </a:prstGeom>
          <a:noFill/>
          <a:ln w="6350">
            <a:solidFill>
              <a:srgbClr val="C8C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 name="Line 10"/>
          <p:cNvSpPr>
            <a:spLocks noChangeShapeType="1"/>
          </p:cNvSpPr>
          <p:nvPr userDrawn="1"/>
        </p:nvSpPr>
        <p:spPr bwMode="auto">
          <a:xfrm>
            <a:off x="-3175" y="6218238"/>
            <a:ext cx="9144000" cy="0"/>
          </a:xfrm>
          <a:prstGeom prst="line">
            <a:avLst/>
          </a:prstGeom>
          <a:noFill/>
          <a:ln w="6350">
            <a:solidFill>
              <a:srgbClr val="C8C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 name="Line 11"/>
          <p:cNvSpPr>
            <a:spLocks noChangeShapeType="1"/>
          </p:cNvSpPr>
          <p:nvPr userDrawn="1"/>
        </p:nvSpPr>
        <p:spPr bwMode="auto">
          <a:xfrm>
            <a:off x="-3175" y="6235700"/>
            <a:ext cx="9144000" cy="0"/>
          </a:xfrm>
          <a:prstGeom prst="line">
            <a:avLst/>
          </a:prstGeom>
          <a:noFill/>
          <a:ln w="6350">
            <a:solidFill>
              <a:srgbClr val="C8C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Line 12"/>
          <p:cNvSpPr>
            <a:spLocks noChangeShapeType="1"/>
          </p:cNvSpPr>
          <p:nvPr userDrawn="1"/>
        </p:nvSpPr>
        <p:spPr bwMode="auto">
          <a:xfrm>
            <a:off x="-3175" y="6254750"/>
            <a:ext cx="9144000" cy="0"/>
          </a:xfrm>
          <a:prstGeom prst="line">
            <a:avLst/>
          </a:prstGeom>
          <a:noFill/>
          <a:ln w="6350">
            <a:solidFill>
              <a:srgbClr val="C8C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Rectangle 27"/>
          <p:cNvSpPr>
            <a:spLocks noChangeArrowheads="1"/>
          </p:cNvSpPr>
          <p:nvPr userDrawn="1"/>
        </p:nvSpPr>
        <p:spPr bwMode="auto">
          <a:xfrm>
            <a:off x="0" y="1066800"/>
            <a:ext cx="9144000" cy="228600"/>
          </a:xfrm>
          <a:prstGeom prst="rect">
            <a:avLst/>
          </a:prstGeom>
          <a:solidFill>
            <a:srgbClr val="D7D7C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00" rIns="720000" anchor="ctr"/>
          <a:lstStyle>
            <a:lvl1pPr eaLnBrk="0" hangingPunct="0">
              <a:defRPr sz="2800" baseline="-25000">
                <a:solidFill>
                  <a:schemeClr val="tx1"/>
                </a:solidFill>
                <a:latin typeface="Times New Roman" panose="02020603050405020304" pitchFamily="18" charset="0"/>
              </a:defRPr>
            </a:lvl1pPr>
            <a:lvl2pPr marL="742950" indent="-285750" eaLnBrk="0" hangingPunct="0">
              <a:defRPr sz="2800" baseline="-25000">
                <a:solidFill>
                  <a:schemeClr val="tx1"/>
                </a:solidFill>
                <a:latin typeface="Times New Roman" panose="02020603050405020304" pitchFamily="18" charset="0"/>
              </a:defRPr>
            </a:lvl2pPr>
            <a:lvl3pPr marL="1143000" indent="-228600" eaLnBrk="0" hangingPunct="0">
              <a:defRPr sz="2800" baseline="-25000">
                <a:solidFill>
                  <a:schemeClr val="tx1"/>
                </a:solidFill>
                <a:latin typeface="Times New Roman" panose="02020603050405020304" pitchFamily="18" charset="0"/>
              </a:defRPr>
            </a:lvl3pPr>
            <a:lvl4pPr marL="1600200" indent="-228600" eaLnBrk="0" hangingPunct="0">
              <a:defRPr sz="2800" baseline="-25000">
                <a:solidFill>
                  <a:schemeClr val="tx1"/>
                </a:solidFill>
                <a:latin typeface="Times New Roman" panose="02020603050405020304" pitchFamily="18" charset="0"/>
              </a:defRPr>
            </a:lvl4pPr>
            <a:lvl5pPr marL="2057400" indent="-228600" eaLnBrk="0" hangingPunct="0">
              <a:defRPr sz="28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aseline="-25000">
                <a:solidFill>
                  <a:schemeClr val="tx1"/>
                </a:solidFill>
                <a:latin typeface="Times New Roman" panose="02020603050405020304" pitchFamily="18" charset="0"/>
              </a:defRPr>
            </a:lvl9pPr>
          </a:lstStyle>
          <a:p>
            <a:pPr eaLnBrk="1" hangingPunct="1">
              <a:defRPr/>
            </a:pPr>
            <a:endParaRPr lang="lt-LT" altLang="lt-LT" sz="1200" b="1" baseline="0" smtClean="0">
              <a:solidFill>
                <a:schemeClr val="bg1"/>
              </a:solidFill>
              <a:latin typeface="Verdana" panose="020B0604030504040204" pitchFamily="34" charset="0"/>
            </a:endParaRPr>
          </a:p>
        </p:txBody>
      </p:sp>
      <p:sp>
        <p:nvSpPr>
          <p:cNvPr id="2" name="Rectangle 6"/>
          <p:cNvSpPr>
            <a:spLocks noGrp="1" noChangeArrowheads="1"/>
          </p:cNvSpPr>
          <p:nvPr>
            <p:ph type="sldNum" sz="quarter" idx="4"/>
          </p:nvPr>
        </p:nvSpPr>
        <p:spPr bwMode="auto">
          <a:xfrm>
            <a:off x="8458200" y="6248400"/>
            <a:ext cx="68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lvl1pPr algn="r" eaLnBrk="1" hangingPunct="1">
              <a:defRPr sz="1400" baseline="0">
                <a:solidFill>
                  <a:srgbClr val="D7D7CE"/>
                </a:solidFill>
                <a:latin typeface="Verdana" panose="020B0604030504040204" pitchFamily="34" charset="0"/>
              </a:defRPr>
            </a:lvl1pPr>
          </a:lstStyle>
          <a:p>
            <a:pPr>
              <a:defRPr/>
            </a:pPr>
            <a:fld id="{6F3CDD10-F8D3-446E-8216-D66769B69866}" type="slidenum">
              <a:rPr lang="en-GB" altLang="lt-LT"/>
              <a:pPr>
                <a:defRPr/>
              </a:pPr>
              <a:t>‹#›</a:t>
            </a:fld>
            <a:endParaRPr lang="en-GB" altLang="lt-LT"/>
          </a:p>
        </p:txBody>
      </p:sp>
    </p:spTree>
  </p:cSld>
  <p:clrMap bg1="lt1" tx1="dk1" bg2="lt2" tx2="dk2" accent1="accent1" accent2="accent2" accent3="accent3" accent4="accent4" accent5="accent5" accent6="accent6" hlink="hlink" folHlink="folHlink"/>
  <p:sldLayoutIdLst>
    <p:sldLayoutId id="2147483699"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0" fontAlgn="base" hangingPunct="0">
        <a:spcBef>
          <a:spcPct val="0"/>
        </a:spcBef>
        <a:spcAft>
          <a:spcPct val="0"/>
        </a:spcAft>
        <a:defRPr sz="2800">
          <a:solidFill>
            <a:srgbClr val="C00000"/>
          </a:solidFill>
          <a:latin typeface="+mj-lt"/>
          <a:ea typeface="+mj-ea"/>
          <a:cs typeface="+mj-cs"/>
        </a:defRPr>
      </a:lvl1pPr>
      <a:lvl2pPr algn="l" rtl="0" eaLnBrk="0" fontAlgn="base" hangingPunct="0">
        <a:spcBef>
          <a:spcPct val="0"/>
        </a:spcBef>
        <a:spcAft>
          <a:spcPct val="0"/>
        </a:spcAft>
        <a:defRPr sz="2800">
          <a:solidFill>
            <a:srgbClr val="C00000"/>
          </a:solidFill>
          <a:latin typeface="Verdana" pitchFamily="34" charset="0"/>
        </a:defRPr>
      </a:lvl2pPr>
      <a:lvl3pPr algn="l" rtl="0" eaLnBrk="0" fontAlgn="base" hangingPunct="0">
        <a:spcBef>
          <a:spcPct val="0"/>
        </a:spcBef>
        <a:spcAft>
          <a:spcPct val="0"/>
        </a:spcAft>
        <a:defRPr sz="2800">
          <a:solidFill>
            <a:srgbClr val="C00000"/>
          </a:solidFill>
          <a:latin typeface="Verdana" pitchFamily="34" charset="0"/>
        </a:defRPr>
      </a:lvl3pPr>
      <a:lvl4pPr algn="l" rtl="0" eaLnBrk="0" fontAlgn="base" hangingPunct="0">
        <a:spcBef>
          <a:spcPct val="0"/>
        </a:spcBef>
        <a:spcAft>
          <a:spcPct val="0"/>
        </a:spcAft>
        <a:defRPr sz="2800">
          <a:solidFill>
            <a:srgbClr val="C00000"/>
          </a:solidFill>
          <a:latin typeface="Verdana" pitchFamily="34" charset="0"/>
        </a:defRPr>
      </a:lvl4pPr>
      <a:lvl5pPr algn="l" rtl="0" eaLnBrk="0" fontAlgn="base" hangingPunct="0">
        <a:spcBef>
          <a:spcPct val="0"/>
        </a:spcBef>
        <a:spcAft>
          <a:spcPct val="0"/>
        </a:spcAft>
        <a:defRPr sz="2800">
          <a:solidFill>
            <a:srgbClr val="C00000"/>
          </a:solidFill>
          <a:latin typeface="Verdana" pitchFamily="34" charset="0"/>
        </a:defRPr>
      </a:lvl5pPr>
      <a:lvl6pPr marL="457200" algn="l" rtl="0" fontAlgn="base">
        <a:spcBef>
          <a:spcPct val="0"/>
        </a:spcBef>
        <a:spcAft>
          <a:spcPct val="0"/>
        </a:spcAft>
        <a:defRPr sz="2800">
          <a:solidFill>
            <a:srgbClr val="C00000"/>
          </a:solidFill>
          <a:latin typeface="Verdana" pitchFamily="34" charset="0"/>
        </a:defRPr>
      </a:lvl6pPr>
      <a:lvl7pPr marL="914400" algn="l" rtl="0" fontAlgn="base">
        <a:spcBef>
          <a:spcPct val="0"/>
        </a:spcBef>
        <a:spcAft>
          <a:spcPct val="0"/>
        </a:spcAft>
        <a:defRPr sz="2800">
          <a:solidFill>
            <a:srgbClr val="C00000"/>
          </a:solidFill>
          <a:latin typeface="Verdana" pitchFamily="34" charset="0"/>
        </a:defRPr>
      </a:lvl7pPr>
      <a:lvl8pPr marL="1371600" algn="l" rtl="0" fontAlgn="base">
        <a:spcBef>
          <a:spcPct val="0"/>
        </a:spcBef>
        <a:spcAft>
          <a:spcPct val="0"/>
        </a:spcAft>
        <a:defRPr sz="2800">
          <a:solidFill>
            <a:srgbClr val="C00000"/>
          </a:solidFill>
          <a:latin typeface="Verdana" pitchFamily="34" charset="0"/>
        </a:defRPr>
      </a:lvl8pPr>
      <a:lvl9pPr marL="1828800" algn="l" rtl="0" fontAlgn="base">
        <a:spcBef>
          <a:spcPct val="0"/>
        </a:spcBef>
        <a:spcAft>
          <a:spcPct val="0"/>
        </a:spcAft>
        <a:defRPr sz="2800">
          <a:solidFill>
            <a:srgbClr val="C00000"/>
          </a:solidFill>
          <a:latin typeface="Verdana" pitchFamily="34" charset="0"/>
        </a:defRPr>
      </a:lvl9pPr>
    </p:titleStyle>
    <p:bodyStyle>
      <a:lvl1pPr marL="342900" indent="-342900" algn="l" rtl="0" eaLnBrk="0" fontAlgn="base" hangingPunct="0">
        <a:lnSpc>
          <a:spcPct val="110000"/>
        </a:lnSpc>
        <a:spcBef>
          <a:spcPct val="60000"/>
        </a:spcBef>
        <a:spcAft>
          <a:spcPct val="0"/>
        </a:spcAft>
        <a:buClr>
          <a:srgbClr val="C00000"/>
        </a:buClr>
        <a:buChar char="•"/>
        <a:defRPr sz="2400">
          <a:solidFill>
            <a:schemeClr val="tx1"/>
          </a:solidFill>
          <a:latin typeface="+mn-lt"/>
          <a:ea typeface="+mn-ea"/>
          <a:cs typeface="+mn-cs"/>
        </a:defRPr>
      </a:lvl1pPr>
      <a:lvl2pPr marL="742950" indent="-285750" algn="l" rtl="0" eaLnBrk="0" fontAlgn="base" hangingPunct="0">
        <a:lnSpc>
          <a:spcPct val="110000"/>
        </a:lnSpc>
        <a:spcBef>
          <a:spcPct val="40000"/>
        </a:spcBef>
        <a:spcAft>
          <a:spcPct val="0"/>
        </a:spcAft>
        <a:buClr>
          <a:srgbClr val="C00000"/>
        </a:buClr>
        <a:buChar char="–"/>
        <a:defRPr sz="2000">
          <a:solidFill>
            <a:schemeClr val="tx1"/>
          </a:solidFill>
          <a:latin typeface="+mn-lt"/>
        </a:defRPr>
      </a:lvl2pPr>
      <a:lvl3pPr marL="1143000" indent="-228600" algn="l" rtl="0" eaLnBrk="0" fontAlgn="base" hangingPunct="0">
        <a:lnSpc>
          <a:spcPct val="110000"/>
        </a:lnSpc>
        <a:spcBef>
          <a:spcPct val="40000"/>
        </a:spcBef>
        <a:spcAft>
          <a:spcPct val="0"/>
        </a:spcAft>
        <a:buClr>
          <a:srgbClr val="C00000"/>
        </a:buClr>
        <a:buChar char="•"/>
        <a:defRPr sz="2000">
          <a:solidFill>
            <a:schemeClr val="tx1"/>
          </a:solidFill>
          <a:latin typeface="+mn-lt"/>
        </a:defRPr>
      </a:lvl3pPr>
      <a:lvl4pPr marL="1600200" indent="-228600" algn="l" rtl="0" eaLnBrk="0" fontAlgn="base" hangingPunct="0">
        <a:lnSpc>
          <a:spcPct val="110000"/>
        </a:lnSpc>
        <a:spcBef>
          <a:spcPct val="20000"/>
        </a:spcBef>
        <a:spcAft>
          <a:spcPct val="0"/>
        </a:spcAft>
        <a:buClr>
          <a:srgbClr val="C00000"/>
        </a:buClr>
        <a:buChar char="–"/>
        <a:defRPr sz="1600">
          <a:solidFill>
            <a:schemeClr val="tx1"/>
          </a:solidFill>
          <a:latin typeface="+mn-lt"/>
        </a:defRPr>
      </a:lvl4pPr>
      <a:lvl5pPr marL="2057400" indent="-228600" algn="l" rtl="0" eaLnBrk="0" fontAlgn="base" hangingPunct="0">
        <a:lnSpc>
          <a:spcPct val="110000"/>
        </a:lnSpc>
        <a:spcBef>
          <a:spcPct val="20000"/>
        </a:spcBef>
        <a:spcAft>
          <a:spcPct val="0"/>
        </a:spcAft>
        <a:buClr>
          <a:srgbClr val="C00000"/>
        </a:buClr>
        <a:buChar char="»"/>
        <a:defRPr sz="1600">
          <a:solidFill>
            <a:schemeClr val="tx1"/>
          </a:solidFill>
          <a:latin typeface="+mn-lt"/>
        </a:defRPr>
      </a:lvl5pPr>
      <a:lvl6pPr marL="2514600" indent="-228600" algn="l" rtl="0" fontAlgn="base">
        <a:lnSpc>
          <a:spcPct val="110000"/>
        </a:lnSpc>
        <a:spcBef>
          <a:spcPct val="20000"/>
        </a:spcBef>
        <a:spcAft>
          <a:spcPct val="0"/>
        </a:spcAft>
        <a:buClr>
          <a:srgbClr val="C00000"/>
        </a:buClr>
        <a:buChar char="»"/>
        <a:defRPr sz="1600">
          <a:solidFill>
            <a:schemeClr val="tx1"/>
          </a:solidFill>
          <a:latin typeface="+mn-lt"/>
        </a:defRPr>
      </a:lvl6pPr>
      <a:lvl7pPr marL="2971800" indent="-228600" algn="l" rtl="0" fontAlgn="base">
        <a:lnSpc>
          <a:spcPct val="110000"/>
        </a:lnSpc>
        <a:spcBef>
          <a:spcPct val="20000"/>
        </a:spcBef>
        <a:spcAft>
          <a:spcPct val="0"/>
        </a:spcAft>
        <a:buClr>
          <a:srgbClr val="C00000"/>
        </a:buClr>
        <a:buChar char="»"/>
        <a:defRPr sz="1600">
          <a:solidFill>
            <a:schemeClr val="tx1"/>
          </a:solidFill>
          <a:latin typeface="+mn-lt"/>
        </a:defRPr>
      </a:lvl7pPr>
      <a:lvl8pPr marL="3429000" indent="-228600" algn="l" rtl="0" fontAlgn="base">
        <a:lnSpc>
          <a:spcPct val="110000"/>
        </a:lnSpc>
        <a:spcBef>
          <a:spcPct val="20000"/>
        </a:spcBef>
        <a:spcAft>
          <a:spcPct val="0"/>
        </a:spcAft>
        <a:buClr>
          <a:srgbClr val="C00000"/>
        </a:buClr>
        <a:buChar char="»"/>
        <a:defRPr sz="1600">
          <a:solidFill>
            <a:schemeClr val="tx1"/>
          </a:solidFill>
          <a:latin typeface="+mn-lt"/>
        </a:defRPr>
      </a:lvl8pPr>
      <a:lvl9pPr marL="3886200" indent="-228600" algn="l" rtl="0" fontAlgn="base">
        <a:lnSpc>
          <a:spcPct val="110000"/>
        </a:lnSpc>
        <a:spcBef>
          <a:spcPct val="20000"/>
        </a:spcBef>
        <a:spcAft>
          <a:spcPct val="0"/>
        </a:spcAft>
        <a:buClr>
          <a:srgbClr val="C00000"/>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if.vu.lt/~adamonis#pst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andrius.adamonis@mif.vu.lt?subject=PSTV:%20%7btema%7d"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n-US" altLang="lt-LT" sz="2400" dirty="0"/>
              <a:t>Software Testing Systems </a:t>
            </a:r>
            <a:r>
              <a:rPr lang="en-US" altLang="lt-LT" sz="2400" dirty="0" smtClean="0"/>
              <a:t>and</a:t>
            </a:r>
            <a:r>
              <a:rPr lang="lt-LT" altLang="lt-LT" sz="2400" dirty="0" smtClean="0"/>
              <a:t/>
            </a:r>
            <a:br>
              <a:rPr lang="lt-LT" altLang="lt-LT" sz="2400" dirty="0" smtClean="0"/>
            </a:br>
            <a:r>
              <a:rPr lang="en-US" altLang="lt-LT" sz="2400" dirty="0" smtClean="0"/>
              <a:t>Configuration </a:t>
            </a:r>
            <a:r>
              <a:rPr lang="en-US" altLang="lt-LT" sz="2400" dirty="0"/>
              <a:t>Management</a:t>
            </a:r>
            <a:r>
              <a:rPr lang="lt-LT" altLang="lt-LT" sz="2400" dirty="0" smtClean="0"/>
              <a:t> </a:t>
            </a:r>
            <a:br>
              <a:rPr lang="lt-LT" altLang="lt-LT" sz="2400" dirty="0" smtClean="0"/>
            </a:br>
            <a:r>
              <a:rPr lang="lt-LT" altLang="lt-LT" sz="2400" dirty="0" smtClean="0"/>
              <a:t>(PSTV7134)</a:t>
            </a:r>
          </a:p>
        </p:txBody>
      </p:sp>
      <p:sp>
        <p:nvSpPr>
          <p:cNvPr id="5123" name="Rectangle 5"/>
          <p:cNvSpPr>
            <a:spLocks noGrp="1" noChangeArrowheads="1"/>
          </p:cNvSpPr>
          <p:nvPr>
            <p:ph type="subTitle" idx="1"/>
          </p:nvPr>
        </p:nvSpPr>
        <p:spPr/>
        <p:txBody>
          <a:bodyPr/>
          <a:lstStyle/>
          <a:p>
            <a:pPr eaLnBrk="1" hangingPunct="1">
              <a:lnSpc>
                <a:spcPct val="100000"/>
              </a:lnSpc>
            </a:pPr>
            <a:r>
              <a:rPr lang="lt-LT" altLang="lt-LT" dirty="0" smtClean="0"/>
              <a:t>Andrius Adamonis</a:t>
            </a:r>
          </a:p>
          <a:p>
            <a:pPr eaLnBrk="1" hangingPunct="1">
              <a:lnSpc>
                <a:spcPct val="100000"/>
              </a:lnSpc>
            </a:pPr>
            <a:endParaRPr lang="lt-LT" altLang="lt-LT" dirty="0" smtClean="0"/>
          </a:p>
          <a:p>
            <a:pPr eaLnBrk="1" hangingPunct="1">
              <a:lnSpc>
                <a:spcPct val="100000"/>
              </a:lnSpc>
            </a:pPr>
            <a:r>
              <a:rPr lang="lt-LT" altLang="lt-LT" sz="1600" dirty="0" smtClean="0"/>
              <a:t>PS 2M</a:t>
            </a:r>
          </a:p>
          <a:p>
            <a:pPr eaLnBrk="1" hangingPunct="1">
              <a:lnSpc>
                <a:spcPct val="100000"/>
              </a:lnSpc>
            </a:pPr>
            <a:r>
              <a:rPr lang="lt-LT" altLang="lt-LT" sz="1600" dirty="0" err="1" smtClean="0"/>
              <a:t>Autumn</a:t>
            </a:r>
            <a:r>
              <a:rPr lang="lt-LT" altLang="lt-LT" sz="1600" smtClean="0"/>
              <a:t> 2017/2018</a:t>
            </a:r>
            <a:endParaRPr lang="lt-LT" altLang="lt-LT" sz="1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lt-LT" altLang="lt-LT" smtClean="0"/>
              <a:t>literature</a:t>
            </a:r>
            <a:endParaRPr lang="en-US" altLang="lt-LT" smtClean="0"/>
          </a:p>
        </p:txBody>
      </p:sp>
      <p:sp>
        <p:nvSpPr>
          <p:cNvPr id="12291" name="Content Placeholder 2"/>
          <p:cNvSpPr>
            <a:spLocks noGrp="1"/>
          </p:cNvSpPr>
          <p:nvPr>
            <p:ph idx="1"/>
          </p:nvPr>
        </p:nvSpPr>
        <p:spPr/>
        <p:txBody>
          <a:bodyPr/>
          <a:lstStyle/>
          <a:p>
            <a:pPr eaLnBrk="1" hangingPunct="1"/>
            <a:r>
              <a:rPr lang="en-US" altLang="lt-LT" smtClean="0"/>
              <a:t>Ilene Burnstein</a:t>
            </a:r>
            <a:r>
              <a:rPr lang="lt-LT" altLang="lt-LT" smtClean="0"/>
              <a:t> "</a:t>
            </a:r>
            <a:r>
              <a:rPr lang="en-US" altLang="lt-LT" smtClean="0"/>
              <a:t>Practical Software Testing</a:t>
            </a:r>
            <a:r>
              <a:rPr lang="lt-LT" altLang="lt-LT" smtClean="0"/>
              <a:t>" </a:t>
            </a:r>
            <a:r>
              <a:rPr lang="en-US" altLang="lt-LT" smtClean="0"/>
              <a:t>Springer</a:t>
            </a:r>
            <a:r>
              <a:rPr lang="lt-LT" altLang="lt-LT" smtClean="0"/>
              <a:t>2002</a:t>
            </a:r>
            <a:endParaRPr lang="en-US" altLang="lt-LT" smtClean="0"/>
          </a:p>
          <a:p>
            <a:pPr eaLnBrk="1" hangingPunct="1"/>
            <a:r>
              <a:rPr lang="en-US" altLang="lt-LT" smtClean="0"/>
              <a:t>Humble, J., D. Farley</a:t>
            </a:r>
            <a:r>
              <a:rPr lang="lt-LT" altLang="lt-LT" smtClean="0"/>
              <a:t> "</a:t>
            </a:r>
            <a:r>
              <a:rPr lang="en-US" altLang="lt-LT" smtClean="0"/>
              <a:t>Continuous Delivery: Reliable Software Releases through Build, Test, and Deployment Automation</a:t>
            </a:r>
            <a:r>
              <a:rPr lang="lt-LT" altLang="lt-LT" smtClean="0"/>
              <a:t>" </a:t>
            </a:r>
            <a:r>
              <a:rPr lang="en-US" altLang="lt-LT" smtClean="0"/>
              <a:t>Addison-Wesley</a:t>
            </a:r>
            <a:r>
              <a:rPr lang="lt-LT" altLang="lt-LT" smtClean="0"/>
              <a:t>2010</a:t>
            </a:r>
          </a:p>
          <a:p>
            <a:pPr eaLnBrk="1" hangingPunct="1"/>
            <a:endParaRPr lang="lt-LT" altLang="lt-LT" smtClean="0"/>
          </a:p>
          <a:p>
            <a:pPr eaLnBrk="1" hangingPunct="1"/>
            <a:r>
              <a:rPr lang="lt-LT" altLang="lt-LT" smtClean="0"/>
              <a:t>On the other - the course progresses</a:t>
            </a:r>
            <a:endParaRPr lang="en-US" altLang="lt-LT" smtClean="0"/>
          </a:p>
        </p:txBody>
      </p:sp>
    </p:spTree>
    <p:extLst>
      <p:ext uri="{BB962C8B-B14F-4D97-AF65-F5344CB8AC3E}">
        <p14:creationId xmlns:p14="http://schemas.microsoft.com/office/powerpoint/2010/main" val="4099562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lt-LT" altLang="lt-LT" dirty="0" err="1" smtClean="0"/>
              <a:t>Recommended</a:t>
            </a:r>
            <a:r>
              <a:rPr lang="lt-LT" altLang="lt-LT" dirty="0" smtClean="0"/>
              <a:t> </a:t>
            </a:r>
            <a:r>
              <a:rPr lang="lt-LT" altLang="lt-LT" dirty="0" err="1" smtClean="0"/>
              <a:t>literature</a:t>
            </a:r>
            <a:endParaRPr lang="en-US" altLang="lt-LT" dirty="0" smtClean="0"/>
          </a:p>
        </p:txBody>
      </p:sp>
      <p:sp>
        <p:nvSpPr>
          <p:cNvPr id="13315" name="Content Placeholder 2"/>
          <p:cNvSpPr>
            <a:spLocks noGrp="1"/>
          </p:cNvSpPr>
          <p:nvPr>
            <p:ph idx="1"/>
          </p:nvPr>
        </p:nvSpPr>
        <p:spPr/>
        <p:txBody>
          <a:bodyPr/>
          <a:lstStyle/>
          <a:p>
            <a:pPr eaLnBrk="1" hangingPunct="1"/>
            <a:r>
              <a:rPr lang="lt-LT" altLang="lt-LT" smtClean="0"/>
              <a:t>Gene Kim "</a:t>
            </a:r>
            <a:r>
              <a:rPr lang="en-US" altLang="lt-LT" smtClean="0"/>
              <a:t>The Phoenix Project: A Novel about IT, DevOps, and Helping Your Business to Win</a:t>
            </a:r>
            <a:r>
              <a:rPr lang="lt-LT" altLang="lt-LT" smtClean="0"/>
              <a:t>"2013</a:t>
            </a:r>
          </a:p>
          <a:p>
            <a:pPr eaLnBrk="1" hangingPunct="1"/>
            <a:r>
              <a:rPr lang="lt-LT" altLang="lt-LT" smtClean="0"/>
              <a:t>Clarke Ching</a:t>
            </a:r>
            <a:r>
              <a:rPr lang="en-US" altLang="lt-LT" smtClean="0"/>
              <a:t>Rolling Rocks Downhill (BETA) - The Physics of Profitable Lean Software Development</a:t>
            </a:r>
            <a:r>
              <a:rPr lang="lt-LT" altLang="lt-LT" smtClean="0"/>
              <a:t>"2012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lt-LT" altLang="lt-LT" smtClean="0"/>
              <a:t>Leisure reading</a:t>
            </a:r>
            <a:endParaRPr lang="en-US" altLang="lt-LT" smtClean="0"/>
          </a:p>
        </p:txBody>
      </p:sp>
      <p:sp>
        <p:nvSpPr>
          <p:cNvPr id="13315" name="Content Placeholder 2"/>
          <p:cNvSpPr>
            <a:spLocks noGrp="1"/>
          </p:cNvSpPr>
          <p:nvPr>
            <p:ph idx="1"/>
          </p:nvPr>
        </p:nvSpPr>
        <p:spPr/>
        <p:txBody>
          <a:bodyPr/>
          <a:lstStyle/>
          <a:p>
            <a:pPr eaLnBrk="1" hangingPunct="1"/>
            <a:r>
              <a:rPr lang="lt-LT" altLang="lt-LT" smtClean="0"/>
              <a:t>Gene Kim "</a:t>
            </a:r>
            <a:r>
              <a:rPr lang="en-US" altLang="lt-LT" smtClean="0"/>
              <a:t>The Phoenix Project: A Novel about IT, DevOps, and Helping Your Business to Win</a:t>
            </a:r>
            <a:r>
              <a:rPr lang="lt-LT" altLang="lt-LT" smtClean="0"/>
              <a:t>"2013</a:t>
            </a:r>
          </a:p>
          <a:p>
            <a:pPr eaLnBrk="1" hangingPunct="1"/>
            <a:r>
              <a:rPr lang="lt-LT" altLang="lt-LT" smtClean="0"/>
              <a:t>Clarke Ching</a:t>
            </a:r>
            <a:r>
              <a:rPr lang="en-US" altLang="lt-LT" smtClean="0"/>
              <a:t>Rolling Rocks Downhill (BETA) - The Physics of Profitable Lean Software Development</a:t>
            </a:r>
            <a:r>
              <a:rPr lang="lt-LT" altLang="lt-LT" smtClean="0"/>
              <a:t>"2012</a:t>
            </a:r>
          </a:p>
        </p:txBody>
      </p:sp>
    </p:spTree>
    <p:extLst>
      <p:ext uri="{BB962C8B-B14F-4D97-AF65-F5344CB8AC3E}">
        <p14:creationId xmlns:p14="http://schemas.microsoft.com/office/powerpoint/2010/main" val="16673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lt-LT" altLang="lt-LT" dirty="0" err="1" smtClean="0"/>
              <a:t>Evaluation</a:t>
            </a:r>
            <a:endParaRPr lang="en-US" altLang="lt-LT" dirty="0" smtClean="0"/>
          </a:p>
        </p:txBody>
      </p:sp>
      <p:sp>
        <p:nvSpPr>
          <p:cNvPr id="3" name="Content Placeholder 2"/>
          <p:cNvSpPr>
            <a:spLocks noGrp="1"/>
          </p:cNvSpPr>
          <p:nvPr>
            <p:ph idx="1"/>
          </p:nvPr>
        </p:nvSpPr>
        <p:spPr/>
        <p:txBody>
          <a:bodyPr/>
          <a:lstStyle/>
          <a:p>
            <a:pPr marL="0" indent="0" eaLnBrk="1" hangingPunct="1">
              <a:buNone/>
              <a:defRPr/>
            </a:pPr>
            <a:r>
              <a:rPr lang="en-US" sz="1800" dirty="0" smtClean="0">
                <a:ea typeface="+mn-ea"/>
                <a:cs typeface="+mn-cs"/>
              </a:rPr>
              <a:t>The </a:t>
            </a:r>
            <a:r>
              <a:rPr lang="en-US" sz="1800" dirty="0">
                <a:ea typeface="+mn-ea"/>
                <a:cs typeface="+mn-cs"/>
              </a:rPr>
              <a:t>assessment of the group </a:t>
            </a:r>
            <a:r>
              <a:rPr lang="en-US" sz="1800" dirty="0" smtClean="0">
                <a:ea typeface="+mn-ea"/>
                <a:cs typeface="+mn-cs"/>
              </a:rPr>
              <a:t>project</a:t>
            </a:r>
            <a:r>
              <a:rPr lang="lt-LT" sz="1800" dirty="0" smtClean="0">
                <a:ea typeface="+mn-ea"/>
                <a:cs typeface="+mn-cs"/>
              </a:rPr>
              <a:t> - 40%:</a:t>
            </a:r>
            <a:endParaRPr lang="en-US" sz="1800" dirty="0">
              <a:ea typeface="+mn-ea"/>
              <a:cs typeface="+mn-cs"/>
            </a:endParaRPr>
          </a:p>
          <a:p>
            <a:pPr eaLnBrk="1" hangingPunct="1">
              <a:defRPr/>
            </a:pPr>
            <a:r>
              <a:rPr lang="en-US" sz="1800" dirty="0">
                <a:ea typeface="+mn-ea"/>
                <a:cs typeface="+mn-cs"/>
              </a:rPr>
              <a:t>Applicability of the Methods and / or tools selected by the group, Correctness of the selection criteria, EXTENT of the positive effect on the process modeled in the use-case.</a:t>
            </a:r>
          </a:p>
          <a:p>
            <a:pPr eaLnBrk="1" hangingPunct="1">
              <a:defRPr/>
            </a:pPr>
            <a:r>
              <a:rPr lang="en-US" sz="1800" dirty="0" smtClean="0">
                <a:ea typeface="+mn-ea"/>
                <a:cs typeface="+mn-cs"/>
              </a:rPr>
              <a:t>4 </a:t>
            </a:r>
            <a:r>
              <a:rPr lang="en-US" sz="1800" dirty="0">
                <a:ea typeface="+mn-ea"/>
                <a:cs typeface="+mn-cs"/>
              </a:rPr>
              <a:t>Point method or tool is Implemented and demonstrated, valid description is prepared and Submitted;</a:t>
            </a:r>
          </a:p>
          <a:p>
            <a:pPr eaLnBrk="1" hangingPunct="1">
              <a:defRPr/>
            </a:pPr>
            <a:r>
              <a:rPr lang="en-US" sz="1800" dirty="0" smtClean="0">
                <a:ea typeface="+mn-ea"/>
                <a:cs typeface="+mn-cs"/>
              </a:rPr>
              <a:t>3 </a:t>
            </a:r>
            <a:r>
              <a:rPr lang="en-US" sz="1800" dirty="0">
                <a:ea typeface="+mn-ea"/>
                <a:cs typeface="+mn-cs"/>
              </a:rPr>
              <a:t>Point method or tool is Implemented and demonstrated, description is prepared, but with non-essential errors;</a:t>
            </a:r>
          </a:p>
          <a:p>
            <a:pPr eaLnBrk="1" hangingPunct="1">
              <a:defRPr/>
            </a:pPr>
            <a:r>
              <a:rPr lang="en-US" sz="1800" dirty="0" smtClean="0">
                <a:ea typeface="+mn-ea"/>
                <a:cs typeface="+mn-cs"/>
              </a:rPr>
              <a:t>2 </a:t>
            </a:r>
            <a:r>
              <a:rPr lang="en-US" sz="1800" dirty="0">
                <a:ea typeface="+mn-ea"/>
                <a:cs typeface="+mn-cs"/>
              </a:rPr>
              <a:t>Points: major errors in the installation or description is not prepared;</a:t>
            </a:r>
          </a:p>
          <a:p>
            <a:pPr eaLnBrk="1" hangingPunct="1">
              <a:defRPr/>
            </a:pPr>
            <a:r>
              <a:rPr lang="en-US" sz="1800" dirty="0" smtClean="0">
                <a:ea typeface="+mn-ea"/>
                <a:cs typeface="+mn-cs"/>
              </a:rPr>
              <a:t>1 </a:t>
            </a:r>
            <a:r>
              <a:rPr lang="en-US" sz="1800" dirty="0">
                <a:ea typeface="+mn-ea"/>
                <a:cs typeface="+mn-cs"/>
              </a:rPr>
              <a:t>point: only description / concept is prepared;</a:t>
            </a:r>
          </a:p>
          <a:p>
            <a:pPr eaLnBrk="1" hangingPunct="1">
              <a:defRPr/>
            </a:pPr>
            <a:r>
              <a:rPr lang="en-US" sz="1800" dirty="0" smtClean="0">
                <a:ea typeface="+mn-ea"/>
                <a:cs typeface="+mn-cs"/>
              </a:rPr>
              <a:t>0 </a:t>
            </a:r>
            <a:r>
              <a:rPr lang="en-US" sz="1800" dirty="0">
                <a:ea typeface="+mn-ea"/>
                <a:cs typeface="+mn-cs"/>
              </a:rPr>
              <a:t>Point project is not Submitted</a:t>
            </a:r>
            <a:r>
              <a:rPr lang="en-US" sz="1800" dirty="0" smtClean="0">
                <a:ea typeface="+mn-ea"/>
                <a:cs typeface="+mn-cs"/>
              </a:rPr>
              <a:t>.</a:t>
            </a:r>
            <a:endParaRPr lang="en-US" sz="1800" dirty="0">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lt-LT" altLang="lt-LT" smtClean="0"/>
              <a:t>evaluation</a:t>
            </a:r>
            <a:endParaRPr lang="en-US" altLang="lt-LT" smtClean="0"/>
          </a:p>
        </p:txBody>
      </p:sp>
      <p:sp>
        <p:nvSpPr>
          <p:cNvPr id="3" name="Content Placeholder 2"/>
          <p:cNvSpPr>
            <a:spLocks noGrp="1"/>
          </p:cNvSpPr>
          <p:nvPr>
            <p:ph idx="1"/>
          </p:nvPr>
        </p:nvSpPr>
        <p:spPr/>
        <p:txBody>
          <a:bodyPr/>
          <a:lstStyle/>
          <a:p>
            <a:pPr eaLnBrk="1" hangingPunct="1">
              <a:defRPr/>
            </a:pPr>
            <a:r>
              <a:rPr lang="lt-LT" dirty="0" smtClean="0"/>
              <a:t>Group project - 40%</a:t>
            </a:r>
          </a:p>
          <a:p>
            <a:pPr lvl="1" eaLnBrk="1" hangingPunct="1">
              <a:defRPr/>
            </a:pPr>
            <a:r>
              <a:rPr lang="lt-LT" sz="1400" dirty="0" smtClean="0">
                <a:ea typeface="+mn-ea"/>
                <a:cs typeface="+mn-cs"/>
              </a:rPr>
              <a:t>The assessment group project work performance and protection: selected methods and / or tools availability, choice arguments cleanliness, demonstrated techniques and / or tools, the benefits of the present situation.</a:t>
            </a:r>
            <a:endParaRPr lang="en-US" sz="1800" dirty="0" smtClean="0">
              <a:ea typeface="+mn-ea"/>
              <a:cs typeface="+mn-cs"/>
            </a:endParaRPr>
          </a:p>
          <a:p>
            <a:pPr lvl="2" eaLnBrk="1" hangingPunct="1">
              <a:defRPr/>
            </a:pPr>
            <a:r>
              <a:rPr lang="lt-LT" sz="1400" dirty="0" smtClean="0">
                <a:ea typeface="+mn-ea"/>
                <a:cs typeface="+mn-cs"/>
              </a:rPr>
              <a:t>4 points: the method and / or tool realized and demonstrated, the appropriate description;</a:t>
            </a:r>
            <a:endParaRPr lang="en-US" sz="1800" dirty="0" smtClean="0">
              <a:ea typeface="+mn-ea"/>
              <a:cs typeface="+mn-cs"/>
            </a:endParaRPr>
          </a:p>
          <a:p>
            <a:pPr lvl="2" eaLnBrk="1" hangingPunct="1">
              <a:defRPr/>
            </a:pPr>
            <a:r>
              <a:rPr lang="lt-LT" sz="1400" dirty="0" smtClean="0">
                <a:ea typeface="+mn-ea"/>
                <a:cs typeface="+mn-cs"/>
              </a:rPr>
              <a:t>3 points: the method and / or tool realized and demonstrated in the description, but the project are minor errors;</a:t>
            </a:r>
            <a:endParaRPr lang="en-US" sz="1800" dirty="0" smtClean="0">
              <a:ea typeface="+mn-ea"/>
              <a:cs typeface="+mn-cs"/>
            </a:endParaRPr>
          </a:p>
          <a:p>
            <a:pPr lvl="2" eaLnBrk="1" hangingPunct="1">
              <a:defRPr/>
            </a:pPr>
            <a:r>
              <a:rPr lang="lt-LT" sz="1400" dirty="0" smtClean="0">
                <a:ea typeface="+mn-ea"/>
                <a:cs typeface="+mn-cs"/>
              </a:rPr>
              <a:t>2 points: a material error in the description or embodiment;</a:t>
            </a:r>
            <a:endParaRPr lang="en-US" sz="1800" dirty="0" smtClean="0">
              <a:ea typeface="+mn-ea"/>
              <a:cs typeface="+mn-cs"/>
            </a:endParaRPr>
          </a:p>
          <a:p>
            <a:pPr lvl="2" eaLnBrk="1" hangingPunct="1">
              <a:defRPr/>
            </a:pPr>
            <a:r>
              <a:rPr lang="lt-LT" sz="1400" dirty="0" smtClean="0">
                <a:ea typeface="+mn-ea"/>
                <a:cs typeface="+mn-cs"/>
              </a:rPr>
              <a:t>1 point: only description / concept developed;</a:t>
            </a:r>
            <a:endParaRPr lang="en-US" sz="1800" dirty="0" smtClean="0">
              <a:ea typeface="+mn-ea"/>
              <a:cs typeface="+mn-cs"/>
            </a:endParaRPr>
          </a:p>
          <a:p>
            <a:pPr lvl="2" eaLnBrk="1" hangingPunct="1">
              <a:defRPr/>
            </a:pPr>
            <a:r>
              <a:rPr lang="lt-LT" sz="1400" dirty="0" smtClean="0">
                <a:ea typeface="+mn-ea"/>
                <a:cs typeface="+mn-cs"/>
              </a:rPr>
              <a:t>0 points: the project has been provided.</a:t>
            </a:r>
            <a:endParaRPr lang="lt-LT" sz="1400" dirty="0" smtClean="0"/>
          </a:p>
        </p:txBody>
      </p:sp>
    </p:spTree>
    <p:extLst>
      <p:ext uri="{BB962C8B-B14F-4D97-AF65-F5344CB8AC3E}">
        <p14:creationId xmlns:p14="http://schemas.microsoft.com/office/powerpoint/2010/main" val="1970162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lt-LT" dirty="0" smtClean="0"/>
              <a:t>Evaluation</a:t>
            </a:r>
          </a:p>
        </p:txBody>
      </p:sp>
      <p:sp>
        <p:nvSpPr>
          <p:cNvPr id="15363" name="Content Placeholder 2"/>
          <p:cNvSpPr>
            <a:spLocks noGrp="1"/>
          </p:cNvSpPr>
          <p:nvPr>
            <p:ph idx="1"/>
          </p:nvPr>
        </p:nvSpPr>
        <p:spPr/>
        <p:txBody>
          <a:bodyPr/>
          <a:lstStyle/>
          <a:p>
            <a:pPr marL="0" indent="0" eaLnBrk="1" hangingPunct="1">
              <a:buNone/>
            </a:pPr>
            <a:r>
              <a:rPr lang="en-US" altLang="lt-LT" sz="1800" dirty="0" smtClean="0"/>
              <a:t>Oral presentation </a:t>
            </a:r>
            <a:r>
              <a:rPr lang="lt-LT" altLang="lt-LT" sz="1800" dirty="0" smtClean="0"/>
              <a:t>- 20%</a:t>
            </a:r>
            <a:r>
              <a:rPr lang="en-US" altLang="lt-LT" sz="1800" dirty="0" smtClean="0"/>
              <a:t>:</a:t>
            </a:r>
            <a:endParaRPr lang="en-US" altLang="lt-LT" sz="1800" dirty="0"/>
          </a:p>
          <a:p>
            <a:pPr eaLnBrk="1" hangingPunct="1"/>
            <a:r>
              <a:rPr lang="en-US" altLang="lt-LT" sz="1800" dirty="0" smtClean="0"/>
              <a:t>The </a:t>
            </a:r>
            <a:r>
              <a:rPr lang="en-US" altLang="lt-LT" sz="1800" dirty="0"/>
              <a:t>presentation structure, size and style: the structure is clear and logical, contains all Necessary components (introduction, explanation, Conclusions), the presentation is of a reasonable duration; The material was delivered for a preview.</a:t>
            </a:r>
          </a:p>
          <a:p>
            <a:pPr eaLnBrk="1" hangingPunct="1"/>
            <a:r>
              <a:rPr lang="en-US" altLang="lt-LT" sz="1800" dirty="0" smtClean="0"/>
              <a:t>Completeness</a:t>
            </a:r>
            <a:r>
              <a:rPr lang="en-US" altLang="lt-LT" sz="1800" dirty="0"/>
              <a:t>, Conclusions and recommendations: The Material Presented in detail and in Comparison to others Methods / tools, Conclusions and recommendations are grounded - 1 point; if the material is incomplete or the Conclusions are given unreasonable - not more than 1 point</a:t>
            </a:r>
            <a:r>
              <a:rPr lang="en-US" altLang="lt-LT" sz="1800"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lt-LT" altLang="lt-LT" smtClean="0"/>
              <a:t>evaluation</a:t>
            </a:r>
            <a:endParaRPr lang="en-US" altLang="lt-LT" smtClean="0"/>
          </a:p>
        </p:txBody>
      </p:sp>
      <p:sp>
        <p:nvSpPr>
          <p:cNvPr id="15363" name="Content Placeholder 2"/>
          <p:cNvSpPr>
            <a:spLocks noGrp="1"/>
          </p:cNvSpPr>
          <p:nvPr>
            <p:ph idx="1"/>
          </p:nvPr>
        </p:nvSpPr>
        <p:spPr/>
        <p:txBody>
          <a:bodyPr/>
          <a:lstStyle/>
          <a:p>
            <a:pPr eaLnBrk="1" hangingPunct="1"/>
            <a:r>
              <a:rPr lang="lt-LT" altLang="lt-LT" smtClean="0"/>
              <a:t>Report of the seminar - 20%</a:t>
            </a:r>
          </a:p>
          <a:p>
            <a:pPr lvl="1" eaLnBrk="1" hangingPunct="1"/>
            <a:r>
              <a:rPr lang="lt-LT" altLang="lt-LT" sz="1400" smtClean="0"/>
              <a:t>delivery structure, scope, teaching style: </a:t>
            </a:r>
            <a:br>
              <a:rPr lang="lt-LT" altLang="lt-LT" sz="1400" smtClean="0"/>
            </a:br>
            <a:r>
              <a:rPr lang="lt-LT" altLang="lt-LT" sz="1400" smtClean="0"/>
              <a:t>The structure is clear and logical, are all necessary components (introduction, body, conclusion), the message is a reasonable amount, the delivery of materials in advance - 1 point. </a:t>
            </a:r>
            <a:endParaRPr lang="en-US" altLang="lt-LT" sz="1400" smtClean="0"/>
          </a:p>
          <a:p>
            <a:pPr lvl="1" eaLnBrk="1" hangingPunct="1"/>
            <a:r>
              <a:rPr lang="lt-LT" altLang="lt-LT" sz="1400" smtClean="0"/>
              <a:t>completeness, recommendations and conclusions: </a:t>
            </a:r>
            <a:br>
              <a:rPr lang="lt-LT" altLang="lt-LT" sz="1400" smtClean="0"/>
            </a:br>
            <a:r>
              <a:rPr lang="lt-LT" altLang="lt-LT" sz="1400" smtClean="0"/>
              <a:t>material presented in detail, compared with other similar. methods / tools, recommendations and conclusions based on - 1 point; If the material is not complete, the findings are not justified, a maximum of 1 point.</a:t>
            </a:r>
          </a:p>
        </p:txBody>
      </p:sp>
    </p:spTree>
    <p:extLst>
      <p:ext uri="{BB962C8B-B14F-4D97-AF65-F5344CB8AC3E}">
        <p14:creationId xmlns:p14="http://schemas.microsoft.com/office/powerpoint/2010/main" val="1592433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lt-LT" altLang="lt-LT" dirty="0" err="1" smtClean="0"/>
              <a:t>Evaluation</a:t>
            </a:r>
            <a:endParaRPr lang="en-US" altLang="lt-LT" dirty="0" smtClean="0"/>
          </a:p>
        </p:txBody>
      </p:sp>
      <p:sp>
        <p:nvSpPr>
          <p:cNvPr id="16387" name="Content Placeholder 2"/>
          <p:cNvSpPr>
            <a:spLocks noGrp="1"/>
          </p:cNvSpPr>
          <p:nvPr>
            <p:ph idx="1"/>
          </p:nvPr>
        </p:nvSpPr>
        <p:spPr/>
        <p:txBody>
          <a:bodyPr/>
          <a:lstStyle/>
          <a:p>
            <a:pPr marL="0" indent="0" eaLnBrk="1" hangingPunct="1">
              <a:buNone/>
            </a:pPr>
            <a:r>
              <a:rPr lang="lt-LT" altLang="lt-LT" sz="1800" dirty="0" err="1" smtClean="0"/>
              <a:t>Exam</a:t>
            </a:r>
            <a:r>
              <a:rPr lang="lt-LT" altLang="lt-LT" sz="1800" dirty="0" smtClean="0"/>
              <a:t> - 40%:</a:t>
            </a:r>
            <a:endParaRPr lang="en-US" altLang="lt-LT" sz="1800" dirty="0"/>
          </a:p>
          <a:p>
            <a:pPr eaLnBrk="1" hangingPunct="1"/>
            <a:r>
              <a:rPr lang="en-US" altLang="lt-LT" sz="1800" dirty="0" smtClean="0"/>
              <a:t>4 </a:t>
            </a:r>
            <a:r>
              <a:rPr lang="en-US" altLang="lt-LT" sz="1800" dirty="0"/>
              <a:t>points: excellent knowledge and skills; Comprehensive answer, concepts are used appropriately, concepts and terminology explained, the argument given for suggestions and Decisions in the answer;</a:t>
            </a:r>
          </a:p>
          <a:p>
            <a:pPr eaLnBrk="1" hangingPunct="1"/>
            <a:r>
              <a:rPr lang="en-US" altLang="lt-LT" sz="1800" dirty="0" smtClean="0"/>
              <a:t>3 </a:t>
            </a:r>
            <a:r>
              <a:rPr lang="en-US" altLang="lt-LT" sz="1800" dirty="0"/>
              <a:t>points: good knowledge and skills; Proper arguments and proper concepts and terminology are used in the answers;</a:t>
            </a:r>
          </a:p>
          <a:p>
            <a:pPr eaLnBrk="1" hangingPunct="1"/>
            <a:r>
              <a:rPr lang="en-US" altLang="lt-LT" sz="1800" dirty="0" smtClean="0"/>
              <a:t>2 </a:t>
            </a:r>
            <a:r>
              <a:rPr lang="en-US" altLang="lt-LT" sz="1800" dirty="0"/>
              <a:t>points: average knowledge and skills; proper concepts and terminology are used and the right Conclusions drawn, but the argument is not given;</a:t>
            </a:r>
          </a:p>
          <a:p>
            <a:pPr eaLnBrk="1" hangingPunct="1"/>
            <a:r>
              <a:rPr lang="en-US" altLang="lt-LT" sz="1800" dirty="0" smtClean="0"/>
              <a:t>1 </a:t>
            </a:r>
            <a:r>
              <a:rPr lang="en-US" altLang="lt-LT" sz="1800" dirty="0"/>
              <a:t>points: Knowledge and skills are less than average; Concepts are inconsistently, Obvious errors in the answer;</a:t>
            </a:r>
          </a:p>
          <a:p>
            <a:pPr eaLnBrk="1" hangingPunct="1"/>
            <a:r>
              <a:rPr lang="en-US" altLang="lt-LT" sz="1800" dirty="0" smtClean="0"/>
              <a:t>0 </a:t>
            </a:r>
            <a:r>
              <a:rPr lang="en-US" altLang="lt-LT" sz="1800" dirty="0"/>
              <a:t>Point answer in not given</a:t>
            </a:r>
            <a:r>
              <a:rPr lang="en-US" altLang="lt-LT" sz="1800" dirty="0" smtClean="0"/>
              <a:t>.</a:t>
            </a:r>
            <a:endParaRPr lang="en-US" altLang="lt-LT"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lt-LT" altLang="lt-LT" smtClean="0"/>
              <a:t>evaluation</a:t>
            </a:r>
            <a:endParaRPr lang="en-US" altLang="lt-LT" smtClean="0"/>
          </a:p>
        </p:txBody>
      </p:sp>
      <p:sp>
        <p:nvSpPr>
          <p:cNvPr id="16387" name="Content Placeholder 2"/>
          <p:cNvSpPr>
            <a:spLocks noGrp="1"/>
          </p:cNvSpPr>
          <p:nvPr>
            <p:ph idx="1"/>
          </p:nvPr>
        </p:nvSpPr>
        <p:spPr/>
        <p:txBody>
          <a:bodyPr/>
          <a:lstStyle/>
          <a:p>
            <a:pPr eaLnBrk="1" hangingPunct="1"/>
            <a:r>
              <a:rPr lang="lt-LT" altLang="lt-LT" smtClean="0"/>
              <a:t>Written examination - 40%</a:t>
            </a:r>
          </a:p>
          <a:p>
            <a:pPr lvl="1" eaLnBrk="1" hangingPunct="1"/>
            <a:r>
              <a:rPr lang="lt-LT" altLang="lt-LT" sz="1400" smtClean="0"/>
              <a:t>The exam consists of 3 different severity of open-ended questions and / or tasks. One issue checks through lectures dealt with concepts of understanding, the two other required course materials designed for practical application in an imaginary situation or to compare several different practical methods examined during the course.</a:t>
            </a:r>
          </a:p>
          <a:p>
            <a:pPr lvl="1" eaLnBrk="1" hangingPunct="1"/>
            <a:r>
              <a:rPr lang="lt-LT" altLang="lt-LT" sz="1400" smtClean="0"/>
              <a:t>During the exam are allowed to use literature.</a:t>
            </a:r>
          </a:p>
          <a:p>
            <a:pPr lvl="1" eaLnBrk="1" hangingPunct="1"/>
            <a:r>
              <a:rPr lang="lt-LT" altLang="lt-LT" sz="1400" smtClean="0"/>
              <a:t>4 points: Excellent knowledge and skills with a comprehensive answer, the terms used in exactly the concept explained, the proposed solutions argued. </a:t>
            </a:r>
          </a:p>
          <a:p>
            <a:pPr lvl="1" eaLnBrk="1" hangingPunct="1"/>
            <a:r>
              <a:rPr lang="lt-LT" altLang="lt-LT" sz="1400" smtClean="0"/>
              <a:t>3 points: Good knowledge and skills offered suitable solutions and the use of appropriate concepts.</a:t>
            </a:r>
          </a:p>
          <a:p>
            <a:pPr lvl="1" eaLnBrk="1" hangingPunct="1"/>
            <a:r>
              <a:rPr lang="lt-LT" altLang="lt-LT" sz="1400" smtClean="0"/>
              <a:t>2 points: Average knowledge and skills, knows the essential concepts, is able to analyze and make the right conclusions, but fails to substantiate the proposed solutions. </a:t>
            </a:r>
          </a:p>
          <a:p>
            <a:pPr lvl="1" eaLnBrk="1" hangingPunct="1"/>
            <a:r>
              <a:rPr lang="lt-LT" altLang="lt-LT" sz="1400" smtClean="0"/>
              <a:t>1 point: Knowledge and skills are below average, knows the concepts inconsistently, concepts fail to link the proposed solutions to the errors.</a:t>
            </a:r>
          </a:p>
          <a:p>
            <a:pPr lvl="1" eaLnBrk="1" hangingPunct="1"/>
            <a:r>
              <a:rPr lang="lt-LT" altLang="lt-LT" sz="1400" smtClean="0"/>
              <a:t>0 points: not answered the question.</a:t>
            </a:r>
          </a:p>
        </p:txBody>
      </p:sp>
    </p:spTree>
    <p:extLst>
      <p:ext uri="{BB962C8B-B14F-4D97-AF65-F5344CB8AC3E}">
        <p14:creationId xmlns:p14="http://schemas.microsoft.com/office/powerpoint/2010/main" val="3864520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lt-LT" altLang="lt-LT" dirty="0" smtClean="0"/>
              <a:t>Group </a:t>
            </a:r>
            <a:r>
              <a:rPr lang="lt-LT" altLang="lt-LT" dirty="0" err="1" smtClean="0"/>
              <a:t>project</a:t>
            </a:r>
            <a:r>
              <a:rPr lang="lt-LT" altLang="lt-LT" dirty="0" smtClean="0"/>
              <a:t> </a:t>
            </a:r>
            <a:r>
              <a:rPr lang="lt-LT" altLang="lt-LT" dirty="0" err="1" smtClean="0"/>
              <a:t>Contexts</a:t>
            </a:r>
            <a:endParaRPr lang="lt-LT" altLang="lt-LT" dirty="0" smtClean="0"/>
          </a:p>
        </p:txBody>
      </p:sp>
      <p:sp>
        <p:nvSpPr>
          <p:cNvPr id="17411" name="Rectangle 3"/>
          <p:cNvSpPr>
            <a:spLocks noGrp="1" noChangeArrowheads="1"/>
          </p:cNvSpPr>
          <p:nvPr>
            <p:ph type="body" idx="1"/>
          </p:nvPr>
        </p:nvSpPr>
        <p:spPr>
          <a:xfrm>
            <a:off x="685800" y="1341438"/>
            <a:ext cx="8134350" cy="5111750"/>
          </a:xfrm>
        </p:spPr>
        <p:txBody>
          <a:bodyPr/>
          <a:lstStyle/>
          <a:p>
            <a:pPr>
              <a:buFont typeface="Verdana" panose="020B0604030504040204" pitchFamily="34" charset="0"/>
              <a:buAutoNum type="arabicPeriod"/>
            </a:pPr>
            <a:r>
              <a:rPr lang="lt-LT" altLang="lt-LT" sz="1800" dirty="0" err="1" smtClean="0">
                <a:solidFill>
                  <a:srgbClr val="000000"/>
                </a:solidFill>
                <a:latin typeface="Arial" panose="020B0604020202020204" pitchFamily="34" charset="0"/>
              </a:rPr>
              <a:t>Business</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Organization</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That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operates</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and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Maintainers</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several</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or</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multiple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integrated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information</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Systems</a:t>
            </a:r>
            <a:endParaRPr lang="lt-LT" altLang="lt-LT" sz="1800" dirty="0" smtClean="0">
              <a:solidFill>
                <a:srgbClr val="000000"/>
              </a:solidFill>
              <a:latin typeface="Arial" panose="020B0604020202020204" pitchFamily="34" charset="0"/>
            </a:endParaRPr>
          </a:p>
          <a:p>
            <a:pPr>
              <a:buFont typeface="Verdana" panose="020B0604030504040204" pitchFamily="34" charset="0"/>
              <a:buAutoNum type="arabicPeriod"/>
            </a:pPr>
            <a:r>
              <a:rPr lang="lt-LT" altLang="lt-LT" sz="1800" dirty="0" err="1" smtClean="0">
                <a:solidFill>
                  <a:srgbClr val="000000"/>
                </a:solidFill>
                <a:latin typeface="Arial" panose="020B0604020202020204" pitchFamily="34" charset="0"/>
              </a:rPr>
              <a:t>information</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system</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development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and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Implementation</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project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executed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by</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an</a:t>
            </a:r>
            <a:r>
              <a:rPr lang="lt-LT" altLang="lt-LT" sz="1800" dirty="0" smtClean="0">
                <a:solidFill>
                  <a:srgbClr val="000000"/>
                </a:solidFill>
                <a:latin typeface="Arial" panose="020B0604020202020204" pitchFamily="34" charset="0"/>
              </a:rPr>
              <a:t> IT </a:t>
            </a:r>
            <a:r>
              <a:rPr lang="lt-LT" altLang="lt-LT" sz="1800" dirty="0" err="1" smtClean="0">
                <a:solidFill>
                  <a:srgbClr val="000000"/>
                </a:solidFill>
                <a:latin typeface="Arial" panose="020B0604020202020204" pitchFamily="34" charset="0"/>
              </a:rPr>
              <a:t>Company</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unders</a:t>
            </a:r>
            <a:r>
              <a:rPr lang="lt-LT" altLang="lt-LT" sz="1800" dirty="0" smtClean="0">
                <a:solidFill>
                  <a:srgbClr val="000000"/>
                </a:solidFill>
                <a:latin typeface="Arial" panose="020B0604020202020204" pitchFamily="34" charset="0"/>
              </a:rPr>
              <a:t> a </a:t>
            </a:r>
            <a:r>
              <a:rPr lang="lt-LT" altLang="lt-LT" sz="1800" dirty="0" err="1" smtClean="0">
                <a:solidFill>
                  <a:srgbClr val="000000"/>
                </a:solidFill>
                <a:latin typeface="Arial" panose="020B0604020202020204" pitchFamily="34" charset="0"/>
              </a:rPr>
              <a:t>fixed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price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contract</a:t>
            </a:r>
            <a:endParaRPr lang="lt-LT" altLang="lt-LT" sz="1800" dirty="0" smtClean="0">
              <a:solidFill>
                <a:srgbClr val="000000"/>
              </a:solidFill>
              <a:latin typeface="Arial" panose="020B0604020202020204" pitchFamily="34" charset="0"/>
            </a:endParaRPr>
          </a:p>
          <a:p>
            <a:pPr>
              <a:buFont typeface="Verdana" panose="020B0604030504040204" pitchFamily="34" charset="0"/>
              <a:buAutoNum type="arabicPeriod"/>
            </a:pPr>
            <a:r>
              <a:rPr lang="lt-LT" altLang="lt-LT" sz="1800" dirty="0" err="1" smtClean="0">
                <a:solidFill>
                  <a:srgbClr val="000000"/>
                </a:solidFill>
                <a:latin typeface="Arial" panose="020B0604020202020204" pitchFamily="34" charset="0"/>
              </a:rPr>
              <a:t>Core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business</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support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information</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system</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replacement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with</a:t>
            </a:r>
            <a:r>
              <a:rPr lang="lt-LT" altLang="lt-LT" sz="1800" dirty="0" smtClean="0">
                <a:solidFill>
                  <a:srgbClr val="000000"/>
                </a:solidFill>
                <a:latin typeface="Arial" panose="020B0604020202020204" pitchFamily="34" charset="0"/>
              </a:rPr>
              <a:t> COTS </a:t>
            </a:r>
            <a:r>
              <a:rPr lang="lt-LT" altLang="lt-LT" sz="1800" dirty="0" err="1" smtClean="0">
                <a:solidFill>
                  <a:srgbClr val="000000"/>
                </a:solidFill>
                <a:latin typeface="Arial" panose="020B0604020202020204" pitchFamily="34" charset="0"/>
              </a:rPr>
              <a:t>software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project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executed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by</a:t>
            </a:r>
            <a:r>
              <a:rPr lang="lt-LT" altLang="lt-LT" sz="1800" dirty="0" smtClean="0">
                <a:solidFill>
                  <a:srgbClr val="000000"/>
                </a:solidFill>
                <a:latin typeface="Arial" panose="020B0604020202020204" pitchFamily="34" charset="0"/>
              </a:rPr>
              <a:t> a </a:t>
            </a:r>
            <a:r>
              <a:rPr lang="lt-LT" altLang="lt-LT" sz="1800" dirty="0" err="1" smtClean="0">
                <a:solidFill>
                  <a:srgbClr val="000000"/>
                </a:solidFill>
                <a:latin typeface="Arial" panose="020B0604020202020204" pitchFamily="34" charset="0"/>
              </a:rPr>
              <a:t>business</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Organization</a:t>
            </a:r>
            <a:endParaRPr lang="lt-LT" altLang="lt-LT" sz="1800" dirty="0" smtClean="0">
              <a:solidFill>
                <a:srgbClr val="000000"/>
              </a:solidFill>
              <a:latin typeface="Arial" panose="020B0604020202020204" pitchFamily="34" charset="0"/>
            </a:endParaRPr>
          </a:p>
          <a:p>
            <a:pPr>
              <a:buFont typeface="Verdana" panose="020B0604030504040204" pitchFamily="34" charset="0"/>
              <a:buAutoNum type="arabicPeriod"/>
            </a:pPr>
            <a:r>
              <a:rPr lang="lt-LT" altLang="lt-LT" sz="1800" dirty="0" err="1" smtClean="0">
                <a:solidFill>
                  <a:srgbClr val="000000"/>
                </a:solidFill>
                <a:latin typeface="Arial" panose="020B0604020202020204" pitchFamily="34" charset="0"/>
              </a:rPr>
              <a:t>Open</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source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Product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development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and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maintenance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INCLUDING</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development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of</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core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Product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functionality</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and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Implementation</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and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maintenance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of</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Specific</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Requirements</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for</a:t>
            </a:r>
            <a:r>
              <a:rPr lang="lt-LT" altLang="lt-LT" sz="1800" dirty="0" smtClean="0">
                <a:solidFill>
                  <a:srgbClr val="000000"/>
                </a:solidFill>
                <a:latin typeface="Arial" panose="020B0604020202020204" pitchFamily="34" charset="0"/>
              </a:rPr>
              <a:t> a </a:t>
            </a:r>
            <a:r>
              <a:rPr lang="lt-LT" altLang="lt-LT" sz="1800" dirty="0" err="1" smtClean="0">
                <a:solidFill>
                  <a:srgbClr val="000000"/>
                </a:solidFill>
                <a:latin typeface="Arial" panose="020B0604020202020204" pitchFamily="34" charset="0"/>
              </a:rPr>
              <a:t>Particular</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customer</a:t>
            </a:r>
            <a:endParaRPr lang="lt-LT" altLang="lt-LT" sz="1800" dirty="0" smtClean="0">
              <a:solidFill>
                <a:srgbClr val="000000"/>
              </a:solidFill>
              <a:latin typeface="Arial" panose="020B0604020202020204" pitchFamily="34" charset="0"/>
            </a:endParaRPr>
          </a:p>
          <a:p>
            <a:pPr>
              <a:buFont typeface="Verdana" panose="020B0604030504040204" pitchFamily="34" charset="0"/>
              <a:buAutoNum type="arabicPeriod"/>
            </a:pPr>
            <a:r>
              <a:rPr lang="lt-LT" altLang="lt-LT" sz="1800" dirty="0" err="1" smtClean="0">
                <a:solidFill>
                  <a:srgbClr val="000000"/>
                </a:solidFill>
                <a:latin typeface="Arial" panose="020B0604020202020204" pitchFamily="34" charset="0"/>
              </a:rPr>
              <a:t>Development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of</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embedded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firmware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software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for</a:t>
            </a:r>
            <a:r>
              <a:rPr lang="lt-LT" altLang="lt-LT" sz="1800" dirty="0" smtClean="0">
                <a:solidFill>
                  <a:srgbClr val="000000"/>
                </a:solidFill>
                <a:latin typeface="Arial" panose="020B0604020202020204" pitchFamily="34" charset="0"/>
              </a:rPr>
              <a:t> a </a:t>
            </a:r>
            <a:r>
              <a:rPr lang="lt-LT" altLang="lt-LT" sz="1800" dirty="0" err="1" smtClean="0">
                <a:solidFill>
                  <a:srgbClr val="000000"/>
                </a:solidFill>
                <a:latin typeface="Arial" panose="020B0604020202020204" pitchFamily="34" charset="0"/>
              </a:rPr>
              <a:t>Particular</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Hardware</a:t>
            </a:r>
            <a:endParaRPr lang="lt-LT" altLang="lt-LT" sz="1800" dirty="0" smtClean="0">
              <a:solidFill>
                <a:srgbClr val="00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lt-LT" altLang="lt-LT" dirty="0" smtClean="0"/>
              <a:t>General </a:t>
            </a:r>
            <a:r>
              <a:rPr lang="lt-LT" altLang="lt-LT" dirty="0" err="1" smtClean="0"/>
              <a:t>Things</a:t>
            </a:r>
            <a:endParaRPr lang="lt-LT" altLang="lt-LT" dirty="0" smtClean="0"/>
          </a:p>
        </p:txBody>
      </p:sp>
      <p:sp>
        <p:nvSpPr>
          <p:cNvPr id="7171" name="Rectangle 3"/>
          <p:cNvSpPr>
            <a:spLocks noGrp="1" noChangeArrowheads="1"/>
          </p:cNvSpPr>
          <p:nvPr>
            <p:ph type="body" idx="1"/>
          </p:nvPr>
        </p:nvSpPr>
        <p:spPr/>
        <p:txBody>
          <a:bodyPr/>
          <a:lstStyle/>
          <a:p>
            <a:pPr eaLnBrk="1" hangingPunct="1"/>
            <a:r>
              <a:rPr lang="lt-LT" altLang="lt-LT" sz="2000" dirty="0" err="1" smtClean="0"/>
              <a:t>Lecturer</a:t>
            </a:r>
            <a:r>
              <a:rPr lang="lt-LT" altLang="lt-LT" sz="2000" dirty="0" smtClean="0"/>
              <a:t>Andrius Adamonis</a:t>
            </a:r>
          </a:p>
          <a:p>
            <a:pPr eaLnBrk="1" hangingPunct="1"/>
            <a:r>
              <a:rPr lang="lt-LT" altLang="lt-LT" sz="2000" dirty="0" err="1" smtClean="0"/>
              <a:t>Materials</a:t>
            </a:r>
            <a:r>
              <a:rPr lang="lt-LT" altLang="lt-LT" sz="2000" dirty="0" smtClean="0"/>
              <a:t>: </a:t>
            </a:r>
            <a:r>
              <a:rPr lang="lt-LT" altLang="lt-LT" sz="2000" dirty="0" smtClean="0">
                <a:hlinkClick r:id="rId3"/>
              </a:rPr>
              <a:t>http://www.mif.vu.lt/~adamonis/tikv</a:t>
            </a:r>
            <a:endParaRPr lang="lt-LT" altLang="lt-LT" sz="2000" dirty="0" smtClean="0"/>
          </a:p>
          <a:p>
            <a:pPr eaLnBrk="1" hangingPunct="1"/>
            <a:r>
              <a:rPr lang="lt-LT" altLang="lt-LT" sz="2000" dirty="0" err="1" smtClean="0"/>
              <a:t>Email</a:t>
            </a:r>
            <a:r>
              <a:rPr lang="lt-LT" altLang="lt-LT" sz="2000" dirty="0" smtClean="0"/>
              <a:t>: </a:t>
            </a:r>
            <a:r>
              <a:rPr lang="lt-LT" altLang="lt-LT" sz="2000" dirty="0" err="1" smtClean="0">
                <a:hlinkClick r:id="rId4"/>
              </a:rPr>
              <a:t>andrius.adamonis@mif.vu.lt</a:t>
            </a:r>
            <a:endParaRPr lang="lt-LT" altLang="lt-LT" sz="2000" dirty="0" smtClean="0"/>
          </a:p>
          <a:p>
            <a:pPr eaLnBrk="1" hangingPunct="1"/>
            <a:endParaRPr lang="lt-LT" altLang="lt-LT" sz="2000" dirty="0" smtClean="0"/>
          </a:p>
          <a:p>
            <a:pPr eaLnBrk="1" hangingPunct="1"/>
            <a:r>
              <a:rPr lang="lt-LT" altLang="lt-LT" sz="2000" dirty="0" err="1" smtClean="0"/>
              <a:t>Lectures</a:t>
            </a:r>
            <a:r>
              <a:rPr lang="lt-LT" altLang="lt-LT" sz="2000" dirty="0" smtClean="0"/>
              <a:t> </a:t>
            </a:r>
            <a:r>
              <a:rPr lang="lt-LT" altLang="lt-LT" sz="2000" dirty="0" err="1" smtClean="0"/>
              <a:t>and</a:t>
            </a:r>
            <a:r>
              <a:rPr lang="lt-LT" altLang="lt-LT" sz="2000" dirty="0" smtClean="0"/>
              <a:t> </a:t>
            </a:r>
            <a:r>
              <a:rPr lang="lt-LT" altLang="lt-LT" sz="2000" dirty="0" err="1" smtClean="0"/>
              <a:t>Seminars</a:t>
            </a:r>
            <a:r>
              <a:rPr lang="lt-LT" altLang="lt-LT" sz="2000" dirty="0" smtClean="0"/>
              <a:t>:</a:t>
            </a:r>
          </a:p>
          <a:p>
            <a:pPr lvl="1" eaLnBrk="1" hangingPunct="1"/>
            <a:r>
              <a:rPr lang="lt-LT" altLang="lt-LT" sz="1800" dirty="0" err="1" smtClean="0"/>
              <a:t>Time</a:t>
            </a:r>
            <a:r>
              <a:rPr lang="lt-LT" altLang="lt-LT" sz="1800" dirty="0" smtClean="0"/>
              <a:t>: </a:t>
            </a:r>
            <a:r>
              <a:rPr lang="lt-LT" altLang="lt-LT" sz="1800" dirty="0" err="1" smtClean="0"/>
              <a:t>every</a:t>
            </a:r>
            <a:r>
              <a:rPr lang="lt-LT" altLang="lt-LT" sz="1800" dirty="0" smtClean="0"/>
              <a:t> </a:t>
            </a:r>
            <a:r>
              <a:rPr lang="lt-LT" altLang="lt-LT" sz="1800" dirty="0" err="1" smtClean="0"/>
              <a:t>Wednesday</a:t>
            </a:r>
            <a:r>
              <a:rPr lang="lt-LT" altLang="lt-LT" sz="1800" dirty="0" smtClean="0"/>
              <a:t> </a:t>
            </a:r>
            <a:r>
              <a:rPr lang="lt-LT" altLang="lt-LT" sz="1800" dirty="0" smtClean="0"/>
              <a:t>17: 00-20: 30 </a:t>
            </a:r>
            <a:r>
              <a:rPr lang="lt-LT" altLang="lt-LT" sz="1800" dirty="0" smtClean="0"/>
              <a:t>-&gt; 17:00</a:t>
            </a:r>
          </a:p>
          <a:p>
            <a:pPr lvl="1" eaLnBrk="1" hangingPunct="1"/>
            <a:r>
              <a:rPr lang="lt-LT" altLang="lt-LT" sz="1800" dirty="0" err="1" smtClean="0"/>
              <a:t>Venue</a:t>
            </a:r>
            <a:r>
              <a:rPr lang="lt-LT" altLang="lt-LT" sz="1800" dirty="0" smtClean="0"/>
              <a:t>: </a:t>
            </a:r>
            <a:r>
              <a:rPr lang="lt-LT" altLang="lt-LT" sz="1800" dirty="0" smtClean="0"/>
              <a:t>213 </a:t>
            </a:r>
            <a:r>
              <a:rPr lang="lt-LT" altLang="lt-LT" sz="1800" dirty="0" err="1" smtClean="0"/>
              <a:t>aud</a:t>
            </a:r>
            <a:r>
              <a:rPr lang="lt-LT" altLang="lt-LT" sz="1800" dirty="0" smtClean="0"/>
              <a:t>., </a:t>
            </a:r>
            <a:r>
              <a:rPr lang="lt-LT" altLang="lt-LT" sz="1800" dirty="0" smtClean="0"/>
              <a:t>Didlaukio</a:t>
            </a:r>
            <a:endParaRPr lang="lt-LT" altLang="lt-LT" sz="1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lt-LT" altLang="lt-LT" dirty="0" err="1" smtClean="0"/>
              <a:t>Stages</a:t>
            </a:r>
            <a:r>
              <a:rPr lang="lt-LT" altLang="lt-LT" dirty="0" smtClean="0"/>
              <a:t> </a:t>
            </a:r>
            <a:r>
              <a:rPr lang="lt-LT" altLang="lt-LT" dirty="0" err="1" smtClean="0"/>
              <a:t>of</a:t>
            </a:r>
            <a:r>
              <a:rPr lang="lt-LT" altLang="lt-LT" dirty="0" smtClean="0"/>
              <a:t> a </a:t>
            </a:r>
            <a:r>
              <a:rPr lang="lt-LT" altLang="lt-LT" dirty="0" err="1" smtClean="0"/>
              <a:t>group</a:t>
            </a:r>
            <a:r>
              <a:rPr lang="lt-LT" altLang="lt-LT" dirty="0" smtClean="0"/>
              <a:t> </a:t>
            </a:r>
            <a:r>
              <a:rPr lang="lt-LT" altLang="lt-LT" dirty="0" err="1" smtClean="0"/>
              <a:t>project</a:t>
            </a:r>
            <a:endParaRPr lang="lt-LT" altLang="lt-LT" dirty="0" smtClean="0"/>
          </a:p>
        </p:txBody>
      </p:sp>
      <p:sp>
        <p:nvSpPr>
          <p:cNvPr id="19459" name="Rectangle 3"/>
          <p:cNvSpPr>
            <a:spLocks noGrp="1" noChangeArrowheads="1"/>
          </p:cNvSpPr>
          <p:nvPr>
            <p:ph type="body" idx="1"/>
          </p:nvPr>
        </p:nvSpPr>
        <p:spPr>
          <a:xfrm>
            <a:off x="685800" y="1341438"/>
            <a:ext cx="8134350" cy="5111750"/>
          </a:xfrm>
        </p:spPr>
        <p:txBody>
          <a:bodyPr/>
          <a:lstStyle/>
          <a:p>
            <a:pPr>
              <a:buFont typeface="Verdana" panose="020B0604030504040204" pitchFamily="34" charset="0"/>
              <a:buAutoNum type="arabicPeriod"/>
            </a:pPr>
            <a:r>
              <a:rPr lang="lt-LT" altLang="lt-LT" sz="1800" dirty="0" err="1" smtClean="0">
                <a:solidFill>
                  <a:srgbClr val="000000"/>
                </a:solidFill>
                <a:latin typeface="Arial" panose="020B0604020202020204" pitchFamily="34" charset="0"/>
              </a:rPr>
              <a:t>Clarify</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Context</a:t>
            </a:r>
            <a:endParaRPr lang="lt-LT" altLang="lt-LT" sz="1800" dirty="0" smtClean="0">
              <a:solidFill>
                <a:srgbClr val="000000"/>
              </a:solidFill>
              <a:latin typeface="Arial" panose="020B0604020202020204" pitchFamily="34" charset="0"/>
            </a:endParaRPr>
          </a:p>
          <a:p>
            <a:pPr lvl="1">
              <a:buFont typeface="Verdana" panose="020B0604030504040204" pitchFamily="34" charset="0"/>
              <a:buAutoNum type="arabicPeriod"/>
            </a:pPr>
            <a:r>
              <a:rPr lang="lt-LT" altLang="lt-LT" sz="1400" dirty="0" smtClean="0">
                <a:solidFill>
                  <a:srgbClr val="000000"/>
                </a:solidFill>
                <a:latin typeface="Arial" panose="020B0604020202020204" pitchFamily="34" charset="0"/>
              </a:rPr>
              <a:t>defining an imaginary current process of projects / work objectives, scope, content and staff qualifications, naming the technologies used and the specific project needs and requirements for testing and configuration management processes</a:t>
            </a:r>
          </a:p>
          <a:p>
            <a:pPr>
              <a:buFont typeface="Verdana" panose="020B0604030504040204" pitchFamily="34" charset="0"/>
              <a:buAutoNum type="arabicPeriod"/>
            </a:pPr>
            <a:r>
              <a:rPr lang="lt-LT" altLang="lt-LT" sz="1800" dirty="0" err="1" smtClean="0">
                <a:solidFill>
                  <a:srgbClr val="000000"/>
                </a:solidFill>
                <a:latin typeface="Arial" panose="020B0604020202020204" pitchFamily="34" charset="0"/>
              </a:rPr>
              <a:t>describe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test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and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Configuration</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Management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Strategy</a:t>
            </a:r>
            <a:endParaRPr lang="lt-LT" altLang="lt-LT" sz="1800" dirty="0" smtClean="0">
              <a:solidFill>
                <a:srgbClr val="000000"/>
              </a:solidFill>
              <a:latin typeface="Arial" panose="020B0604020202020204" pitchFamily="34" charset="0"/>
            </a:endParaRPr>
          </a:p>
          <a:p>
            <a:pPr lvl="1">
              <a:buFont typeface="Verdana" panose="020B0604030504040204" pitchFamily="34" charset="0"/>
              <a:buAutoNum type="arabicPeriod"/>
            </a:pPr>
            <a:r>
              <a:rPr lang="lt-LT" altLang="lt-LT" sz="1400" dirty="0" smtClean="0">
                <a:solidFill>
                  <a:srgbClr val="000000"/>
                </a:solidFill>
                <a:latin typeface="Arial" panose="020B0604020202020204" pitchFamily="34" charset="0"/>
              </a:rPr>
              <a:t>Develop testing and configuration management strategies, processes, and other descriptions of the activities of the organization describing the project, naming (but not limited to) the following disciplines targets, limits of liability, the proposed testing and configuration management of the organization, its responsibilities, the command of the principles of the activities of performance plans</a:t>
            </a:r>
          </a:p>
          <a:p>
            <a:pPr>
              <a:buFont typeface="Verdana" panose="020B0604030504040204" pitchFamily="34" charset="0"/>
              <a:buAutoNum type="arabicPeriod"/>
            </a:pPr>
            <a:r>
              <a:rPr lang="lt-LT" altLang="lt-LT" sz="1800" dirty="0" err="1" smtClean="0">
                <a:solidFill>
                  <a:srgbClr val="000000"/>
                </a:solidFill>
                <a:latin typeface="Arial" panose="020B0604020202020204" pitchFamily="34" charset="0"/>
              </a:rPr>
              <a:t>Select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testing</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and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Configuration</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Management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Tools</a:t>
            </a:r>
            <a:endParaRPr lang="lt-LT" altLang="lt-LT" sz="1800" dirty="0">
              <a:solidFill>
                <a:srgbClr val="000000"/>
              </a:solidFill>
              <a:latin typeface="Arial" panose="020B0604020202020204" pitchFamily="34" charset="0"/>
            </a:endParaRPr>
          </a:p>
          <a:p>
            <a:pPr lvl="1">
              <a:buFont typeface="Verdana" panose="020B0604030504040204" pitchFamily="34" charset="0"/>
              <a:buAutoNum type="arabicPeriod"/>
            </a:pPr>
            <a:r>
              <a:rPr lang="lt-LT" altLang="lt-LT" sz="1400" dirty="0" smtClean="0">
                <a:solidFill>
                  <a:srgbClr val="000000"/>
                </a:solidFill>
                <a:latin typeface="Arial" panose="020B0604020202020204" pitchFamily="34" charset="0"/>
              </a:rPr>
              <a:t>Select test automation and configuration management tools, suitable for the process described to describe the tools in scripts and rules; each team member in one of the selected tools / methods of delivery (this is the presentation of an individual as well as combined with each other to prevent a recurrence of themes and between teams)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lt-LT" altLang="lt-LT" dirty="0" smtClean="0"/>
              <a:t>Groupware project phases</a:t>
            </a:r>
          </a:p>
        </p:txBody>
      </p:sp>
      <p:sp>
        <p:nvSpPr>
          <p:cNvPr id="19459" name="Rectangle 3"/>
          <p:cNvSpPr>
            <a:spLocks noGrp="1" noChangeArrowheads="1"/>
          </p:cNvSpPr>
          <p:nvPr>
            <p:ph type="body" idx="1"/>
          </p:nvPr>
        </p:nvSpPr>
        <p:spPr>
          <a:xfrm>
            <a:off x="685800" y="1341438"/>
            <a:ext cx="8134350" cy="5111750"/>
          </a:xfrm>
        </p:spPr>
        <p:txBody>
          <a:bodyPr/>
          <a:lstStyle/>
          <a:p>
            <a:pPr>
              <a:buFont typeface="Verdana" panose="020B0604030504040204" pitchFamily="34" charset="0"/>
              <a:buAutoNum type="arabicPeriod"/>
            </a:pPr>
            <a:r>
              <a:rPr lang="lt-LT" altLang="lt-LT" sz="1800" smtClean="0">
                <a:solidFill>
                  <a:srgbClr val="000000"/>
                </a:solidFill>
                <a:latin typeface="Arial" panose="020B0604020202020204" pitchFamily="34" charset="0"/>
              </a:rPr>
              <a:t>To clarify the context of the current definition of the imaginary process of ongoing projects / work objectives, scope, content and staff qualifications, naming the technologies used and the specific project needs and requirements for testing and configuration management processes</a:t>
            </a:r>
          </a:p>
          <a:p>
            <a:pPr>
              <a:buFont typeface="Verdana" panose="020B0604030504040204" pitchFamily="34" charset="0"/>
              <a:buAutoNum type="arabicPeriod"/>
            </a:pPr>
            <a:r>
              <a:rPr lang="lt-LT" altLang="lt-LT" sz="1800" smtClean="0">
                <a:solidFill>
                  <a:srgbClr val="000000"/>
                </a:solidFill>
                <a:latin typeface="Arial" panose="020B0604020202020204" pitchFamily="34" charset="0"/>
              </a:rPr>
              <a:t>Develop testing and configuration management strategies, processes, and other descriptions of the activities of the organization describing the project, naming (but not limited to) the following disciplines targets, limits of liability, the proposed testing and configuration management of the organization, its responsibilities, the command of the principles of the activities of performance plans</a:t>
            </a:r>
          </a:p>
          <a:p>
            <a:pPr>
              <a:buFont typeface="Verdana" panose="020B0604030504040204" pitchFamily="34" charset="0"/>
              <a:buAutoNum type="arabicPeriod"/>
            </a:pPr>
            <a:r>
              <a:rPr lang="lt-LT" altLang="lt-LT" sz="1800" smtClean="0">
                <a:solidFill>
                  <a:srgbClr val="000000"/>
                </a:solidFill>
                <a:latin typeface="Arial" panose="020B0604020202020204" pitchFamily="34" charset="0"/>
              </a:rPr>
              <a:t>Select test automation and configuration management tools, suitable for the process described to describe the tools in scripts and rules; each team member in one of the selected tools / methods of delivery (this is the presentation of an individual as well as combined with each other to prevent a recurrence of themes and between teams)</a:t>
            </a:r>
          </a:p>
        </p:txBody>
      </p:sp>
    </p:spTree>
    <p:extLst>
      <p:ext uri="{BB962C8B-B14F-4D97-AF65-F5344CB8AC3E}">
        <p14:creationId xmlns:p14="http://schemas.microsoft.com/office/powerpoint/2010/main" val="1930195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lt-LT" altLang="lt-LT" dirty="0" err="1" smtClean="0"/>
              <a:t>Ground</a:t>
            </a:r>
            <a:r>
              <a:rPr lang="lt-LT" altLang="lt-LT" dirty="0" smtClean="0"/>
              <a:t> </a:t>
            </a:r>
            <a:r>
              <a:rPr lang="lt-LT" altLang="lt-LT" dirty="0" err="1" smtClean="0"/>
              <a:t>rules</a:t>
            </a:r>
            <a:endParaRPr lang="lt-LT" altLang="lt-LT" dirty="0" smtClean="0"/>
          </a:p>
        </p:txBody>
      </p:sp>
      <p:sp>
        <p:nvSpPr>
          <p:cNvPr id="21507" name="Rectangle 3"/>
          <p:cNvSpPr>
            <a:spLocks noGrp="1" noChangeArrowheads="1"/>
          </p:cNvSpPr>
          <p:nvPr>
            <p:ph type="body" idx="1"/>
          </p:nvPr>
        </p:nvSpPr>
        <p:spPr>
          <a:xfrm>
            <a:off x="685800" y="1341438"/>
            <a:ext cx="8134350" cy="5111750"/>
          </a:xfrm>
        </p:spPr>
        <p:txBody>
          <a:bodyPr/>
          <a:lstStyle/>
          <a:p>
            <a:pPr eaLnBrk="1" hangingPunct="1">
              <a:lnSpc>
                <a:spcPct val="100000"/>
              </a:lnSpc>
            </a:pPr>
            <a:r>
              <a:rPr lang="lt-LT" altLang="lt-LT" sz="2000" dirty="0" err="1" smtClean="0"/>
              <a:t>Informal</a:t>
            </a:r>
            <a:endParaRPr lang="lt-LT" altLang="lt-LT" sz="2000" dirty="0" smtClean="0"/>
          </a:p>
          <a:p>
            <a:pPr eaLnBrk="1" hangingPunct="1">
              <a:lnSpc>
                <a:spcPct val="100000"/>
              </a:lnSpc>
            </a:pPr>
            <a:r>
              <a:rPr lang="lt-LT" altLang="lt-LT" sz="2000" dirty="0" err="1" smtClean="0"/>
              <a:t>discussion</a:t>
            </a:r>
            <a:endParaRPr lang="lt-LT" altLang="lt-LT" sz="2000" dirty="0" smtClean="0"/>
          </a:p>
          <a:p>
            <a:pPr eaLnBrk="1" hangingPunct="1">
              <a:lnSpc>
                <a:spcPct val="100000"/>
              </a:lnSpc>
            </a:pPr>
            <a:r>
              <a:rPr lang="lt-LT" altLang="lt-LT" sz="2000" dirty="0" err="1" smtClean="0"/>
              <a:t>Questions</a:t>
            </a:r>
            <a:r>
              <a:rPr lang="lt-LT" altLang="lt-LT" sz="2000" dirty="0" smtClean="0"/>
              <a:t> </a:t>
            </a:r>
            <a:r>
              <a:rPr lang="lt-LT" altLang="lt-LT" sz="2000" dirty="0" err="1" smtClean="0"/>
              <a:t>Any</a:t>
            </a:r>
            <a:r>
              <a:rPr lang="lt-LT" altLang="lt-LT" sz="2000" dirty="0" smtClean="0"/>
              <a:t> </a:t>
            </a:r>
            <a:r>
              <a:rPr lang="lt-LT" altLang="lt-LT" sz="2000" dirty="0" err="1" smtClean="0"/>
              <a:t>time</a:t>
            </a:r>
            <a:endParaRPr lang="lt-LT" altLang="lt-LT" sz="2000" dirty="0" smtClean="0"/>
          </a:p>
          <a:p>
            <a:pPr eaLnBrk="1" hangingPunct="1">
              <a:lnSpc>
                <a:spcPct val="100000"/>
              </a:lnSpc>
            </a:pPr>
            <a:r>
              <a:rPr lang="lt-LT" altLang="lt-LT" sz="2000" dirty="0" err="1" smtClean="0"/>
              <a:t>comments</a:t>
            </a:r>
            <a:r>
              <a:rPr lang="lt-LT" altLang="lt-LT" sz="2000" dirty="0" smtClean="0"/>
              <a:t> </a:t>
            </a:r>
            <a:r>
              <a:rPr lang="lt-LT" altLang="lt-LT" sz="2000" dirty="0" err="1" smtClean="0"/>
              <a:t>Any</a:t>
            </a:r>
            <a:r>
              <a:rPr lang="lt-LT" altLang="lt-LT" sz="2000" dirty="0" smtClean="0"/>
              <a:t> </a:t>
            </a:r>
            <a:r>
              <a:rPr lang="lt-LT" altLang="lt-LT" sz="2000" dirty="0" err="1" smtClean="0"/>
              <a:t>time</a:t>
            </a:r>
            <a:endParaRPr lang="lt-LT" altLang="lt-LT" sz="2000" dirty="0" smtClean="0"/>
          </a:p>
          <a:p>
            <a:pPr eaLnBrk="1" hangingPunct="1">
              <a:lnSpc>
                <a:spcPct val="100000"/>
              </a:lnSpc>
            </a:pPr>
            <a:r>
              <a:rPr lang="lt-LT" altLang="lt-LT" sz="2000" dirty="0" err="1" smtClean="0"/>
              <a:t>Enter</a:t>
            </a:r>
            <a:r>
              <a:rPr lang="lt-LT" altLang="lt-LT" sz="2000" dirty="0" smtClean="0"/>
              <a:t> </a:t>
            </a:r>
            <a:r>
              <a:rPr lang="lt-LT" altLang="lt-LT" sz="2000" dirty="0" err="1" smtClean="0"/>
              <a:t>and</a:t>
            </a:r>
            <a:r>
              <a:rPr lang="lt-LT" altLang="lt-LT" sz="2000" dirty="0" smtClean="0"/>
              <a:t> </a:t>
            </a:r>
            <a:r>
              <a:rPr lang="lt-LT" altLang="lt-LT" sz="2000" dirty="0" err="1" smtClean="0"/>
              <a:t>exit</a:t>
            </a:r>
            <a:r>
              <a:rPr lang="lt-LT" altLang="lt-LT" sz="2000" dirty="0" smtClean="0"/>
              <a:t> </a:t>
            </a:r>
            <a:r>
              <a:rPr lang="lt-LT" altLang="lt-LT" sz="2000" dirty="0" err="1" smtClean="0"/>
              <a:t>Any</a:t>
            </a:r>
            <a:r>
              <a:rPr lang="lt-LT" altLang="lt-LT" sz="2000" dirty="0" smtClean="0"/>
              <a:t> </a:t>
            </a:r>
            <a:r>
              <a:rPr lang="lt-LT" altLang="lt-LT" sz="2000" dirty="0" err="1" smtClean="0"/>
              <a:t>time</a:t>
            </a:r>
            <a:r>
              <a:rPr lang="lt-LT" altLang="lt-LT" sz="2000" dirty="0" smtClean="0"/>
              <a:t> </a:t>
            </a:r>
            <a:r>
              <a:rPr lang="lt-LT" altLang="lt-LT" sz="2000" dirty="0" err="1" smtClean="0"/>
              <a:t>without</a:t>
            </a:r>
            <a:r>
              <a:rPr lang="lt-LT" altLang="lt-LT" sz="2000" dirty="0" smtClean="0"/>
              <a:t> </a:t>
            </a:r>
            <a:r>
              <a:rPr lang="lt-LT" altLang="lt-LT" sz="2000" dirty="0" err="1" smtClean="0"/>
              <a:t>asking</a:t>
            </a:r>
            <a:endParaRPr lang="lt-LT" altLang="lt-LT" sz="2000" dirty="0" smtClean="0"/>
          </a:p>
          <a:p>
            <a:pPr eaLnBrk="1" hangingPunct="1">
              <a:lnSpc>
                <a:spcPct val="100000"/>
              </a:lnSpc>
            </a:pPr>
            <a:r>
              <a:rPr lang="lt-LT" altLang="lt-LT" sz="2000" dirty="0" err="1" smtClean="0"/>
              <a:t>No</a:t>
            </a:r>
            <a:r>
              <a:rPr lang="lt-LT" altLang="lt-LT" sz="2000" dirty="0" smtClean="0"/>
              <a:t> </a:t>
            </a:r>
            <a:r>
              <a:rPr lang="lt-LT" altLang="lt-LT" sz="2000" dirty="0" err="1" smtClean="0"/>
              <a:t>penalties</a:t>
            </a:r>
            <a:r>
              <a:rPr lang="lt-LT" altLang="lt-LT" sz="2000" dirty="0" smtClean="0"/>
              <a:t> </a:t>
            </a:r>
            <a:r>
              <a:rPr lang="lt-LT" altLang="lt-LT" sz="2000" dirty="0" err="1" smtClean="0"/>
              <a:t>for</a:t>
            </a:r>
            <a:r>
              <a:rPr lang="lt-LT" altLang="lt-LT" sz="2000" dirty="0" smtClean="0"/>
              <a:t> </a:t>
            </a:r>
            <a:r>
              <a:rPr lang="lt-LT" altLang="lt-LT" sz="2000" dirty="0" err="1" smtClean="0"/>
              <a:t>being</a:t>
            </a:r>
            <a:r>
              <a:rPr lang="lt-LT" altLang="lt-LT" sz="2000" dirty="0" smtClean="0"/>
              <a:t> late (</a:t>
            </a:r>
            <a:r>
              <a:rPr lang="lt-LT" altLang="lt-LT" sz="2000" dirty="0" err="1" smtClean="0"/>
              <a:t>although</a:t>
            </a:r>
            <a:r>
              <a:rPr lang="lt-LT" altLang="lt-LT" sz="2000" dirty="0" smtClean="0"/>
              <a:t> </a:t>
            </a:r>
            <a:r>
              <a:rPr lang="lt-LT" altLang="lt-LT" sz="2000" dirty="0" err="1" smtClean="0"/>
              <a:t>not</a:t>
            </a:r>
            <a:r>
              <a:rPr lang="lt-LT" altLang="lt-LT" sz="2000" dirty="0" smtClean="0"/>
              <a:t> </a:t>
            </a:r>
            <a:r>
              <a:rPr lang="lt-LT" altLang="lt-LT" sz="2000" dirty="0" err="1" smtClean="0"/>
              <a:t>promoted</a:t>
            </a:r>
            <a:r>
              <a:rPr lang="lt-LT" altLang="lt-LT" sz="2000" dirty="0" smtClean="0"/>
              <a:t>)</a:t>
            </a:r>
          </a:p>
          <a:p>
            <a:pPr eaLnBrk="1" hangingPunct="1">
              <a:lnSpc>
                <a:spcPct val="100000"/>
              </a:lnSpc>
            </a:pPr>
            <a:r>
              <a:rPr lang="lt-LT" altLang="lt-LT" sz="2000" dirty="0" err="1" smtClean="0"/>
              <a:t>Mobile</a:t>
            </a:r>
            <a:r>
              <a:rPr lang="lt-LT" altLang="lt-LT" sz="2000" dirty="0" smtClean="0"/>
              <a:t> </a:t>
            </a:r>
            <a:r>
              <a:rPr lang="lt-LT" altLang="lt-LT" sz="2000" dirty="0" err="1" smtClean="0"/>
              <a:t>phones</a:t>
            </a:r>
            <a:r>
              <a:rPr lang="lt-LT" altLang="lt-LT" sz="2000" dirty="0" smtClean="0"/>
              <a:t> are </a:t>
            </a:r>
            <a:r>
              <a:rPr lang="lt-LT" altLang="lt-LT" sz="2000" dirty="0" err="1" smtClean="0"/>
              <a:t>ok</a:t>
            </a:r>
            <a:r>
              <a:rPr lang="lt-LT" altLang="lt-LT" sz="2000" dirty="0" smtClean="0"/>
              <a:t>; </a:t>
            </a:r>
            <a:r>
              <a:rPr lang="lt-LT" altLang="lt-LT" sz="2000" dirty="0" err="1" smtClean="0"/>
              <a:t>PCs</a:t>
            </a:r>
            <a:r>
              <a:rPr lang="lt-LT" altLang="lt-LT" sz="2000" dirty="0" smtClean="0"/>
              <a:t> </a:t>
            </a:r>
            <a:r>
              <a:rPr lang="lt-LT" altLang="lt-LT" sz="2000" dirty="0" err="1" smtClean="0"/>
              <a:t>might</a:t>
            </a:r>
            <a:r>
              <a:rPr lang="lt-LT" altLang="lt-LT" sz="2000" dirty="0" smtClean="0"/>
              <a:t> without </a:t>
            </a:r>
            <a:r>
              <a:rPr lang="lt-LT" altLang="lt-LT" sz="2000" dirty="0" err="1" smtClean="0"/>
              <a:t>Useful</a:t>
            </a:r>
            <a:r>
              <a:rPr lang="lt-LT" altLang="lt-LT" sz="2000" dirty="0" smtClean="0"/>
              <a:t>; </a:t>
            </a:r>
            <a:r>
              <a:rPr lang="lt-LT" altLang="lt-LT" sz="2000" dirty="0" err="1" smtClean="0"/>
              <a:t>power</a:t>
            </a:r>
            <a:r>
              <a:rPr lang="lt-LT" altLang="lt-LT" sz="2000" dirty="0" smtClean="0"/>
              <a:t> </a:t>
            </a:r>
            <a:r>
              <a:rPr lang="lt-LT" altLang="lt-LT" sz="2000" dirty="0" err="1" smtClean="0"/>
              <a:t>sockets</a:t>
            </a:r>
            <a:r>
              <a:rPr lang="lt-LT" altLang="lt-LT" sz="2000" dirty="0" smtClean="0"/>
              <a:t> </a:t>
            </a:r>
            <a:r>
              <a:rPr lang="lt-LT" altLang="lt-LT" sz="2000" dirty="0" err="1" smtClean="0"/>
              <a:t>They</a:t>
            </a:r>
            <a:r>
              <a:rPr lang="lt-LT" altLang="lt-LT" sz="2000" dirty="0" smtClean="0"/>
              <a:t> are</a:t>
            </a:r>
            <a:endParaRPr lang="lt-LT" altLang="lt-LT" sz="2000" i="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lt-LT" altLang="lt-LT" smtClean="0"/>
              <a:t>Rules lectures and seminars</a:t>
            </a:r>
          </a:p>
        </p:txBody>
      </p:sp>
      <p:sp>
        <p:nvSpPr>
          <p:cNvPr id="21507" name="Rectangle 3"/>
          <p:cNvSpPr>
            <a:spLocks noGrp="1" noChangeArrowheads="1"/>
          </p:cNvSpPr>
          <p:nvPr>
            <p:ph type="body" idx="1"/>
          </p:nvPr>
        </p:nvSpPr>
        <p:spPr>
          <a:xfrm>
            <a:off x="685800" y="1341438"/>
            <a:ext cx="8134350" cy="5111750"/>
          </a:xfrm>
        </p:spPr>
        <p:txBody>
          <a:bodyPr/>
          <a:lstStyle/>
          <a:p>
            <a:pPr eaLnBrk="1" hangingPunct="1">
              <a:lnSpc>
                <a:spcPct val="100000"/>
              </a:lnSpc>
            </a:pPr>
            <a:r>
              <a:rPr lang="lt-LT" altLang="lt-LT" sz="2000" smtClean="0"/>
              <a:t>During the lecture discussed: discusses aspects of the issues raised and discusses the answers</a:t>
            </a:r>
          </a:p>
          <a:p>
            <a:pPr eaLnBrk="1" hangingPunct="1">
              <a:lnSpc>
                <a:spcPct val="100000"/>
              </a:lnSpc>
            </a:pPr>
            <a:r>
              <a:rPr lang="lt-LT" altLang="lt-LT" sz="2000" smtClean="0"/>
              <a:t>Ask at any time</a:t>
            </a:r>
          </a:p>
          <a:p>
            <a:pPr eaLnBrk="1" hangingPunct="1">
              <a:lnSpc>
                <a:spcPct val="100000"/>
              </a:lnSpc>
            </a:pPr>
            <a:r>
              <a:rPr lang="lt-LT" altLang="lt-LT" sz="2000" smtClean="0"/>
              <a:t>Leave a comment at any time</a:t>
            </a:r>
          </a:p>
          <a:p>
            <a:pPr eaLnBrk="1" hangingPunct="1">
              <a:lnSpc>
                <a:spcPct val="100000"/>
              </a:lnSpc>
            </a:pPr>
            <a:r>
              <a:rPr lang="lt-LT" altLang="lt-LT" sz="2000" smtClean="0"/>
              <a:t>Exit and log on at any time and neatsiklausiant</a:t>
            </a:r>
          </a:p>
          <a:p>
            <a:pPr eaLnBrk="1" hangingPunct="1">
              <a:lnSpc>
                <a:spcPct val="100000"/>
              </a:lnSpc>
            </a:pPr>
            <a:r>
              <a:rPr lang="lt-LT" altLang="lt-LT" sz="2000" smtClean="0"/>
              <a:t>The delay to each other with impunity (but not encouraged)</a:t>
            </a:r>
          </a:p>
          <a:p>
            <a:pPr eaLnBrk="1" hangingPunct="1">
              <a:lnSpc>
                <a:spcPct val="100000"/>
              </a:lnSpc>
            </a:pPr>
            <a:r>
              <a:rPr lang="lt-LT" altLang="lt-LT" sz="2000" smtClean="0"/>
              <a:t>Mobile let it be; well the computers must be; with rosettes as is, that is</a:t>
            </a:r>
            <a:endParaRPr lang="lt-LT" altLang="lt-LT" sz="2000" i="1" smtClean="0"/>
          </a:p>
        </p:txBody>
      </p:sp>
    </p:spTree>
    <p:extLst>
      <p:ext uri="{BB962C8B-B14F-4D97-AF65-F5344CB8AC3E}">
        <p14:creationId xmlns:p14="http://schemas.microsoft.com/office/powerpoint/2010/main" val="1039472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lt-LT" dirty="0"/>
              <a:t>Purpose of the course unit</a:t>
            </a:r>
            <a:endParaRPr lang="en-US" altLang="lt-LT" dirty="0" smtClean="0"/>
          </a:p>
        </p:txBody>
      </p:sp>
      <p:sp>
        <p:nvSpPr>
          <p:cNvPr id="9219" name="Content Placeholder 2"/>
          <p:cNvSpPr>
            <a:spLocks noGrp="1"/>
          </p:cNvSpPr>
          <p:nvPr>
            <p:ph idx="1"/>
          </p:nvPr>
        </p:nvSpPr>
        <p:spPr/>
        <p:txBody>
          <a:bodyPr/>
          <a:lstStyle/>
          <a:p>
            <a:pPr eaLnBrk="1" hangingPunct="1"/>
            <a:r>
              <a:rPr lang="en-US" altLang="lt-LT" dirty="0"/>
              <a:t>To Increase Knowledge of Methods and tools of software testing and configuration management, to Develop Skills in Evaluating and Selecting APPROPRIATE software engineering, software testing and configuration management Methods and tools in order to užtikrinti Quality of Software Development and Deployment.</a:t>
            </a:r>
            <a:endParaRPr lang="en-US" altLang="lt-LT"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lt-LT" altLang="lt-LT" smtClean="0"/>
              <a:t>Course aim</a:t>
            </a:r>
            <a:endParaRPr lang="en-US" altLang="lt-LT" smtClean="0"/>
          </a:p>
        </p:txBody>
      </p:sp>
      <p:sp>
        <p:nvSpPr>
          <p:cNvPr id="9219" name="Content Placeholder 2"/>
          <p:cNvSpPr>
            <a:spLocks noGrp="1"/>
          </p:cNvSpPr>
          <p:nvPr>
            <p:ph idx="1"/>
          </p:nvPr>
        </p:nvSpPr>
        <p:spPr/>
        <p:txBody>
          <a:bodyPr/>
          <a:lstStyle/>
          <a:p>
            <a:pPr eaLnBrk="1" hangingPunct="1"/>
            <a:r>
              <a:rPr lang="lt-LT" altLang="lt-LT" dirty="0" smtClean="0"/>
              <a:t>To increase knowledge of software systems testing and configuration management methods and tools to develop the ability to evaluate and select software development, software systems quality assessment and configuration management tools and methods to ensure the design and implementation of high quality software systems functioning</a:t>
            </a:r>
            <a:endParaRPr lang="en-US" altLang="lt-LT" dirty="0" smtClean="0"/>
          </a:p>
        </p:txBody>
      </p:sp>
    </p:spTree>
    <p:extLst>
      <p:ext uri="{BB962C8B-B14F-4D97-AF65-F5344CB8AC3E}">
        <p14:creationId xmlns:p14="http://schemas.microsoft.com/office/powerpoint/2010/main" val="1915973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lt-LT" dirty="0"/>
              <a:t>Course content: breakdown of the topics</a:t>
            </a:r>
            <a:endParaRPr lang="en-US" altLang="lt-LT" dirty="0" smtClean="0"/>
          </a:p>
        </p:txBody>
      </p:sp>
      <p:sp>
        <p:nvSpPr>
          <p:cNvPr id="10243" name="Content Placeholder 2"/>
          <p:cNvSpPr>
            <a:spLocks noGrp="1"/>
          </p:cNvSpPr>
          <p:nvPr>
            <p:ph idx="1"/>
          </p:nvPr>
        </p:nvSpPr>
        <p:spPr/>
        <p:txBody>
          <a:bodyPr/>
          <a:lstStyle/>
          <a:p>
            <a:pPr eaLnBrk="1" hangingPunct="1">
              <a:lnSpc>
                <a:spcPct val="100000"/>
              </a:lnSpc>
            </a:pPr>
            <a:r>
              <a:rPr lang="en-US" altLang="lt-LT" sz="2000" dirty="0" smtClean="0"/>
              <a:t>Test </a:t>
            </a:r>
            <a:r>
              <a:rPr lang="en-US" altLang="lt-LT" sz="2000" dirty="0"/>
              <a:t>Paradigms and Principles. Test levels, test</a:t>
            </a:r>
            <a:r>
              <a:rPr lang="en-US" altLang="lt-LT" sz="2000" dirty="0" smtClean="0"/>
              <a:t>Methods </a:t>
            </a:r>
            <a:r>
              <a:rPr lang="en-US" altLang="lt-LT" sz="2000" dirty="0"/>
              <a:t>and tools.</a:t>
            </a:r>
          </a:p>
          <a:p>
            <a:pPr eaLnBrk="1" hangingPunct="1">
              <a:lnSpc>
                <a:spcPct val="100000"/>
              </a:lnSpc>
            </a:pPr>
            <a:r>
              <a:rPr lang="en-US" altLang="lt-LT" sz="2000" dirty="0" smtClean="0"/>
              <a:t>Test </a:t>
            </a:r>
            <a:r>
              <a:rPr lang="en-US" altLang="lt-LT" sz="2000" dirty="0"/>
              <a:t>design and documentation.</a:t>
            </a:r>
          </a:p>
          <a:p>
            <a:pPr eaLnBrk="1" hangingPunct="1">
              <a:lnSpc>
                <a:spcPct val="100000"/>
              </a:lnSpc>
            </a:pPr>
            <a:r>
              <a:rPr lang="en-US" altLang="lt-LT" sz="2000" dirty="0" smtClean="0"/>
              <a:t>Defect </a:t>
            </a:r>
            <a:r>
              <a:rPr lang="en-US" altLang="lt-LT" sz="2000" dirty="0"/>
              <a:t>classification (taxonomy). Defect tracking.</a:t>
            </a:r>
          </a:p>
          <a:p>
            <a:pPr eaLnBrk="1" hangingPunct="1">
              <a:lnSpc>
                <a:spcPct val="100000"/>
              </a:lnSpc>
            </a:pPr>
            <a:r>
              <a:rPr lang="en-US" altLang="lt-LT" sz="2000" dirty="0" smtClean="0"/>
              <a:t>Automated </a:t>
            </a:r>
            <a:r>
              <a:rPr lang="en-US" altLang="lt-LT" sz="2000" dirty="0"/>
              <a:t>testing, automated testing </a:t>
            </a:r>
            <a:r>
              <a:rPr lang="en-US" altLang="lt-LT" sz="2000" dirty="0" smtClean="0"/>
              <a:t>tools.</a:t>
            </a:r>
            <a:endParaRPr lang="lt-LT" altLang="lt-LT" sz="2000" dirty="0" smtClean="0"/>
          </a:p>
          <a:p>
            <a:pPr eaLnBrk="1" hangingPunct="1">
              <a:lnSpc>
                <a:spcPct val="100000"/>
              </a:lnSpc>
            </a:pPr>
            <a:r>
              <a:rPr lang="en-US" altLang="lt-LT" sz="2000" dirty="0" smtClean="0"/>
              <a:t>Testing </a:t>
            </a:r>
            <a:r>
              <a:rPr lang="en-US" altLang="lt-LT" sz="2000" dirty="0"/>
              <a:t>process organization, process maturity testing, testing process assessment and improvement. Relationship of testing process and software process.</a:t>
            </a:r>
          </a:p>
          <a:p>
            <a:pPr eaLnBrk="1" hangingPunct="1">
              <a:lnSpc>
                <a:spcPct val="100000"/>
              </a:lnSpc>
            </a:pPr>
            <a:r>
              <a:rPr lang="en-US" altLang="lt-LT" sz="2000" dirty="0" smtClean="0"/>
              <a:t>Agile </a:t>
            </a:r>
            <a:r>
              <a:rPr lang="en-US" altLang="lt-LT" sz="2000" dirty="0"/>
              <a:t>testing.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lt-LT" altLang="lt-LT" smtClean="0"/>
              <a:t>lecture content</a:t>
            </a:r>
            <a:endParaRPr lang="en-US" altLang="lt-LT" smtClean="0"/>
          </a:p>
        </p:txBody>
      </p:sp>
      <p:sp>
        <p:nvSpPr>
          <p:cNvPr id="10243" name="Content Placeholder 2"/>
          <p:cNvSpPr>
            <a:spLocks noGrp="1"/>
          </p:cNvSpPr>
          <p:nvPr>
            <p:ph idx="1"/>
          </p:nvPr>
        </p:nvSpPr>
        <p:spPr/>
        <p:txBody>
          <a:bodyPr/>
          <a:lstStyle/>
          <a:p>
            <a:pPr eaLnBrk="1" hangingPunct="1">
              <a:lnSpc>
                <a:spcPct val="100000"/>
              </a:lnSpc>
            </a:pPr>
            <a:r>
              <a:rPr lang="lt-LT" altLang="lt-LT" sz="2000" smtClean="0"/>
              <a:t>Test paradigms and principles. The test levels, test methods and tools.</a:t>
            </a:r>
          </a:p>
          <a:p>
            <a:pPr eaLnBrk="1" hangingPunct="1">
              <a:lnSpc>
                <a:spcPct val="100000"/>
              </a:lnSpc>
            </a:pPr>
            <a:r>
              <a:rPr lang="lt-LT" altLang="lt-LT" sz="2000" smtClean="0"/>
              <a:t>Test design and documentation.</a:t>
            </a:r>
          </a:p>
          <a:p>
            <a:pPr eaLnBrk="1" hangingPunct="1">
              <a:lnSpc>
                <a:spcPct val="100000"/>
              </a:lnSpc>
            </a:pPr>
            <a:r>
              <a:rPr lang="lt-LT" altLang="lt-LT" sz="2000" smtClean="0"/>
              <a:t>Defect classification (taxonomy). Defect Tracking.</a:t>
            </a:r>
          </a:p>
          <a:p>
            <a:pPr eaLnBrk="1" hangingPunct="1">
              <a:lnSpc>
                <a:spcPct val="100000"/>
              </a:lnSpc>
            </a:pPr>
            <a:r>
              <a:rPr lang="lt-LT" altLang="lt-LT" sz="2000" smtClean="0"/>
              <a:t>Automatic testing, automated testing tools.</a:t>
            </a:r>
          </a:p>
          <a:p>
            <a:pPr eaLnBrk="1" hangingPunct="1">
              <a:lnSpc>
                <a:spcPct val="100000"/>
              </a:lnSpc>
            </a:pPr>
            <a:r>
              <a:rPr lang="lt-LT" altLang="lt-LT" sz="2000" smtClean="0"/>
              <a:t>The testing process organization, maturity testing, test process assessment and improvement. The testing process connection with the application development process.</a:t>
            </a:r>
          </a:p>
          <a:p>
            <a:pPr eaLnBrk="1" hangingPunct="1">
              <a:lnSpc>
                <a:spcPct val="100000"/>
              </a:lnSpc>
            </a:pPr>
            <a:r>
              <a:rPr lang="lt-LT" altLang="lt-LT" sz="2000" smtClean="0"/>
              <a:t>Testing all mobile methods.</a:t>
            </a:r>
          </a:p>
        </p:txBody>
      </p:sp>
    </p:spTree>
    <p:extLst>
      <p:ext uri="{BB962C8B-B14F-4D97-AF65-F5344CB8AC3E}">
        <p14:creationId xmlns:p14="http://schemas.microsoft.com/office/powerpoint/2010/main" val="2609756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lt-LT" dirty="0"/>
              <a:t>Course content: breakdown of the topics</a:t>
            </a:r>
            <a:endParaRPr lang="en-US" altLang="lt-LT" dirty="0" smtClean="0"/>
          </a:p>
        </p:txBody>
      </p:sp>
      <p:sp>
        <p:nvSpPr>
          <p:cNvPr id="11267" name="Content Placeholder 2"/>
          <p:cNvSpPr>
            <a:spLocks noGrp="1"/>
          </p:cNvSpPr>
          <p:nvPr>
            <p:ph idx="1"/>
          </p:nvPr>
        </p:nvSpPr>
        <p:spPr/>
        <p:txBody>
          <a:bodyPr/>
          <a:lstStyle/>
          <a:p>
            <a:pPr eaLnBrk="1" hangingPunct="1">
              <a:lnSpc>
                <a:spcPct val="100000"/>
              </a:lnSpc>
            </a:pPr>
            <a:r>
              <a:rPr lang="en-US" altLang="lt-LT" sz="2000" dirty="0" smtClean="0"/>
              <a:t>Understanding </a:t>
            </a:r>
            <a:r>
              <a:rPr lang="en-US" altLang="lt-LT" sz="2000" dirty="0"/>
              <a:t>of software configuration management and configuration, Definitions. Configuration identification. Configuration status accounting.</a:t>
            </a:r>
          </a:p>
          <a:p>
            <a:pPr eaLnBrk="1" hangingPunct="1">
              <a:lnSpc>
                <a:spcPct val="100000"/>
              </a:lnSpc>
            </a:pPr>
            <a:r>
              <a:rPr lang="en-US" altLang="lt-LT" sz="2000" dirty="0" smtClean="0"/>
              <a:t>Configuration </a:t>
            </a:r>
            <a:r>
              <a:rPr lang="en-US" altLang="lt-LT" sz="2000" dirty="0"/>
              <a:t>management process model. ITIL. IEEE Standard 282.</a:t>
            </a:r>
          </a:p>
          <a:p>
            <a:pPr eaLnBrk="1" hangingPunct="1">
              <a:lnSpc>
                <a:spcPct val="100000"/>
              </a:lnSpc>
            </a:pPr>
            <a:r>
              <a:rPr lang="en-US" altLang="lt-LT" sz="2000" dirty="0" smtClean="0"/>
              <a:t>Continuous </a:t>
            </a:r>
            <a:r>
              <a:rPr lang="en-US" altLang="lt-LT" sz="2000" dirty="0"/>
              <a:t>Integration Principles and Practice. DevOps method.</a:t>
            </a:r>
          </a:p>
          <a:p>
            <a:pPr eaLnBrk="1" hangingPunct="1">
              <a:lnSpc>
                <a:spcPct val="100000"/>
              </a:lnSpc>
            </a:pPr>
            <a:r>
              <a:rPr lang="en-US" altLang="lt-LT" sz="2000" dirty="0" smtClean="0"/>
              <a:t>Software </a:t>
            </a:r>
            <a:r>
              <a:rPr lang="en-US" altLang="lt-LT" sz="2000" dirty="0"/>
              <a:t>Process improvement by installation of testing and continuous integration Practices</a:t>
            </a:r>
            <a:r>
              <a:rPr lang="en-US" altLang="lt-LT" sz="2000" dirty="0" smtClean="0"/>
              <a:t>.</a:t>
            </a:r>
            <a:endParaRPr lang="en-US" altLang="lt-LT"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lt-LT" altLang="lt-LT" dirty="0" smtClean="0"/>
              <a:t>lecture content</a:t>
            </a:r>
            <a:endParaRPr lang="en-US" altLang="lt-LT" dirty="0" smtClean="0"/>
          </a:p>
        </p:txBody>
      </p:sp>
      <p:sp>
        <p:nvSpPr>
          <p:cNvPr id="11267" name="Content Placeholder 2"/>
          <p:cNvSpPr>
            <a:spLocks noGrp="1"/>
          </p:cNvSpPr>
          <p:nvPr>
            <p:ph idx="1"/>
          </p:nvPr>
        </p:nvSpPr>
        <p:spPr/>
        <p:txBody>
          <a:bodyPr/>
          <a:lstStyle/>
          <a:p>
            <a:pPr eaLnBrk="1" hangingPunct="1">
              <a:lnSpc>
                <a:spcPct val="100000"/>
              </a:lnSpc>
            </a:pPr>
            <a:r>
              <a:rPr lang="lt-LT" altLang="lt-LT" sz="2000" smtClean="0"/>
              <a:t>Software configuration and management concepts and definitions.</a:t>
            </a:r>
          </a:p>
          <a:p>
            <a:pPr eaLnBrk="1" hangingPunct="1">
              <a:lnSpc>
                <a:spcPct val="100000"/>
              </a:lnSpc>
            </a:pPr>
            <a:r>
              <a:rPr lang="lt-LT" altLang="lt-LT" sz="2000" smtClean="0"/>
              <a:t>The configuration management process models. ITIL. IEEE Standard 828-2005.</a:t>
            </a:r>
          </a:p>
          <a:p>
            <a:pPr eaLnBrk="1" hangingPunct="1">
              <a:lnSpc>
                <a:spcPct val="100000"/>
              </a:lnSpc>
            </a:pPr>
            <a:r>
              <a:rPr lang="lt-LT" altLang="lt-LT" sz="2000" smtClean="0"/>
              <a:t>Continuous integration policies and practices. DevOps.</a:t>
            </a:r>
          </a:p>
          <a:p>
            <a:pPr eaLnBrk="1" hangingPunct="1">
              <a:lnSpc>
                <a:spcPct val="100000"/>
              </a:lnSpc>
            </a:pPr>
            <a:r>
              <a:rPr lang="lt-LT" altLang="lt-LT" sz="2000" smtClean="0"/>
              <a:t>Software development process improvement in the implementation of testing and continuous integration practices.</a:t>
            </a:r>
          </a:p>
        </p:txBody>
      </p:sp>
    </p:spTree>
    <p:extLst>
      <p:ext uri="{BB962C8B-B14F-4D97-AF65-F5344CB8AC3E}">
        <p14:creationId xmlns:p14="http://schemas.microsoft.com/office/powerpoint/2010/main" val="89837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lt-LT" altLang="lt-LT" dirty="0" err="1" smtClean="0"/>
              <a:t>Literature</a:t>
            </a:r>
            <a:endParaRPr lang="en-US" altLang="lt-LT" dirty="0" smtClean="0"/>
          </a:p>
        </p:txBody>
      </p:sp>
      <p:sp>
        <p:nvSpPr>
          <p:cNvPr id="12291" name="Content Placeholder 2"/>
          <p:cNvSpPr>
            <a:spLocks noGrp="1"/>
          </p:cNvSpPr>
          <p:nvPr>
            <p:ph idx="1"/>
          </p:nvPr>
        </p:nvSpPr>
        <p:spPr/>
        <p:txBody>
          <a:bodyPr/>
          <a:lstStyle/>
          <a:p>
            <a:pPr eaLnBrk="1" hangingPunct="1"/>
            <a:r>
              <a:rPr lang="en-US" altLang="lt-LT" dirty="0" smtClean="0"/>
              <a:t>Ilene </a:t>
            </a:r>
            <a:r>
              <a:rPr lang="en-US" altLang="lt-LT" dirty="0" err="1" smtClean="0"/>
              <a:t>Burnstein</a:t>
            </a:r>
            <a:r>
              <a:rPr lang="lt-LT" altLang="lt-LT" dirty="0" smtClean="0"/>
              <a:t> "</a:t>
            </a:r>
            <a:r>
              <a:rPr lang="en-US" altLang="lt-LT" dirty="0" smtClean="0"/>
              <a:t>Practical Software Testing</a:t>
            </a:r>
            <a:r>
              <a:rPr lang="lt-LT" altLang="lt-LT" dirty="0" smtClean="0"/>
              <a:t>" </a:t>
            </a:r>
            <a:r>
              <a:rPr lang="en-US" altLang="lt-LT" dirty="0" smtClean="0"/>
              <a:t>Springer</a:t>
            </a:r>
            <a:r>
              <a:rPr lang="lt-LT" altLang="lt-LT" dirty="0" smtClean="0"/>
              <a:t>2002</a:t>
            </a:r>
            <a:endParaRPr lang="en-US" altLang="lt-LT" dirty="0" smtClean="0"/>
          </a:p>
          <a:p>
            <a:pPr eaLnBrk="1" hangingPunct="1"/>
            <a:r>
              <a:rPr lang="en-US" altLang="lt-LT" dirty="0" smtClean="0"/>
              <a:t>Humble, J., D. Farley</a:t>
            </a:r>
            <a:r>
              <a:rPr lang="lt-LT" altLang="lt-LT" dirty="0" smtClean="0"/>
              <a:t> "</a:t>
            </a:r>
            <a:r>
              <a:rPr lang="en-US" altLang="lt-LT" dirty="0" smtClean="0"/>
              <a:t>Continuous Delivery: Reliable Software Releases through Build, Test, and Deployment Automation</a:t>
            </a:r>
            <a:r>
              <a:rPr lang="lt-LT" altLang="lt-LT" dirty="0" smtClean="0"/>
              <a:t>" </a:t>
            </a:r>
            <a:r>
              <a:rPr lang="en-US" altLang="lt-LT" dirty="0" smtClean="0"/>
              <a:t>Addison-Wesley</a:t>
            </a:r>
            <a:r>
              <a:rPr lang="lt-LT" altLang="lt-LT" dirty="0" smtClean="0"/>
              <a:t>2010</a:t>
            </a:r>
          </a:p>
          <a:p>
            <a:pPr eaLnBrk="1" hangingPunct="1"/>
            <a:endParaRPr lang="lt-LT" altLang="lt-LT" dirty="0" smtClean="0"/>
          </a:p>
          <a:p>
            <a:pPr eaLnBrk="1" hangingPunct="1"/>
            <a:r>
              <a:rPr lang="lt-LT" altLang="lt-LT" dirty="0" err="1" smtClean="0"/>
              <a:t>Other</a:t>
            </a:r>
            <a:r>
              <a:rPr lang="lt-LT" altLang="lt-LT" dirty="0" smtClean="0"/>
              <a:t> - </a:t>
            </a:r>
            <a:r>
              <a:rPr lang="lt-LT" altLang="lt-LT" dirty="0" err="1" smtClean="0"/>
              <a:t>in</a:t>
            </a:r>
            <a:r>
              <a:rPr lang="lt-LT" altLang="lt-LT" dirty="0" smtClean="0"/>
              <a:t> </a:t>
            </a:r>
            <a:r>
              <a:rPr lang="lt-LT" altLang="lt-LT" dirty="0" err="1" smtClean="0"/>
              <a:t>The</a:t>
            </a:r>
            <a:r>
              <a:rPr lang="lt-LT" altLang="lt-LT" dirty="0" smtClean="0"/>
              <a:t> </a:t>
            </a:r>
            <a:r>
              <a:rPr lang="lt-LT" altLang="lt-LT" dirty="0" err="1" smtClean="0"/>
              <a:t>course</a:t>
            </a:r>
            <a:endParaRPr lang="en-US" altLang="lt-LT"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6699"/>
      </a:hlink>
      <a:folHlink>
        <a:srgbClr val="336699"/>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25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2500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336699"/>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6699"/>
        </a:hlink>
        <a:folHlink>
          <a:srgbClr val="33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6232</TotalTime>
  <Words>1551</Words>
  <Application>Microsoft Office PowerPoint</Application>
  <PresentationFormat>On-screen Show (4:3)</PresentationFormat>
  <Paragraphs>136</Paragraphs>
  <Slides>23</Slides>
  <Notes>7</Notes>
  <HiddenSlides>10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Times New Roman</vt:lpstr>
      <vt:lpstr>Verdana</vt:lpstr>
      <vt:lpstr>Default Design</vt:lpstr>
      <vt:lpstr>Software Systems Testing and Configuration Management  (PSTV7134)</vt:lpstr>
      <vt:lpstr>General things</vt:lpstr>
      <vt:lpstr>Purpose of the course unit</vt:lpstr>
      <vt:lpstr>Modulio tikslas</vt:lpstr>
      <vt:lpstr>Course content: breakdown of the topics</vt:lpstr>
      <vt:lpstr>Paskaitų turinys</vt:lpstr>
      <vt:lpstr>Course content: breakdown of the topics</vt:lpstr>
      <vt:lpstr>Paskaitų turinys</vt:lpstr>
      <vt:lpstr>Literature</vt:lpstr>
      <vt:lpstr>Literatūra</vt:lpstr>
      <vt:lpstr>Recommended literature</vt:lpstr>
      <vt:lpstr>Laisvalaikio literatūra</vt:lpstr>
      <vt:lpstr>Evaluation</vt:lpstr>
      <vt:lpstr>Vertinimas</vt:lpstr>
      <vt:lpstr>Evaluation</vt:lpstr>
      <vt:lpstr>Vertinimas</vt:lpstr>
      <vt:lpstr>Evaluation</vt:lpstr>
      <vt:lpstr>Vertinimas</vt:lpstr>
      <vt:lpstr>Group project contexts</vt:lpstr>
      <vt:lpstr>Stages of a group project</vt:lpstr>
      <vt:lpstr>Grupinio projekto etapai</vt:lpstr>
      <vt:lpstr>Ground rules</vt:lpstr>
      <vt:lpstr>Taisyklės paskaitose ir seminaruose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Andrius Adamonis</dc:creator>
  <cp:lastModifiedBy>Adamonis Andrius</cp:lastModifiedBy>
  <cp:revision>87</cp:revision>
  <dcterms:created xsi:type="dcterms:W3CDTF">2003-05-20T20:44:31Z</dcterms:created>
  <dcterms:modified xsi:type="dcterms:W3CDTF">2017-09-09T08:03:20Z</dcterms:modified>
</cp:coreProperties>
</file>