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5" r:id="rId2"/>
    <p:sldId id="286" r:id="rId3"/>
    <p:sldId id="325" r:id="rId4"/>
    <p:sldId id="293" r:id="rId5"/>
    <p:sldId id="326" r:id="rId6"/>
    <p:sldId id="327" r:id="rId7"/>
    <p:sldId id="363" r:id="rId8"/>
    <p:sldId id="362" r:id="rId9"/>
    <p:sldId id="329" r:id="rId10"/>
    <p:sldId id="328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61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7" r:id="rId29"/>
    <p:sldId id="348" r:id="rId30"/>
    <p:sldId id="349" r:id="rId31"/>
    <p:sldId id="350" r:id="rId32"/>
    <p:sldId id="351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F7F7F"/>
    <a:srgbClr val="404040"/>
    <a:srgbClr val="F40000"/>
    <a:srgbClr val="D7D7CE"/>
    <a:srgbClr val="A8A8BE"/>
    <a:srgbClr val="C8C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2" autoAdjust="0"/>
    <p:restoredTop sz="94701" autoAdjust="0"/>
  </p:normalViewPr>
  <p:slideViewPr>
    <p:cSldViewPr>
      <p:cViewPr varScale="1">
        <p:scale>
          <a:sx n="83" d="100"/>
          <a:sy n="83" d="100"/>
        </p:scale>
        <p:origin x="17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E257FF22-1DB7-4C90-8DD0-5F2046C7996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282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1A3C12FC-43EC-4F41-B2C2-6234E3C7184E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279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622F4D-58A1-4F2C-9426-2C1C05FE0E01}" type="slidenum">
              <a:rPr lang="en-GB" altLang="lt-LT" smtClean="0"/>
              <a:pPr>
                <a:spcBef>
                  <a:spcPct val="0"/>
                </a:spcBef>
              </a:pPr>
              <a:t>1</a:t>
            </a:fld>
            <a:endParaRPr lang="en-GB" altLang="lt-LT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</p:txBody>
      </p:sp>
    </p:spTree>
    <p:extLst>
      <p:ext uri="{BB962C8B-B14F-4D97-AF65-F5344CB8AC3E}">
        <p14:creationId xmlns:p14="http://schemas.microsoft.com/office/powerpoint/2010/main" val="1061781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84410C-165C-4DBF-9C5C-40FDB2E54900}" type="slidenum">
              <a:rPr lang="en-GB" altLang="lt-LT" smtClean="0"/>
              <a:pPr>
                <a:spcBef>
                  <a:spcPct val="0"/>
                </a:spcBef>
              </a:pPr>
              <a:t>22</a:t>
            </a:fld>
            <a:endParaRPr lang="en-GB" altLang="lt-LT" smtClean="0"/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B95AE2-CBC1-43DC-BC85-7E57C8A25B33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96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705BAE-7547-4B2B-A027-2E9C990E97EE}" type="slidenum">
              <a:rPr lang="en-GB" altLang="lt-LT" smtClean="0"/>
              <a:pPr>
                <a:spcBef>
                  <a:spcPct val="0"/>
                </a:spcBef>
              </a:pPr>
              <a:t>24</a:t>
            </a:fld>
            <a:endParaRPr lang="en-GB" altLang="lt-LT" smtClean="0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lt-LT" altLang="lt-LT" smtClean="0"/>
              <a:t>Šie pavyzdžiai atspindi, kokie gali būti integracijos tipai – online/sinchroninis bei asinchroninis</a:t>
            </a:r>
          </a:p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56A496B-289B-4421-9918-790FF8903EEA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0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579111-7D0F-4CAE-A95C-1B5A11F5586C}" type="slidenum">
              <a:rPr lang="en-GB" altLang="lt-LT" smtClean="0"/>
              <a:pPr>
                <a:spcBef>
                  <a:spcPct val="0"/>
                </a:spcBef>
              </a:pPr>
              <a:t>26</a:t>
            </a:fld>
            <a:endParaRPr lang="en-GB" altLang="lt-LT" smtClean="0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lt-LT" altLang="lt-LT" smtClean="0"/>
              <a:t>Tikslai ateina ne iš dangaus, o įvertinus projekto ir produkto rizikas.</a:t>
            </a:r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851971-B074-4DBC-B232-2F5DBE6F8FC6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19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7A8981-B7F1-42B7-8EA6-D3175C54772B}" type="slidenum">
              <a:rPr lang="en-GB" altLang="lt-LT" smtClean="0"/>
              <a:pPr>
                <a:spcBef>
                  <a:spcPct val="0"/>
                </a:spcBef>
              </a:pPr>
              <a:t>27</a:t>
            </a:fld>
            <a:endParaRPr lang="en-GB" altLang="lt-LT" smtClean="0"/>
          </a:p>
        </p:txBody>
      </p:sp>
      <p:sp>
        <p:nvSpPr>
          <p:cNvPr id="440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17518D-CE67-4A7A-835C-022BC68779CF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95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52F417-0010-49D7-8A8A-7E8F0BF594D8}" type="slidenum">
              <a:rPr lang="en-GB" altLang="lt-LT" smtClean="0"/>
              <a:pPr>
                <a:spcBef>
                  <a:spcPct val="0"/>
                </a:spcBef>
              </a:pPr>
              <a:t>28</a:t>
            </a:fld>
            <a:endParaRPr lang="en-GB" altLang="lt-LT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lt-LT" altLang="lt-LT" smtClean="0"/>
              <a:t>Galima daryti apklausas, bet stebėjimas efektyviau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46308A-62AB-4D23-887C-FDF5D1DCDA2A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1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3F800F-84DE-4D3A-B5C2-2DA09CD38521}" type="slidenum">
              <a:rPr lang="en-GB" altLang="lt-LT" smtClean="0"/>
              <a:pPr>
                <a:spcBef>
                  <a:spcPct val="0"/>
                </a:spcBef>
              </a:pPr>
              <a:t>30</a:t>
            </a:fld>
            <a:endParaRPr lang="en-GB" altLang="lt-LT" smtClean="0"/>
          </a:p>
        </p:txBody>
      </p:sp>
      <p:sp>
        <p:nvSpPr>
          <p:cNvPr id="49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2EEE69-8B81-413B-86EC-81254E3F1C13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4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288677-2940-4005-8DDF-57E9EFC223D1}" type="slidenum">
              <a:rPr lang="en-GB" altLang="lt-LT" smtClean="0"/>
              <a:pPr>
                <a:spcBef>
                  <a:spcPct val="0"/>
                </a:spcBef>
              </a:pPr>
              <a:t>31</a:t>
            </a:fld>
            <a:endParaRPr lang="en-GB" altLang="lt-LT" smtClean="0"/>
          </a:p>
        </p:txBody>
      </p:sp>
      <p:sp>
        <p:nvSpPr>
          <p:cNvPr id="512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0336D5-321E-4E24-B994-9B9D49872A55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781600-1D58-4E9E-B1FA-DDC24F948197}" type="slidenum">
              <a:rPr lang="en-GB" altLang="lt-LT" smtClean="0"/>
              <a:pPr>
                <a:spcBef>
                  <a:spcPct val="0"/>
                </a:spcBef>
              </a:pPr>
              <a:t>32</a:t>
            </a:fld>
            <a:endParaRPr lang="en-GB" altLang="lt-LT" smtClean="0"/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77D707-ACCE-4B7B-8F53-C6529008462E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36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91FBE2-7ACC-46C3-A892-3FB8B02E176A}" type="slidenum">
              <a:rPr lang="en-GB" altLang="lt-LT" smtClean="0"/>
              <a:pPr>
                <a:spcBef>
                  <a:spcPct val="0"/>
                </a:spcBef>
              </a:pPr>
              <a:t>36</a:t>
            </a:fld>
            <a:endParaRPr lang="en-GB" altLang="lt-LT" smtClean="0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lt-LT" altLang="lt-LT" smtClean="0"/>
              <a:t>Pakeitimai ARBA pataisymai</a:t>
            </a: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AF9F70-70E6-4FB9-B583-45E97C9E80AE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7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FA2802-B849-4E8E-97FB-F11AD955CB3C}" type="slidenum">
              <a:rPr lang="en-GB" altLang="lt-LT" smtClean="0"/>
              <a:pPr>
                <a:spcBef>
                  <a:spcPct val="0"/>
                </a:spcBef>
              </a:pPr>
              <a:t>3</a:t>
            </a:fld>
            <a:endParaRPr lang="en-GB" altLang="lt-LT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D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33118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C2D194-2B98-4686-8F01-8AFB81E9791B}" type="slidenum">
              <a:rPr lang="en-GB" altLang="lt-LT" smtClean="0"/>
              <a:pPr>
                <a:spcBef>
                  <a:spcPct val="0"/>
                </a:spcBef>
              </a:pPr>
              <a:t>4</a:t>
            </a:fld>
            <a:endParaRPr lang="en-GB" altLang="lt-LT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B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39751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AF57E0-4384-451D-85DE-CCF9D07B30A6}" type="slidenum">
              <a:rPr lang="en-GB" altLang="lt-LT" smtClean="0"/>
              <a:pPr>
                <a:spcBef>
                  <a:spcPct val="0"/>
                </a:spcBef>
              </a:pPr>
              <a:t>5</a:t>
            </a:fld>
            <a:endParaRPr lang="en-GB" altLang="lt-LT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altLang="lt-LT" smtClean="0"/>
              <a:t>A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406683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AAB8C4-03C8-4945-A068-09ADFB727529}" type="slidenum">
              <a:rPr lang="en-GB" altLang="lt-LT" smtClean="0"/>
              <a:pPr>
                <a:spcBef>
                  <a:spcPct val="0"/>
                </a:spcBef>
              </a:pPr>
              <a:t>12</a:t>
            </a:fld>
            <a:endParaRPr lang="en-GB" altLang="lt-LT" smtClean="0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6A709C-35FA-4697-AB85-9FE769FE4B59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4C5C62-9702-422D-B40D-ACD0B879BFF7}" type="slidenum">
              <a:rPr lang="en-GB" altLang="lt-LT" smtClean="0"/>
              <a:pPr>
                <a:spcBef>
                  <a:spcPct val="0"/>
                </a:spcBef>
              </a:pPr>
              <a:t>13</a:t>
            </a:fld>
            <a:endParaRPr lang="en-GB" altLang="lt-LT" smtClean="0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834BF9-4767-4AFC-BF84-ADC1ED1E6CE7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3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B39469-688D-4156-AD1E-C3D9B4A00089}" type="slidenum">
              <a:rPr lang="en-GB" altLang="lt-LT" smtClean="0"/>
              <a:pPr>
                <a:spcBef>
                  <a:spcPct val="0"/>
                </a:spcBef>
              </a:pPr>
              <a:t>17</a:t>
            </a:fld>
            <a:endParaRPr lang="en-GB" altLang="lt-LT" smtClean="0"/>
          </a:p>
        </p:txBody>
      </p:sp>
      <p:sp>
        <p:nvSpPr>
          <p:cNvPr id="276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B22ED65-2409-4329-839B-016DC9B7D541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1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F0B3B8-C924-47F0-94D6-7160C76D35DA}" type="slidenum">
              <a:rPr lang="en-GB" altLang="lt-LT" smtClean="0"/>
              <a:pPr>
                <a:spcBef>
                  <a:spcPct val="0"/>
                </a:spcBef>
              </a:pPr>
              <a:t>18</a:t>
            </a:fld>
            <a:endParaRPr lang="en-GB" altLang="lt-LT" smtClean="0"/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119556-41A3-4662-BF41-372D2748D713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1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6DB0BC-2071-4CDB-97D4-23E2793985D3}" type="slidenum">
              <a:rPr lang="en-GB" altLang="lt-LT" smtClean="0"/>
              <a:pPr>
                <a:spcBef>
                  <a:spcPct val="0"/>
                </a:spcBef>
              </a:pPr>
              <a:t>21</a:t>
            </a:fld>
            <a:endParaRPr lang="en-GB" altLang="lt-LT" smtClean="0"/>
          </a:p>
        </p:txBody>
      </p:sp>
      <p:sp>
        <p:nvSpPr>
          <p:cNvPr id="337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lt-LT" smtClean="0"/>
              <a:t>Integravimo tvarka b</a:t>
            </a:r>
            <a:r>
              <a:rPr lang="lt-LT" altLang="lt-LT" smtClean="0"/>
              <a:t>ūtų: </a:t>
            </a:r>
            <a:r>
              <a:rPr lang="en-US" altLang="lt-LT" smtClean="0"/>
              <a:t>1,2 ; 1,3 ; 2,4 ; 2,5 ; 3,6; 3,7.</a:t>
            </a:r>
            <a:r>
              <a:rPr lang="lt-LT" altLang="lt-LT" smtClean="0"/>
              <a:t> Testuojant </a:t>
            </a:r>
            <a:r>
              <a:rPr lang="en-US" altLang="lt-LT" smtClean="0"/>
              <a:t>moduli</a:t>
            </a:r>
            <a:r>
              <a:rPr lang="lt-LT" altLang="lt-LT" smtClean="0"/>
              <a:t>ų </a:t>
            </a:r>
            <a:r>
              <a:rPr lang="en-US" altLang="lt-LT" smtClean="0"/>
              <a:t>1,2</a:t>
            </a:r>
            <a:r>
              <a:rPr lang="lt-LT" altLang="lt-LT" smtClean="0"/>
              <a:t> integraciją, moduliai </a:t>
            </a:r>
            <a:r>
              <a:rPr lang="en-US" altLang="lt-LT" smtClean="0"/>
              <a:t>4 ir 5 dar gali b</a:t>
            </a:r>
            <a:r>
              <a:rPr lang="lt-LT" altLang="lt-LT" smtClean="0"/>
              <a:t>ūti nesuintegruoti. Tada vietoje jų reikės imituojančių modulių.</a:t>
            </a:r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1252436-0F4B-4E06-B025-9A5F71B05CCD}" type="slidenum">
              <a:rPr lang="lt-LT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lt-LT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15240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lt-LT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404040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DB9EE-7064-4C6D-8E97-EA2217F9489E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7011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92100"/>
            <a:ext cx="1943100" cy="58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92100"/>
            <a:ext cx="5678487" cy="58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1BCE-1FAC-496E-A66C-7552AAB08A7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5332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92100"/>
            <a:ext cx="7773987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300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94125"/>
            <a:ext cx="3810000" cy="230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7E399-AA95-4D3F-9E3E-52C2B5A7F0F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418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6A0A-88C4-4A31-8FA3-485E1FB5738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027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76C5-FC7E-4962-B342-64D8C8342B5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39959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ADDB8-9DD8-429C-9099-DE88597BB0E4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67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3BC21-617E-45DC-9D4B-B3934EB0671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2035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1C558-170B-4414-8F1E-0A80D402E6D2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0803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60940-C8D7-43AC-ABEB-A85AAF363B5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91366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91134-428D-4AA8-978E-595222C0A10F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12851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FC81F-01C1-49A2-8243-030A7D880C3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83993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92100"/>
            <a:ext cx="77739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text styles</a:t>
            </a:r>
          </a:p>
          <a:p>
            <a:pPr lvl="1"/>
            <a:r>
              <a:rPr lang="en-GB" altLang="lt-LT" smtClean="0"/>
              <a:t>Second level</a:t>
            </a:r>
          </a:p>
          <a:p>
            <a:pPr lvl="2"/>
            <a:r>
              <a:rPr lang="en-GB" altLang="lt-LT" smtClean="0"/>
              <a:t>Third level</a:t>
            </a:r>
          </a:p>
          <a:p>
            <a:pPr lvl="3"/>
            <a:r>
              <a:rPr lang="en-GB" altLang="lt-LT" smtClean="0"/>
              <a:t>Fourth level</a:t>
            </a:r>
          </a:p>
          <a:p>
            <a:pPr lvl="4"/>
            <a:r>
              <a:rPr lang="en-GB" altLang="lt-LT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27"/>
          <p:cNvSpPr>
            <a:spLocks noChangeArrowheads="1"/>
          </p:cNvSpPr>
          <p:nvPr userDrawn="1"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0" rIns="720000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lt-LT" altLang="lt-LT" sz="1200" b="1" baseline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484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1400" baseline="0">
                <a:solidFill>
                  <a:srgbClr val="D7D7CE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4566C8A-1ACD-46DE-A2E8-DC3707C8DC62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60000"/>
        </a:spcBef>
        <a:spcAft>
          <a:spcPct val="0"/>
        </a:spcAft>
        <a:buClr>
          <a:srgbClr val="C0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f.vu.lt/~adamonis/tik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lt-LT" sz="2400" smtClean="0"/>
              <a:t>Programų sistemų testavimas ir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en-US" altLang="lt-LT" sz="2400" smtClean="0"/>
              <a:t>konfigūracijos valdymas 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lt-LT" altLang="lt-LT" sz="2400" smtClean="0"/>
              <a:t>(</a:t>
            </a:r>
            <a:r>
              <a:rPr lang="en-US" altLang="lt-LT" sz="2400" smtClean="0"/>
              <a:t>PSTV7134</a:t>
            </a:r>
            <a:r>
              <a:rPr lang="lt-LT" altLang="lt-LT" sz="2400" smtClean="0"/>
              <a:t>)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5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 smtClean="0"/>
              <a:t>Andrius Adamonis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dirty="0" smtClean="0">
                <a:hlinkClick r:id="rId3"/>
              </a:rPr>
              <a:t>http://www.mif.vu.lt/~adamonis/tikv</a:t>
            </a:r>
            <a:r>
              <a:rPr lang="lt-LT" altLang="lt-LT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lt-LT" altLang="lt-LT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dirty="0" smtClean="0"/>
              <a:t>Tema02 – </a:t>
            </a:r>
            <a:r>
              <a:rPr lang="lt-LT" altLang="lt-LT" sz="1600" dirty="0" err="1" smtClean="0"/>
              <a:t>Test</a:t>
            </a:r>
            <a:r>
              <a:rPr lang="lt-LT" altLang="lt-LT" sz="1600" dirty="0" smtClean="0"/>
              <a:t> </a:t>
            </a:r>
            <a:r>
              <a:rPr lang="lt-LT" altLang="lt-LT" sz="1600" dirty="0" err="1" smtClean="0"/>
              <a:t>levels</a:t>
            </a:r>
            <a:r>
              <a:rPr lang="lt-LT" altLang="lt-LT" sz="1600" dirty="0" smtClean="0"/>
              <a:t>, </a:t>
            </a:r>
            <a:r>
              <a:rPr lang="lt-LT" altLang="lt-LT" sz="1600" dirty="0" err="1" smtClean="0"/>
              <a:t>methods</a:t>
            </a:r>
            <a:r>
              <a:rPr lang="lt-LT" altLang="lt-LT" sz="1600" dirty="0" smtClean="0"/>
              <a:t> </a:t>
            </a:r>
            <a:r>
              <a:rPr lang="lt-LT" altLang="lt-LT" sz="1600" dirty="0" err="1" smtClean="0"/>
              <a:t>and</a:t>
            </a:r>
            <a:r>
              <a:rPr lang="lt-LT" altLang="lt-LT" sz="1600" dirty="0" smtClean="0"/>
              <a:t> </a:t>
            </a:r>
            <a:r>
              <a:rPr lang="lt-LT" altLang="lt-LT" sz="1600" dirty="0" err="1" smtClean="0"/>
              <a:t>tools</a:t>
            </a:r>
            <a:endParaRPr lang="lt-LT" altLang="lt-LT" sz="1600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dirty="0" smtClean="0"/>
              <a:t>2016/2017 </a:t>
            </a:r>
            <a:r>
              <a:rPr lang="lt-LT" altLang="lt-LT" sz="1600" dirty="0" err="1" smtClean="0"/>
              <a:t>m.m</a:t>
            </a:r>
            <a:r>
              <a:rPr lang="lt-LT" altLang="lt-LT" sz="1600" dirty="0" smtClean="0"/>
              <a:t>. rudens semestras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levels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V-</a:t>
            </a:r>
            <a:r>
              <a:rPr lang="lt-LT" altLang="lt-LT" dirty="0" err="1" smtClean="0"/>
              <a:t>model</a:t>
            </a:r>
            <a:endParaRPr lang="en-US" altLang="lt-LT" dirty="0" smtClean="0"/>
          </a:p>
        </p:txBody>
      </p:sp>
      <p:pic>
        <p:nvPicPr>
          <p:cNvPr id="17411" name="Picture 4" descr="V-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006475"/>
            <a:ext cx="7416800" cy="5821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3995738" y="981075"/>
            <a:ext cx="4537075" cy="424973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6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lt-LT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levels</a:t>
            </a:r>
            <a:endParaRPr lang="en-US" altLang="lt-LT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1341438"/>
            <a:ext cx="3814763" cy="4754562"/>
          </a:xfrm>
        </p:spPr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object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Unit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Composite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units</a:t>
            </a:r>
            <a:endParaRPr lang="lt-LT" altLang="lt-LT" dirty="0" smtClean="0"/>
          </a:p>
          <a:p>
            <a:pPr lvl="1" eaLnBrk="1" hangingPunct="1"/>
            <a:r>
              <a:rPr lang="lt-LT" altLang="lt-LT" dirty="0" smtClean="0"/>
              <a:t>System</a:t>
            </a:r>
            <a:endParaRPr lang="en-US" altLang="lt-LT" dirty="0" smtClean="0"/>
          </a:p>
          <a:p>
            <a:pPr lvl="1" eaLnBrk="1" hangingPunct="1"/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endParaRPr lang="lt-LT" altLang="lt-LT" dirty="0" smtClean="0"/>
          </a:p>
          <a:p>
            <a:pPr eaLnBrk="1" hangingPunct="1"/>
            <a:endParaRPr lang="en-US" altLang="lt-LT" dirty="0" smtClean="0"/>
          </a:p>
        </p:txBody>
      </p:sp>
      <p:sp>
        <p:nvSpPr>
          <p:cNvPr id="18436" name="Content Placeholder 25"/>
          <p:cNvSpPr>
            <a:spLocks noGrp="1"/>
          </p:cNvSpPr>
          <p:nvPr>
            <p:ph sz="half" idx="4294967295"/>
          </p:nvPr>
        </p:nvSpPr>
        <p:spPr>
          <a:xfrm>
            <a:off x="4643438" y="1341438"/>
            <a:ext cx="3814762" cy="4754562"/>
          </a:xfrm>
        </p:spPr>
        <p:txBody>
          <a:bodyPr/>
          <a:lstStyle/>
          <a:p>
            <a:pPr eaLnBrk="1" hangingPunct="1"/>
            <a:r>
              <a:rPr lang="lt-LT" altLang="lt-LT" dirty="0" err="1" smtClean="0"/>
              <a:t>Relationship</a:t>
            </a:r>
            <a:r>
              <a:rPr lang="lt-LT" altLang="lt-LT" dirty="0" smtClean="0"/>
              <a:t> to V-</a:t>
            </a:r>
            <a:r>
              <a:rPr lang="lt-LT" altLang="lt-LT" dirty="0" err="1" smtClean="0"/>
              <a:t>model</a:t>
            </a:r>
            <a:endParaRPr lang="en-US" altLang="lt-LT" dirty="0" smtClean="0"/>
          </a:p>
          <a:p>
            <a:pPr eaLnBrk="1" hangingPunct="1"/>
            <a:endParaRPr lang="lt-LT" altLang="lt-LT" dirty="0" smtClean="0"/>
          </a:p>
        </p:txBody>
      </p:sp>
      <p:grpSp>
        <p:nvGrpSpPr>
          <p:cNvPr id="18437" name="Group 3"/>
          <p:cNvGrpSpPr>
            <a:grpSpLocks/>
          </p:cNvGrpSpPr>
          <p:nvPr/>
        </p:nvGrpSpPr>
        <p:grpSpPr bwMode="auto">
          <a:xfrm>
            <a:off x="4876800" y="2438400"/>
            <a:ext cx="3581400" cy="3505200"/>
            <a:chOff x="533400" y="2209800"/>
            <a:chExt cx="3962400" cy="3810000"/>
          </a:xfrm>
        </p:grpSpPr>
        <p:sp>
          <p:nvSpPr>
            <p:cNvPr id="5" name="Rectangle 4"/>
            <p:cNvSpPr/>
            <p:nvPr/>
          </p:nvSpPr>
          <p:spPr>
            <a:xfrm>
              <a:off x="533400" y="2209800"/>
              <a:ext cx="1371736" cy="53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err="1" smtClean="0"/>
                <a:t>Requirements</a:t>
              </a:r>
              <a:endParaRPr lang="en-US" sz="1150" b="1" baseline="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6206" y="3048414"/>
              <a:ext cx="1371735" cy="53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smtClean="0"/>
                <a:t>System </a:t>
              </a:r>
              <a:r>
                <a:rPr lang="lt-LT" sz="1150" b="1" baseline="0" dirty="0" err="1" smtClean="0"/>
                <a:t>spec</a:t>
              </a:r>
              <a:endParaRPr lang="lt-LT" sz="1150" b="1" baseline="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9011" y="3887028"/>
              <a:ext cx="1369979" cy="53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err="1" smtClean="0"/>
                <a:t>Technical</a:t>
              </a:r>
              <a:r>
                <a:rPr lang="lt-LT" sz="1150" b="1" baseline="0" dirty="0" smtClean="0"/>
                <a:t> </a:t>
              </a:r>
              <a:r>
                <a:rPr lang="lt-LT" sz="1150" b="1" baseline="0" dirty="0" err="1" smtClean="0"/>
                <a:t>spec</a:t>
              </a:r>
              <a:endParaRPr lang="en-US" sz="1150" b="1" baseline="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060" y="4723917"/>
              <a:ext cx="1371736" cy="533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err="1" smtClean="0"/>
                <a:t>Unit</a:t>
              </a:r>
              <a:r>
                <a:rPr lang="lt-LT" sz="1150" b="1" baseline="0" dirty="0" smtClean="0"/>
                <a:t> </a:t>
              </a:r>
              <a:r>
                <a:rPr lang="lt-LT" sz="1150" b="1" baseline="0" dirty="0" err="1" smtClean="0"/>
                <a:t>design</a:t>
              </a:r>
              <a:endParaRPr lang="en-US" sz="1150" b="1" baseline="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806" y="5562532"/>
              <a:ext cx="1675589" cy="4572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err="1" smtClean="0"/>
                <a:t>Development</a:t>
              </a:r>
              <a:endParaRPr lang="en-US" sz="1150" b="1" baseline="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406" y="4723917"/>
              <a:ext cx="1371735" cy="53319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err="1" smtClean="0"/>
                <a:t>Unit</a:t>
              </a:r>
              <a:r>
                <a:rPr lang="lt-LT" sz="1150" b="1" baseline="0" dirty="0" smtClean="0"/>
                <a:t> </a:t>
              </a:r>
              <a:r>
                <a:rPr lang="lt-LT" sz="1150" b="1" baseline="0" dirty="0" err="1" smtClean="0"/>
                <a:t>testing</a:t>
              </a:r>
              <a:endParaRPr lang="lt-LT" sz="1150" b="1" baseline="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0211" y="3887028"/>
              <a:ext cx="1369979" cy="53319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err="1" smtClean="0"/>
                <a:t>Integration</a:t>
              </a:r>
              <a:r>
                <a:rPr lang="lt-LT" sz="1150" b="1" baseline="0" dirty="0" smtClean="0"/>
                <a:t> </a:t>
              </a:r>
              <a:r>
                <a:rPr lang="lt-LT" sz="1150" b="1" baseline="0" dirty="0" err="1" smtClean="0"/>
                <a:t>testing</a:t>
              </a:r>
              <a:endParaRPr lang="lt-LT" sz="1150" b="1" baseline="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260" y="3048414"/>
              <a:ext cx="1371736" cy="53319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smtClean="0"/>
                <a:t>System </a:t>
              </a:r>
              <a:r>
                <a:rPr lang="lt-LT" sz="1150" b="1" baseline="0" dirty="0" err="1" smtClean="0"/>
                <a:t>testing</a:t>
              </a:r>
              <a:endParaRPr lang="lt-LT" sz="1150" b="1" baseline="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065" y="2209800"/>
              <a:ext cx="1371735" cy="53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t-LT" sz="1150" b="1" baseline="0" dirty="0" err="1" smtClean="0"/>
                <a:t>Acceptance</a:t>
              </a:r>
              <a:r>
                <a:rPr lang="lt-LT" sz="1150" b="1" baseline="0" dirty="0" smtClean="0"/>
                <a:t> </a:t>
              </a:r>
              <a:r>
                <a:rPr lang="lt-LT" sz="1150" b="1" baseline="0" dirty="0" err="1" smtClean="0"/>
                <a:t>testing</a:t>
              </a:r>
              <a:endParaRPr lang="en-US" sz="1150" b="1" baseline="0" dirty="0"/>
            </a:p>
          </p:txBody>
        </p:sp>
        <p:cxnSp>
          <p:nvCxnSpPr>
            <p:cNvPr id="14" name="Straight Arrow Connector 13"/>
            <p:cNvCxnSpPr>
              <a:stCxn id="5" idx="3"/>
              <a:endCxn id="13" idx="1"/>
            </p:cNvCxnSpPr>
            <p:nvPr/>
          </p:nvCxnSpPr>
          <p:spPr>
            <a:xfrm>
              <a:off x="1905136" y="2477260"/>
              <a:ext cx="12189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12" idx="1"/>
            </p:cNvCxnSpPr>
            <p:nvPr/>
          </p:nvCxnSpPr>
          <p:spPr>
            <a:xfrm>
              <a:off x="2057940" y="3314148"/>
              <a:ext cx="913319" cy="1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11" idx="1"/>
            </p:cNvCxnSpPr>
            <p:nvPr/>
          </p:nvCxnSpPr>
          <p:spPr>
            <a:xfrm>
              <a:off x="2208989" y="4152762"/>
              <a:ext cx="611221" cy="1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361795" y="4991376"/>
              <a:ext cx="305611" cy="1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0"/>
            </p:cNvCxnSpPr>
            <p:nvPr/>
          </p:nvCxnSpPr>
          <p:spPr>
            <a:xfrm rot="16200000" flipH="1">
              <a:off x="1142082" y="2819301"/>
              <a:ext cx="305421" cy="152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7" idx="0"/>
            </p:cNvCxnSpPr>
            <p:nvPr/>
          </p:nvCxnSpPr>
          <p:spPr>
            <a:xfrm rot="16200000" flipH="1">
              <a:off x="1294887" y="3657916"/>
              <a:ext cx="305421" cy="152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  <a:endCxn id="8" idx="0"/>
            </p:cNvCxnSpPr>
            <p:nvPr/>
          </p:nvCxnSpPr>
          <p:spPr>
            <a:xfrm rot="16200000" flipH="1">
              <a:off x="1448556" y="4495666"/>
              <a:ext cx="303696" cy="152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9" idx="0"/>
            </p:cNvCxnSpPr>
            <p:nvPr/>
          </p:nvCxnSpPr>
          <p:spPr>
            <a:xfrm rot="16200000" flipH="1">
              <a:off x="1942993" y="4990923"/>
              <a:ext cx="305422" cy="837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0"/>
              <a:endCxn id="10" idx="2"/>
            </p:cNvCxnSpPr>
            <p:nvPr/>
          </p:nvCxnSpPr>
          <p:spPr>
            <a:xfrm rot="5400000" flipH="1" flipV="1">
              <a:off x="2780787" y="4990923"/>
              <a:ext cx="305422" cy="8377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11" idx="2"/>
            </p:cNvCxnSpPr>
            <p:nvPr/>
          </p:nvCxnSpPr>
          <p:spPr>
            <a:xfrm rot="5400000" flipH="1" flipV="1">
              <a:off x="3276950" y="4495667"/>
              <a:ext cx="303696" cy="152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0"/>
              <a:endCxn id="12" idx="2"/>
            </p:cNvCxnSpPr>
            <p:nvPr/>
          </p:nvCxnSpPr>
          <p:spPr>
            <a:xfrm rot="5400000" flipH="1" flipV="1">
              <a:off x="3428893" y="3657915"/>
              <a:ext cx="305421" cy="152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0"/>
              <a:endCxn id="13" idx="2"/>
            </p:cNvCxnSpPr>
            <p:nvPr/>
          </p:nvCxnSpPr>
          <p:spPr>
            <a:xfrm rot="5400000" flipH="1" flipV="1">
              <a:off x="3581697" y="2819302"/>
              <a:ext cx="305421" cy="152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19459" name="Content Placehold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Unit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Procedure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function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method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class</a:t>
            </a:r>
            <a:r>
              <a:rPr lang="lt-LT" altLang="lt-LT" dirty="0" smtClean="0"/>
              <a:t>, </a:t>
            </a:r>
            <a:r>
              <a:rPr lang="lt-LT" altLang="lt-LT" dirty="0" smtClean="0"/>
              <a:t>...</a:t>
            </a:r>
          </a:p>
          <a:p>
            <a:pPr eaLnBrk="1" hangingPunct="1"/>
            <a:r>
              <a:rPr lang="lt-LT" altLang="lt-LT" dirty="0" err="1" smtClean="0"/>
              <a:t>Executed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developers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Does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implement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specification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can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executed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Defects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logged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immediately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fixed</a:t>
            </a:r>
            <a:endParaRPr lang="lt-LT" altLang="lt-LT" dirty="0" smtClean="0"/>
          </a:p>
          <a:p>
            <a:pPr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Benefits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Easy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make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changes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pass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then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nothing</a:t>
            </a:r>
            <a:r>
              <a:rPr lang="lt-LT" altLang="lt-LT" dirty="0" err="1" smtClean="0"/>
              <a:t>'s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broken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easier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Tests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documentation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Textual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documentation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might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easier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comprehend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but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tends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become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outdated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Test-driven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development</a:t>
            </a:r>
            <a:r>
              <a:rPr lang="lt-LT" altLang="lt-LT" dirty="0" smtClean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instead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detailed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endParaRPr lang="lt-LT" altLang="lt-LT" dirty="0" smtClean="0"/>
          </a:p>
          <a:p>
            <a:pPr lvl="1"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idea</a:t>
            </a:r>
            <a:r>
              <a:rPr lang="lt-LT" altLang="lt-LT" dirty="0" err="1" smtClean="0"/>
              <a:t>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> – </a:t>
            </a:r>
            <a:r>
              <a:rPr lang="lt-LT" altLang="lt-LT" dirty="0" err="1" smtClean="0"/>
              <a:t>units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interraleted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reality</a:t>
            </a:r>
            <a:r>
              <a:rPr lang="lt-LT" altLang="lt-LT" dirty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o</a:t>
            </a:r>
            <a:r>
              <a:rPr lang="lt-LT" altLang="lt-LT" dirty="0" err="1" smtClean="0"/>
              <a:t>bjects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methods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other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objects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i="1" dirty="0" err="1"/>
              <a:t>Mock</a:t>
            </a:r>
            <a:r>
              <a:rPr lang="lt-LT" altLang="lt-LT" i="1" dirty="0"/>
              <a:t> </a:t>
            </a:r>
            <a:r>
              <a:rPr lang="lt-LT" altLang="lt-LT" i="1" dirty="0" err="1"/>
              <a:t>objects</a:t>
            </a:r>
            <a:r>
              <a:rPr lang="lt-LT" altLang="lt-LT" dirty="0"/>
              <a:t> </a:t>
            </a:r>
            <a:r>
              <a:rPr lang="lt-LT" altLang="lt-LT" dirty="0" smtClean="0"/>
              <a:t>are </a:t>
            </a:r>
            <a:r>
              <a:rPr lang="lt-LT" altLang="lt-LT" dirty="0" err="1" smtClean="0"/>
              <a:t>needed</a:t>
            </a:r>
            <a:r>
              <a:rPr lang="lt-LT" altLang="lt-LT" dirty="0" smtClean="0"/>
              <a:t> </a:t>
            </a:r>
            <a:r>
              <a:rPr lang="lt-LT" altLang="lt-LT" dirty="0"/>
              <a:t>(imituojantys objektai</a:t>
            </a:r>
            <a:r>
              <a:rPr lang="lt-LT" altLang="lt-LT" dirty="0" smtClean="0"/>
              <a:t>)</a:t>
            </a:r>
          </a:p>
          <a:p>
            <a:pPr lvl="1" eaLnBrk="1" hangingPunct="1"/>
            <a:r>
              <a:rPr lang="lt-LT" altLang="lt-LT" i="1" dirty="0" err="1" smtClean="0"/>
              <a:t>Method</a:t>
            </a:r>
            <a:r>
              <a:rPr lang="lt-LT" altLang="lt-LT" i="1" dirty="0" smtClean="0"/>
              <a:t> </a:t>
            </a:r>
            <a:r>
              <a:rPr lang="lt-LT" altLang="lt-LT" i="1" dirty="0" err="1" smtClean="0"/>
              <a:t>stubs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needed</a:t>
            </a:r>
            <a:r>
              <a:rPr lang="lt-LT" altLang="lt-LT" dirty="0" smtClean="0"/>
              <a:t> (fiktyvūs metodai)</a:t>
            </a:r>
          </a:p>
          <a:p>
            <a:pPr lvl="1" eaLnBrk="1" hangingPunct="1"/>
            <a:r>
              <a:rPr lang="lt-LT" altLang="lt-LT" i="1" dirty="0" err="1" smtClean="0"/>
              <a:t>Drivers</a:t>
            </a:r>
            <a:r>
              <a:rPr lang="lt-LT" altLang="lt-LT" i="1" dirty="0" smtClean="0"/>
              <a:t>, </a:t>
            </a:r>
            <a:r>
              <a:rPr lang="lt-LT" altLang="lt-LT" i="1" dirty="0" err="1" smtClean="0"/>
              <a:t>test</a:t>
            </a:r>
            <a:r>
              <a:rPr lang="lt-LT" altLang="lt-LT" i="1" dirty="0" smtClean="0"/>
              <a:t> </a:t>
            </a:r>
            <a:r>
              <a:rPr lang="lt-LT" altLang="lt-LT" i="1" dirty="0" err="1" smtClean="0"/>
              <a:t>harnesses</a:t>
            </a:r>
            <a:r>
              <a:rPr lang="lt-LT" altLang="lt-LT" i="1" dirty="0" smtClean="0"/>
              <a:t> </a:t>
            </a:r>
            <a:r>
              <a:rPr lang="lt-LT" altLang="lt-LT" dirty="0" smtClean="0"/>
              <a:t>are </a:t>
            </a:r>
            <a:r>
              <a:rPr lang="lt-LT" altLang="lt-LT" dirty="0" err="1" smtClean="0"/>
              <a:t>needed</a:t>
            </a:r>
            <a:r>
              <a:rPr lang="lt-LT" altLang="lt-LT" dirty="0" smtClean="0"/>
              <a:t> (fiktyvūs kvietėjai)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Mock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object</a:t>
            </a:r>
            <a:endParaRPr lang="lt-LT" altLang="lt-LT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Example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t-LT" altLang="lt-LT" dirty="0" smtClean="0"/>
              <a:t>	</a:t>
            </a:r>
            <a:r>
              <a:rPr lang="lt-LT" altLang="lt-L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lt-LT" altLang="lt-L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GetCurrentTime</a:t>
            </a:r>
            <a:r>
              <a:rPr lang="en-US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lt-LT" altLang="lt-L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t-LT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lt-LT" altLang="lt-L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t-LT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t-LT" altLang="lt-L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lt-LT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’0</a:t>
            </a:r>
            <a:r>
              <a:rPr lang="en-US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7:00</a:t>
            </a:r>
            <a:r>
              <a:rPr lang="lt-LT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en-US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t-LT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t-LT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lt-L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AlarmRing</a:t>
            </a:r>
            <a:r>
              <a:rPr lang="en-US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(“Get up!”);</a:t>
            </a:r>
            <a:endParaRPr lang="lt-LT" altLang="lt-L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t-LT" altLang="lt-L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lt-L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lt-L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t-L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lt-LT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GetCurrentTime</a:t>
            </a:r>
            <a:r>
              <a:rPr lang="en-US" altLang="lt-L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t-L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07:00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t-L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436096" y="1844824"/>
            <a:ext cx="216024" cy="1728192"/>
          </a:xfrm>
          <a:prstGeom prst="rightBrace">
            <a:avLst>
              <a:gd name="adj1" fmla="val 54630"/>
              <a:gd name="adj2" fmla="val 4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1024" y="2420888"/>
            <a:ext cx="2448272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 smtClean="0">
                <a:latin typeface="+mn-lt"/>
              </a:rPr>
              <a:t>Our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actual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code</a:t>
            </a:r>
            <a:endParaRPr lang="en-US" dirty="0"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5436096" y="3860354"/>
            <a:ext cx="216024" cy="1728192"/>
          </a:xfrm>
          <a:prstGeom prst="rightBrace">
            <a:avLst>
              <a:gd name="adj1" fmla="val 54630"/>
              <a:gd name="adj2" fmla="val 4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6163" y="4149080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 smtClean="0">
                <a:latin typeface="+mn-lt"/>
              </a:rPr>
              <a:t>Mock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object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for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test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case</a:t>
            </a:r>
            <a:r>
              <a:rPr lang="lt-LT" dirty="0" smtClean="0">
                <a:latin typeface="+mn-lt"/>
              </a:rPr>
              <a:t> to </a:t>
            </a:r>
            <a:r>
              <a:rPr lang="lt-LT" dirty="0" err="1" smtClean="0">
                <a:latin typeface="+mn-lt"/>
              </a:rPr>
              <a:t>test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alarm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Stubs</a:t>
            </a:r>
            <a:endParaRPr lang="lt-LT" altLang="lt-LT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lt-LT" altLang="lt-LT" sz="2100" dirty="0" err="1" smtClean="0"/>
              <a:t>Example</a:t>
            </a:r>
            <a:r>
              <a:rPr lang="lt-LT" altLang="lt-LT" sz="2100" dirty="0" smtClean="0"/>
              <a:t>, </a:t>
            </a:r>
            <a:r>
              <a:rPr lang="lt-LT" altLang="lt-LT" sz="2100" dirty="0" err="1" smtClean="0"/>
              <a:t>object</a:t>
            </a:r>
            <a:r>
              <a:rPr lang="lt-LT" altLang="lt-LT" sz="2100" dirty="0" smtClean="0"/>
              <a:t> to be </a:t>
            </a:r>
            <a:r>
              <a:rPr lang="lt-LT" altLang="lt-LT" sz="2100" dirty="0" err="1" smtClean="0"/>
              <a:t>tested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requires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an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object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that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would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call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its</a:t>
            </a:r>
            <a:r>
              <a:rPr lang="lt-LT" altLang="lt-LT" sz="2100" dirty="0" smtClean="0"/>
              <a:t> </a:t>
            </a:r>
            <a:r>
              <a:rPr lang="lt-LT" altLang="lt-LT" sz="2100" dirty="0" err="1" smtClean="0"/>
              <a:t>methods</a:t>
            </a:r>
            <a:r>
              <a:rPr lang="en-US" altLang="lt-LT" sz="2100" dirty="0" smtClean="0"/>
              <a:t>:</a:t>
            </a:r>
            <a:endParaRPr lang="en-US" altLang="lt-LT" sz="2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lt-LT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lt-LT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AlarmClock</a:t>
            </a:r>
            <a:r>
              <a:rPr lang="en-US" altLang="lt-LT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 = new </a:t>
            </a:r>
            <a:r>
              <a:rPr lang="en-US" altLang="lt-LT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AlarmClock</a:t>
            </a:r>
            <a:r>
              <a:rPr lang="en-US" altLang="lt-LT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lt-LT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lt-LT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ac.AlarmRing</a:t>
            </a:r>
            <a:r>
              <a:rPr lang="en-US" altLang="lt-LT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(“Morning!”);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t-LT" altLang="lt-LT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lt-LT" altLang="lt-LT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AlarmClock</a:t>
            </a:r>
            <a:r>
              <a:rPr lang="lt-LT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t-LT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t-LT" altLang="lt-LT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lt-LT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AlarmRing</a:t>
            </a: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Beep(10);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Print(Text);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lt-LT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t-LT" altLang="lt-LT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t-LT" altLang="lt-LT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lt-LT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lt-LT" altLang="lt-LT" sz="2100" dirty="0" smtClean="0"/>
          </a:p>
        </p:txBody>
      </p:sp>
      <p:sp>
        <p:nvSpPr>
          <p:cNvPr id="4" name="Right Brace 3"/>
          <p:cNvSpPr/>
          <p:nvPr/>
        </p:nvSpPr>
        <p:spPr bwMode="auto">
          <a:xfrm>
            <a:off x="6409320" y="1844824"/>
            <a:ext cx="216024" cy="1728192"/>
          </a:xfrm>
          <a:prstGeom prst="rightBrace">
            <a:avLst>
              <a:gd name="adj1" fmla="val 54630"/>
              <a:gd name="adj2" fmla="val 4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2132856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 smtClean="0">
                <a:latin typeface="+mn-lt"/>
              </a:rPr>
              <a:t>Test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harness</a:t>
            </a:r>
            <a:r>
              <a:rPr lang="lt-LT" dirty="0" smtClean="0">
                <a:latin typeface="+mn-lt"/>
              </a:rPr>
              <a:t> to </a:t>
            </a:r>
            <a:r>
              <a:rPr lang="lt-LT" dirty="0" err="1" smtClean="0">
                <a:latin typeface="+mn-lt"/>
              </a:rPr>
              <a:t>execute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actual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code</a:t>
            </a:r>
            <a:endParaRPr lang="en-US" dirty="0"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5436096" y="3860354"/>
            <a:ext cx="216024" cy="1728192"/>
          </a:xfrm>
          <a:prstGeom prst="rightBrace">
            <a:avLst>
              <a:gd name="adj1" fmla="val 54630"/>
              <a:gd name="adj2" fmla="val 4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1024" y="4437112"/>
            <a:ext cx="2448272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 smtClean="0">
                <a:latin typeface="+mn-lt"/>
              </a:rPr>
              <a:t>Our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actual</a:t>
            </a:r>
            <a:r>
              <a:rPr lang="lt-LT" dirty="0" smtClean="0">
                <a:latin typeface="+mn-lt"/>
              </a:rPr>
              <a:t> </a:t>
            </a:r>
            <a:r>
              <a:rPr lang="lt-LT" dirty="0" err="1" smtClean="0">
                <a:latin typeface="+mn-lt"/>
              </a:rPr>
              <a:t>code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Mock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objects</a:t>
            </a:r>
            <a:endParaRPr lang="lt-LT" altLang="lt-LT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Important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separate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lt-LT" dirty="0" err="1" smtClean="0"/>
              <a:t>Interf</a:t>
            </a:r>
            <a:r>
              <a:rPr lang="lt-LT" altLang="lt-LT" dirty="0" err="1" smtClean="0"/>
              <a:t>ace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from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implementation</a:t>
            </a:r>
            <a:endParaRPr lang="lt-LT" altLang="lt-LT" dirty="0" smtClean="0"/>
          </a:p>
          <a:p>
            <a:pPr lvl="1" eaLnBrk="1" hangingPunct="1">
              <a:lnSpc>
                <a:spcPct val="90000"/>
              </a:lnSpc>
            </a:pPr>
            <a:r>
              <a:rPr lang="lt-LT" altLang="lt-LT" dirty="0" smtClean="0"/>
              <a:t>One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from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another</a:t>
            </a:r>
            <a:endParaRPr lang="lt-LT" altLang="lt-LT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calls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database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>
              <a:lnSpc>
                <a:spcPct val="90000"/>
              </a:lnSpc>
            </a:pPr>
            <a:r>
              <a:rPr lang="lt-LT" altLang="lt-LT" dirty="0" err="1" smtClean="0"/>
              <a:t>Abstract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db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interface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created</a:t>
            </a:r>
            <a:endParaRPr lang="lt-LT" altLang="lt-LT" dirty="0" smtClean="0"/>
          </a:p>
          <a:p>
            <a:pPr lvl="1" eaLnBrk="1" hangingPunct="1">
              <a:lnSpc>
                <a:spcPct val="90000"/>
              </a:lnSpc>
            </a:pPr>
            <a:r>
              <a:rPr lang="lt-LT" altLang="lt-LT" dirty="0" err="1" smtClean="0"/>
              <a:t>Implementation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interface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created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mock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</a:t>
            </a:r>
            <a:endParaRPr lang="lt-LT" altLang="lt-LT" dirty="0" smtClean="0"/>
          </a:p>
          <a:p>
            <a:pPr lvl="1" eaLnBrk="1" hangingPunct="1">
              <a:lnSpc>
                <a:spcPct val="90000"/>
              </a:lnSpc>
            </a:pP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avoid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db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mock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used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instead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according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purists</a:t>
            </a:r>
            <a:endParaRPr lang="lt-LT" altLang="lt-LT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Automated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>
              <a:lnSpc>
                <a:spcPct val="90000"/>
              </a:lnSpc>
            </a:pPr>
            <a:r>
              <a:rPr lang="lt-LT" altLang="lt-LT" dirty="0" err="1" smtClean="0"/>
              <a:t>xUnit</a:t>
            </a:r>
            <a:endParaRPr lang="lt-LT" altLang="lt-LT" dirty="0" smtClean="0"/>
          </a:p>
          <a:p>
            <a:pPr lvl="1" eaLnBrk="1" hangingPunct="1">
              <a:lnSpc>
                <a:spcPct val="90000"/>
              </a:lnSpc>
            </a:pPr>
            <a:r>
              <a:rPr lang="lt-LT" altLang="lt-LT" dirty="0" err="1" smtClean="0"/>
              <a:t>Cucumber</a:t>
            </a:r>
            <a:r>
              <a:rPr lang="lt-LT" altLang="lt-LT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generators</a:t>
            </a:r>
            <a:r>
              <a:rPr lang="lt-LT" altLang="lt-LT" dirty="0" smtClean="0"/>
              <a:t>?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Units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integrated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strategies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i="1" dirty="0" err="1" smtClean="0"/>
              <a:t>big-bang</a:t>
            </a:r>
            <a:r>
              <a:rPr lang="lt-LT" altLang="lt-LT" dirty="0"/>
              <a:t> </a:t>
            </a:r>
            <a:r>
              <a:rPr lang="lt-LT" altLang="lt-LT" dirty="0" err="1" smtClean="0"/>
              <a:t>integration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Bottom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top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Top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bottom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Warm-up</a:t>
            </a:r>
            <a:endParaRPr lang="en-US" altLang="lt-LT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smtClean="0"/>
              <a:t>Big </a:t>
            </a:r>
            <a:r>
              <a:rPr lang="lt-LT" altLang="lt-LT" dirty="0" err="1" smtClean="0"/>
              <a:t>bang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endParaRPr lang="lt-LT" altLang="lt-LT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All</a:t>
            </a:r>
            <a:r>
              <a:rPr lang="lt-LT" altLang="lt-LT" dirty="0" smtClean="0"/>
              <a:t> modules are </a:t>
            </a:r>
            <a:r>
              <a:rPr lang="lt-LT" altLang="lt-LT" dirty="0" err="1" smtClean="0"/>
              <a:t>integration</a:t>
            </a:r>
            <a:r>
              <a:rPr lang="lt-LT" altLang="lt-LT" dirty="0" smtClean="0"/>
              <a:t> at </a:t>
            </a:r>
            <a:r>
              <a:rPr lang="lt-LT" altLang="lt-LT" dirty="0" err="1" smtClean="0"/>
              <a:t>once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Separate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only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whole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Difficult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isolate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Bad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choice</a:t>
            </a:r>
            <a:r>
              <a:rPr lang="lt-LT" altLang="lt-LT" dirty="0" smtClean="0"/>
              <a:t> </a:t>
            </a:r>
            <a:r>
              <a:rPr lang="lt-LT" altLang="lt-LT" dirty="0" smtClean="0">
                <a:sym typeface="Wingdings" panose="05000000000000000000" pitchFamily="2" charset="2"/>
              </a:rPr>
              <a:t>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Top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bottom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endParaRPr lang="lt-LT" altLang="lt-LT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 smtClean="0"/>
              <a:t>System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stages</a:t>
            </a:r>
            <a:r>
              <a:rPr lang="lt-LT" altLang="lt-LT" dirty="0" smtClean="0"/>
              <a:t>: </a:t>
            </a:r>
            <a:r>
              <a:rPr lang="lt-LT" altLang="lt-LT" dirty="0" err="1" smtClean="0"/>
              <a:t>first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invoke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another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units</a:t>
            </a:r>
            <a:endParaRPr lang="lt-LT" altLang="lt-LT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started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from</a:t>
            </a:r>
            <a:r>
              <a:rPr lang="lt-LT" altLang="lt-LT" dirty="0" smtClean="0"/>
              <a:t> "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surface</a:t>
            </a:r>
            <a:r>
              <a:rPr lang="lt-LT" altLang="lt-LT" dirty="0" smtClean="0"/>
              <a:t>"</a:t>
            </a:r>
            <a:endParaRPr lang="en-US" altLang="lt-LT" dirty="0" smtClean="0"/>
          </a:p>
          <a:p>
            <a:pPr eaLnBrk="1" hangingPunct="1">
              <a:lnSpc>
                <a:spcPct val="90000"/>
              </a:lnSpc>
            </a:pPr>
            <a:endParaRPr lang="en-US" altLang="lt-LT" dirty="0" smtClean="0"/>
          </a:p>
          <a:p>
            <a:pPr eaLnBrk="1" hangingPunct="1">
              <a:lnSpc>
                <a:spcPct val="90000"/>
              </a:lnSpc>
            </a:pPr>
            <a:endParaRPr lang="en-US" altLang="lt-LT" dirty="0" smtClean="0"/>
          </a:p>
          <a:p>
            <a:pPr eaLnBrk="1" hangingPunct="1">
              <a:lnSpc>
                <a:spcPct val="90000"/>
              </a:lnSpc>
            </a:pPr>
            <a:endParaRPr lang="en-US" altLang="lt-LT" dirty="0" smtClean="0"/>
          </a:p>
          <a:p>
            <a:pPr eaLnBrk="1" hangingPunct="1">
              <a:lnSpc>
                <a:spcPct val="90000"/>
              </a:lnSpc>
            </a:pPr>
            <a:endParaRPr lang="en-US" altLang="lt-LT" dirty="0" smtClean="0"/>
          </a:p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Stub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required</a:t>
            </a:r>
            <a:r>
              <a:rPr lang="lt-LT" altLang="lt-LT" dirty="0" smtClean="0"/>
              <a:t> (</a:t>
            </a:r>
            <a:r>
              <a:rPr lang="en-US" altLang="lt-LT" dirty="0" err="1" smtClean="0"/>
              <a:t>fiktyv</a:t>
            </a:r>
            <a:r>
              <a:rPr lang="lt-LT" altLang="lt-LT" dirty="0" err="1" smtClean="0"/>
              <a:t>ūs</a:t>
            </a:r>
            <a:r>
              <a:rPr lang="lt-LT" altLang="lt-LT" dirty="0" smtClean="0"/>
              <a:t> </a:t>
            </a:r>
            <a:r>
              <a:rPr lang="lt-LT" altLang="lt-LT" dirty="0" smtClean="0"/>
              <a:t>moduliai)</a:t>
            </a:r>
            <a:endParaRPr lang="lt-LT" altLang="lt-LT" dirty="0" smtClean="0"/>
          </a:p>
        </p:txBody>
      </p:sp>
      <p:grpSp>
        <p:nvGrpSpPr>
          <p:cNvPr id="32772" name="Group 35"/>
          <p:cNvGrpSpPr>
            <a:grpSpLocks/>
          </p:cNvGrpSpPr>
          <p:nvPr/>
        </p:nvGrpSpPr>
        <p:grpSpPr bwMode="auto">
          <a:xfrm>
            <a:off x="2438400" y="2924175"/>
            <a:ext cx="4497388" cy="1752600"/>
            <a:chOff x="2057400" y="3962400"/>
            <a:chExt cx="4725194" cy="1981200"/>
          </a:xfrm>
        </p:grpSpPr>
        <p:sp>
          <p:nvSpPr>
            <p:cNvPr id="4" name="Rectangle 3"/>
            <p:cNvSpPr/>
            <p:nvPr/>
          </p:nvSpPr>
          <p:spPr>
            <a:xfrm>
              <a:off x="3962155" y="3962400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1</a:t>
              </a:r>
              <a:endParaRPr lang="lt-LT" sz="1800" baseline="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5924" y="5613400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6</a:t>
              </a:r>
              <a:endParaRPr lang="lt-LT" sz="1800" baseline="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44" y="5588276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5</a:t>
              </a:r>
              <a:endParaRPr lang="lt-LT" sz="1800" baseline="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855" y="5638524"/>
              <a:ext cx="532063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7</a:t>
              </a:r>
              <a:endParaRPr lang="lt-LT" sz="1800" baseline="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5563152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4</a:t>
              </a:r>
              <a:endParaRPr lang="lt-LT" sz="1800" baseline="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399" y="4647924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3</a:t>
              </a:r>
              <a:endParaRPr lang="lt-LT" sz="1800" baseline="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6188" y="4647924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2</a:t>
              </a:r>
              <a:endParaRPr lang="lt-LT" sz="1800" baseline="0" dirty="0"/>
            </a:p>
          </p:txBody>
        </p:sp>
        <p:cxnSp>
          <p:nvCxnSpPr>
            <p:cNvPr id="14" name="Elbow Connector 13"/>
            <p:cNvCxnSpPr>
              <a:stCxn id="11" idx="0"/>
              <a:endCxn id="10" idx="0"/>
            </p:cNvCxnSpPr>
            <p:nvPr/>
          </p:nvCxnSpPr>
          <p:spPr>
            <a:xfrm rot="5400000" flipH="1" flipV="1">
              <a:off x="4190596" y="3392049"/>
              <a:ext cx="1795" cy="2513543"/>
            </a:xfrm>
            <a:prstGeom prst="bentConnector3">
              <a:avLst>
                <a:gd name="adj1" fmla="val 143954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2"/>
            </p:cNvCxnSpPr>
            <p:nvPr/>
          </p:nvCxnSpPr>
          <p:spPr>
            <a:xfrm rot="16200000" flipH="1">
              <a:off x="4171933" y="4324564"/>
              <a:ext cx="152539" cy="38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8" idx="0"/>
            </p:cNvCxnSpPr>
            <p:nvPr/>
          </p:nvCxnSpPr>
          <p:spPr>
            <a:xfrm rot="16200000" flipH="1">
              <a:off x="4153807" y="3733611"/>
              <a:ext cx="75372" cy="3734455"/>
            </a:xfrm>
            <a:prstGeom prst="bentConnector3">
              <a:avLst>
                <a:gd name="adj1" fmla="val -3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2"/>
            </p:cNvCxnSpPr>
            <p:nvPr/>
          </p:nvCxnSpPr>
          <p:spPr>
            <a:xfrm rot="16200000" flipH="1">
              <a:off x="2762011" y="5124043"/>
              <a:ext cx="380448" cy="38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</p:cNvCxnSpPr>
            <p:nvPr/>
          </p:nvCxnSpPr>
          <p:spPr>
            <a:xfrm rot="16200000" flipH="1">
              <a:off x="5277222" y="5124043"/>
              <a:ext cx="380448" cy="38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680000" flipH="1">
              <a:off x="3396914" y="5441681"/>
              <a:ext cx="254828" cy="38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0"/>
            </p:cNvCxnSpPr>
            <p:nvPr/>
          </p:nvCxnSpPr>
          <p:spPr>
            <a:xfrm rot="16200000" flipH="1">
              <a:off x="4666976" y="5467586"/>
              <a:ext cx="279952" cy="11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5905114" y="4990750"/>
              <a:ext cx="1753290" cy="16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Bottom</a:t>
            </a:r>
            <a:r>
              <a:rPr lang="lt-LT" altLang="lt-LT" dirty="0" smtClean="0"/>
              <a:t> </a:t>
            </a:r>
            <a:r>
              <a:rPr lang="lt-LT" altLang="lt-LT" dirty="0" smtClean="0"/>
              <a:t>to </a:t>
            </a:r>
            <a:r>
              <a:rPr lang="lt-LT" altLang="lt-LT" dirty="0" err="1" smtClean="0"/>
              <a:t>top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endParaRPr lang="lt-LT" altLang="lt-LT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dirty="0"/>
              <a:t>System </a:t>
            </a:r>
            <a:r>
              <a:rPr lang="lt-LT" altLang="lt-LT" dirty="0" err="1"/>
              <a:t>is</a:t>
            </a:r>
            <a:r>
              <a:rPr lang="lt-LT" altLang="lt-LT" dirty="0"/>
              <a:t> </a:t>
            </a:r>
            <a:r>
              <a:rPr lang="lt-LT" altLang="lt-LT" dirty="0" err="1"/>
              <a:t>integrated</a:t>
            </a:r>
            <a:r>
              <a:rPr lang="lt-LT" altLang="lt-LT" dirty="0"/>
              <a:t> </a:t>
            </a:r>
            <a:r>
              <a:rPr lang="lt-LT" altLang="lt-LT" dirty="0" err="1"/>
              <a:t>in</a:t>
            </a:r>
            <a:r>
              <a:rPr lang="lt-LT" altLang="lt-LT" dirty="0"/>
              <a:t> </a:t>
            </a:r>
            <a:r>
              <a:rPr lang="lt-LT" altLang="lt-LT" dirty="0" err="1"/>
              <a:t>stages</a:t>
            </a:r>
            <a:r>
              <a:rPr lang="lt-LT" altLang="lt-LT" dirty="0"/>
              <a:t>: </a:t>
            </a:r>
            <a:r>
              <a:rPr lang="lt-LT" altLang="lt-LT" dirty="0" err="1"/>
              <a:t>first</a:t>
            </a:r>
            <a:r>
              <a:rPr lang="lt-LT" altLang="lt-LT" dirty="0"/>
              <a:t> </a:t>
            </a:r>
            <a:r>
              <a:rPr lang="lt-LT" altLang="lt-LT" dirty="0" err="1"/>
              <a:t>of</a:t>
            </a:r>
            <a:r>
              <a:rPr lang="lt-LT" altLang="lt-LT" dirty="0"/>
              <a:t> </a:t>
            </a:r>
            <a:r>
              <a:rPr lang="lt-LT" altLang="lt-LT" dirty="0" err="1"/>
              <a:t>all</a:t>
            </a:r>
            <a:r>
              <a:rPr lang="lt-LT" altLang="lt-LT" dirty="0"/>
              <a:t> </a:t>
            </a:r>
            <a:r>
              <a:rPr lang="lt-LT" altLang="lt-LT" dirty="0" err="1"/>
              <a:t>units</a:t>
            </a:r>
            <a:r>
              <a:rPr lang="lt-LT" altLang="lt-LT" dirty="0"/>
              <a:t> </a:t>
            </a:r>
            <a:r>
              <a:rPr lang="lt-LT" altLang="lt-LT" dirty="0" err="1"/>
              <a:t>that</a:t>
            </a:r>
            <a:r>
              <a:rPr lang="lt-LT" altLang="lt-LT" dirty="0"/>
              <a:t> </a:t>
            </a:r>
            <a:r>
              <a:rPr lang="lt-LT" altLang="lt-LT" dirty="0" smtClean="0"/>
              <a:t>are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invoked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other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</a:t>
            </a:r>
            <a:endParaRPr lang="lt-LT" altLang="lt-LT" dirty="0"/>
          </a:p>
          <a:p>
            <a:pPr eaLnBrk="1" hangingPunct="1">
              <a:lnSpc>
                <a:spcPct val="90000"/>
              </a:lnSpc>
            </a:pPr>
            <a:r>
              <a:rPr lang="lt-LT" altLang="lt-LT" dirty="0" err="1"/>
              <a:t>Testing</a:t>
            </a:r>
            <a:r>
              <a:rPr lang="lt-LT" altLang="lt-LT" dirty="0"/>
              <a:t> </a:t>
            </a:r>
            <a:r>
              <a:rPr lang="lt-LT" altLang="lt-LT" dirty="0" err="1"/>
              <a:t>is</a:t>
            </a:r>
            <a:r>
              <a:rPr lang="lt-LT" altLang="lt-LT" dirty="0"/>
              <a:t> </a:t>
            </a:r>
            <a:r>
              <a:rPr lang="lt-LT" altLang="lt-LT" dirty="0" err="1"/>
              <a:t>started</a:t>
            </a:r>
            <a:r>
              <a:rPr lang="lt-LT" altLang="lt-LT" dirty="0"/>
              <a:t> </a:t>
            </a:r>
            <a:r>
              <a:rPr lang="lt-LT" altLang="lt-LT" dirty="0" err="1"/>
              <a:t>from</a:t>
            </a:r>
            <a:r>
              <a:rPr lang="lt-LT" altLang="lt-LT" dirty="0"/>
              <a:t> "</a:t>
            </a:r>
            <a:r>
              <a:rPr lang="lt-LT" altLang="lt-LT" dirty="0" err="1"/>
              <a:t>the</a:t>
            </a:r>
            <a:r>
              <a:rPr lang="lt-LT" altLang="lt-LT" dirty="0"/>
              <a:t> </a:t>
            </a:r>
            <a:r>
              <a:rPr lang="lt-LT" altLang="lt-LT" dirty="0" err="1" smtClean="0"/>
              <a:t>bottom</a:t>
            </a:r>
            <a:r>
              <a:rPr lang="lt-LT" altLang="lt-LT" dirty="0" smtClean="0"/>
              <a:t>"</a:t>
            </a:r>
            <a:endParaRPr lang="en-US" altLang="lt-LT" dirty="0"/>
          </a:p>
          <a:p>
            <a:pPr eaLnBrk="1" hangingPunct="1">
              <a:lnSpc>
                <a:spcPct val="90000"/>
              </a:lnSpc>
            </a:pPr>
            <a:endParaRPr lang="en-US" altLang="lt-LT" dirty="0"/>
          </a:p>
          <a:p>
            <a:pPr eaLnBrk="1" hangingPunct="1">
              <a:lnSpc>
                <a:spcPct val="90000"/>
              </a:lnSpc>
            </a:pPr>
            <a:endParaRPr lang="en-US" altLang="lt-LT" dirty="0"/>
          </a:p>
          <a:p>
            <a:pPr eaLnBrk="1" hangingPunct="1">
              <a:lnSpc>
                <a:spcPct val="90000"/>
              </a:lnSpc>
            </a:pPr>
            <a:endParaRPr lang="en-US" altLang="lt-LT" dirty="0"/>
          </a:p>
          <a:p>
            <a:pPr eaLnBrk="1" hangingPunct="1">
              <a:lnSpc>
                <a:spcPct val="90000"/>
              </a:lnSpc>
            </a:pPr>
            <a:endParaRPr lang="en-US" altLang="lt-LT" dirty="0"/>
          </a:p>
          <a:p>
            <a:pPr eaLnBrk="1" hangingPunct="1">
              <a:lnSpc>
                <a:spcPct val="90000"/>
              </a:lnSpc>
            </a:pPr>
            <a:r>
              <a:rPr lang="lt-LT" altLang="lt-LT" dirty="0" err="1" smtClean="0"/>
              <a:t>Driver</a:t>
            </a:r>
            <a:r>
              <a:rPr lang="lt-LT" altLang="lt-LT" dirty="0" err="1" smtClean="0"/>
              <a:t>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used</a:t>
            </a:r>
            <a:r>
              <a:rPr lang="lt-LT" altLang="lt-LT" dirty="0" smtClean="0"/>
              <a:t> (</a:t>
            </a:r>
            <a:r>
              <a:rPr lang="en-US" altLang="lt-LT" dirty="0" err="1" smtClean="0"/>
              <a:t>fiktyv</a:t>
            </a:r>
            <a:r>
              <a:rPr lang="lt-LT" altLang="lt-LT" dirty="0" err="1" smtClean="0"/>
              <a:t>ūs</a:t>
            </a:r>
            <a:r>
              <a:rPr lang="lt-LT" altLang="lt-LT" dirty="0" smtClean="0"/>
              <a:t> </a:t>
            </a:r>
            <a:r>
              <a:rPr lang="lt-LT" altLang="lt-LT" dirty="0" smtClean="0"/>
              <a:t>kvietėjai)</a:t>
            </a:r>
            <a:endParaRPr lang="lt-LT" altLang="lt-LT" dirty="0" smtClean="0"/>
          </a:p>
          <a:p>
            <a:pPr eaLnBrk="1" hangingPunct="1">
              <a:lnSpc>
                <a:spcPct val="90000"/>
              </a:lnSpc>
            </a:pPr>
            <a:endParaRPr lang="lt-LT" altLang="lt-LT" dirty="0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2438400" y="2924175"/>
            <a:ext cx="4497388" cy="1752600"/>
            <a:chOff x="2057400" y="3962400"/>
            <a:chExt cx="4725194" cy="1981200"/>
          </a:xfrm>
        </p:grpSpPr>
        <p:sp>
          <p:nvSpPr>
            <p:cNvPr id="5" name="Rectangle 4"/>
            <p:cNvSpPr/>
            <p:nvPr/>
          </p:nvSpPr>
          <p:spPr>
            <a:xfrm>
              <a:off x="3962155" y="3962400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1</a:t>
              </a:r>
              <a:endParaRPr lang="lt-LT" sz="1800" baseline="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5924" y="5613400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6</a:t>
              </a:r>
              <a:endParaRPr lang="lt-LT" sz="1800" baseline="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44" y="5588276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5</a:t>
              </a:r>
              <a:endParaRPr lang="lt-LT" sz="1800" baseline="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855" y="5638524"/>
              <a:ext cx="532063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7</a:t>
              </a:r>
              <a:endParaRPr lang="lt-LT" sz="1800" baseline="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5563152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4</a:t>
              </a:r>
              <a:endParaRPr lang="lt-LT" sz="1800" baseline="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399" y="4647924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3</a:t>
              </a:r>
              <a:endParaRPr lang="lt-LT" sz="1800" baseline="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6188" y="4647924"/>
              <a:ext cx="533732" cy="3050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aseline="0" dirty="0"/>
                <a:t>2</a:t>
              </a:r>
              <a:endParaRPr lang="lt-LT" sz="1800" baseline="0" dirty="0"/>
            </a:p>
          </p:txBody>
        </p:sp>
        <p:cxnSp>
          <p:nvCxnSpPr>
            <p:cNvPr id="12" name="Elbow Connector 11"/>
            <p:cNvCxnSpPr>
              <a:stCxn id="11" idx="0"/>
              <a:endCxn id="10" idx="0"/>
            </p:cNvCxnSpPr>
            <p:nvPr/>
          </p:nvCxnSpPr>
          <p:spPr>
            <a:xfrm rot="5400000" flipH="1" flipV="1">
              <a:off x="4190596" y="3392049"/>
              <a:ext cx="1795" cy="2513543"/>
            </a:xfrm>
            <a:prstGeom prst="bentConnector3">
              <a:avLst>
                <a:gd name="adj1" fmla="val 143954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</p:cNvCxnSpPr>
            <p:nvPr/>
          </p:nvCxnSpPr>
          <p:spPr>
            <a:xfrm rot="16200000" flipH="1">
              <a:off x="4171933" y="4324564"/>
              <a:ext cx="152539" cy="38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8" idx="0"/>
            </p:cNvCxnSpPr>
            <p:nvPr/>
          </p:nvCxnSpPr>
          <p:spPr>
            <a:xfrm rot="16200000" flipH="1">
              <a:off x="4153807" y="3733611"/>
              <a:ext cx="75372" cy="3734455"/>
            </a:xfrm>
            <a:prstGeom prst="bentConnector3">
              <a:avLst>
                <a:gd name="adj1" fmla="val -3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</p:cNvCxnSpPr>
            <p:nvPr/>
          </p:nvCxnSpPr>
          <p:spPr>
            <a:xfrm rot="16200000" flipH="1">
              <a:off x="2762011" y="5124043"/>
              <a:ext cx="380448" cy="38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</p:cNvCxnSpPr>
            <p:nvPr/>
          </p:nvCxnSpPr>
          <p:spPr>
            <a:xfrm rot="16200000" flipH="1">
              <a:off x="5277222" y="5124043"/>
              <a:ext cx="380448" cy="38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680000" flipH="1">
              <a:off x="3396914" y="5441681"/>
              <a:ext cx="254828" cy="38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6" idx="0"/>
            </p:cNvCxnSpPr>
            <p:nvPr/>
          </p:nvCxnSpPr>
          <p:spPr>
            <a:xfrm rot="16200000" flipH="1">
              <a:off x="4666976" y="5467586"/>
              <a:ext cx="279952" cy="11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5905114" y="4990750"/>
              <a:ext cx="1753290" cy="1668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smtClean="0"/>
              <a:t>System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smtClean="0"/>
              <a:t>It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enough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mutual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separate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Functionality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against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functional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spec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Non-functional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en-US" altLang="lt-LT" dirty="0" smtClean="0"/>
          </a:p>
          <a:p>
            <a:pPr eaLnBrk="1" hangingPunct="1"/>
            <a:r>
              <a:rPr lang="lt-LT" altLang="lt-LT" dirty="0" err="1" smtClean="0"/>
              <a:t>Environment</a:t>
            </a:r>
            <a:r>
              <a:rPr lang="lt-LT" altLang="lt-LT" dirty="0" smtClean="0"/>
              <a:t> – 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close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possible</a:t>
            </a:r>
            <a:r>
              <a:rPr lang="lt-LT" altLang="lt-LT" dirty="0" smtClean="0"/>
              <a:t> to a </a:t>
            </a:r>
            <a:r>
              <a:rPr lang="lt-LT" altLang="lt-LT" dirty="0" err="1" smtClean="0"/>
              <a:t>production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endParaRPr lang="en-US" altLang="lt-LT" dirty="0" smtClean="0"/>
          </a:p>
          <a:p>
            <a:pPr eaLnBrk="1" hangingPunct="1"/>
            <a:r>
              <a:rPr lang="lt-LT" altLang="lt-LT" dirty="0" err="1" smtClean="0"/>
              <a:t>Executed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independent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team</a:t>
            </a:r>
            <a:endParaRPr lang="en-US" altLang="lt-LT" dirty="0" smtClean="0"/>
          </a:p>
          <a:p>
            <a:pPr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Systems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seperate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example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banking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with</a:t>
            </a:r>
            <a:r>
              <a:rPr lang="lt-LT" altLang="lt-LT" dirty="0" smtClean="0"/>
              <a:t> ATM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being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different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teams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team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responsible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SIT?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Integrations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Webservices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Message</a:t>
            </a:r>
            <a:r>
              <a:rPr lang="lt-LT" altLang="lt-LT" dirty="0" smtClean="0"/>
              <a:t> </a:t>
            </a:r>
            <a:r>
              <a:rPr lang="en-US" altLang="lt-LT" dirty="0" smtClean="0"/>
              <a:t>Queuing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Batch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files</a:t>
            </a:r>
            <a:r>
              <a:rPr lang="lt-LT" altLang="lt-LT" dirty="0" smtClean="0"/>
              <a:t>, ...</a:t>
            </a:r>
          </a:p>
          <a:p>
            <a:pPr lvl="1" eaLnBrk="1" hangingPunct="1"/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S</a:t>
            </a:r>
            <a:r>
              <a:rPr lang="lt-LT" altLang="lt-LT" dirty="0" err="1" smtClean="0"/>
              <a:t>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Things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Integrity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does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break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connected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Connectivity</a:t>
            </a:r>
            <a:r>
              <a:rPr lang="lt-LT" altLang="lt-LT" dirty="0" smtClean="0"/>
              <a:t> (data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transferred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from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one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another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Integrity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data (data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integral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Integrity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data at </a:t>
            </a:r>
            <a:r>
              <a:rPr lang="lt-LT" altLang="lt-LT" dirty="0" err="1" smtClean="0"/>
              <a:t>particular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time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Integrity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data </a:t>
            </a:r>
            <a:r>
              <a:rPr lang="lt-LT" altLang="lt-LT" dirty="0" err="1" smtClean="0"/>
              <a:t>formats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data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transferred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no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discrepancies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formats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Non-functional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en-US" altLang="lt-LT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properties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want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Suitability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installability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maintainability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Usability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Performance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speed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load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tolerance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Security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Error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tolerance</a:t>
            </a:r>
            <a:endParaRPr lang="en-US" altLang="lt-LT" dirty="0" smtClean="0"/>
          </a:p>
          <a:p>
            <a:pPr lvl="1" eaLnBrk="1" hangingPunct="1"/>
            <a:r>
              <a:rPr lang="lt-LT" altLang="lt-LT" dirty="0" err="1" smtClean="0"/>
              <a:t>Recoverability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S</a:t>
            </a:r>
            <a:r>
              <a:rPr lang="lt-LT" altLang="lt-LT" dirty="0" err="1" smtClean="0"/>
              <a:t>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suitability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Suitability</a:t>
            </a:r>
            <a:r>
              <a:rPr lang="lt-LT" altLang="lt-LT" dirty="0" smtClean="0"/>
              <a:t>? – TODO</a:t>
            </a:r>
          </a:p>
          <a:p>
            <a:pPr eaLnBrk="1" hangingPunct="1"/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Is</a:t>
            </a:r>
            <a:r>
              <a:rPr lang="lt-LT" altLang="lt-LT" dirty="0" smtClean="0"/>
              <a:t> it </a:t>
            </a:r>
            <a:r>
              <a:rPr lang="lt-LT" altLang="lt-LT" dirty="0" err="1" smtClean="0"/>
              <a:t>suitable</a:t>
            </a:r>
            <a:r>
              <a:rPr lang="lt-LT" altLang="lt-LT" dirty="0" smtClean="0"/>
              <a:t> to automate </a:t>
            </a:r>
            <a:r>
              <a:rPr lang="lt-LT" altLang="lt-LT" dirty="0" err="1" smtClean="0"/>
              <a:t>planned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tasks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Suitable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users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Improves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work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processes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/>
              <a:t> </a:t>
            </a:r>
            <a:r>
              <a:rPr lang="lt-LT" altLang="lt-LT" dirty="0" err="1" smtClean="0"/>
              <a:t>can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undertaken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according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use-cases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Usability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Usability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Comfortable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Clear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simple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Accesible</a:t>
            </a:r>
            <a:r>
              <a:rPr lang="lt-LT" altLang="lt-LT" dirty="0" smtClean="0"/>
              <a:t>? (</a:t>
            </a:r>
            <a:r>
              <a:rPr lang="lt-LT" altLang="lt-LT" dirty="0" err="1" smtClean="0"/>
              <a:t>suitabe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disabled</a:t>
            </a:r>
            <a:r>
              <a:rPr lang="lt-LT" altLang="lt-LT" dirty="0" smtClean="0"/>
              <a:t>)</a:t>
            </a:r>
          </a:p>
          <a:p>
            <a:pPr eaLnBrk="1" hangingPunct="1"/>
            <a:r>
              <a:rPr lang="lt-LT" altLang="lt-LT" dirty="0" err="1" smtClean="0"/>
              <a:t>Special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methods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Observation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users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Review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against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checklists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practices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Usability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standards</a:t>
            </a:r>
            <a:endParaRPr lang="lt-LT" altLang="lt-LT" dirty="0" smtClean="0"/>
          </a:p>
          <a:p>
            <a:pPr lvl="1" eaLnBrk="1" hangingPunct="1"/>
            <a:endParaRPr lang="lt-LT" altLang="lt-LT" dirty="0" smtClean="0"/>
          </a:p>
          <a:p>
            <a:pPr eaLnBrk="1" hangingPunct="1"/>
            <a:endParaRPr lang="lt-LT" altLang="lt-LT" dirty="0" smtClean="0"/>
          </a:p>
          <a:p>
            <a:pPr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Performance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How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effective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under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expected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load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under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extreme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load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reaction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time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suitable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Aren't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under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load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After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load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decreases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whether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falls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back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normal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operation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Special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tools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needed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z="2400" dirty="0" err="1" smtClean="0"/>
              <a:t>Which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statements</a:t>
            </a:r>
            <a:r>
              <a:rPr lang="lt-LT" altLang="lt-LT" sz="2400" dirty="0" smtClean="0"/>
              <a:t> </a:t>
            </a:r>
            <a:r>
              <a:rPr lang="lt-LT" altLang="lt-LT" sz="2400" dirty="0" smtClean="0"/>
              <a:t>are </a:t>
            </a:r>
            <a:r>
              <a:rPr lang="lt-LT" altLang="lt-LT" sz="2400" dirty="0" err="1" smtClean="0"/>
              <a:t>correct</a:t>
            </a:r>
            <a:r>
              <a:rPr lang="lt-LT" altLang="lt-LT" sz="2400" dirty="0"/>
              <a:t> </a:t>
            </a:r>
            <a:r>
              <a:rPr lang="lt-LT" altLang="lt-LT" sz="2400" dirty="0" err="1" smtClean="0"/>
              <a:t>when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talking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about</a:t>
            </a:r>
            <a:r>
              <a:rPr lang="lt-LT" altLang="lt-LT" sz="2400" dirty="0" smtClean="0"/>
              <a:t> V-</a:t>
            </a:r>
            <a:r>
              <a:rPr lang="lt-LT" altLang="lt-LT" sz="2400" dirty="0" err="1" smtClean="0"/>
              <a:t>model</a:t>
            </a:r>
            <a:r>
              <a:rPr lang="lt-LT" altLang="lt-LT" sz="2400" dirty="0" smtClean="0"/>
              <a:t>?</a:t>
            </a:r>
            <a:endParaRPr lang="en-US" altLang="lt-LT" sz="2400" dirty="0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4754562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A. </a:t>
            </a:r>
            <a:r>
              <a:rPr lang="lt-LT" altLang="lt-LT" dirty="0" err="1" smtClean="0"/>
              <a:t>Consists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same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steps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Waterfall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model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B. </a:t>
            </a:r>
            <a:r>
              <a:rPr lang="lt-LT" altLang="lt-LT" dirty="0" smtClean="0"/>
              <a:t>It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cyclical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lifecycle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model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C. </a:t>
            </a:r>
            <a:r>
              <a:rPr lang="lt-LT" altLang="lt-LT" dirty="0" smtClean="0"/>
              <a:t>It </a:t>
            </a:r>
            <a:r>
              <a:rPr lang="lt-LT" altLang="lt-LT" dirty="0" err="1" smtClean="0"/>
              <a:t>allows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deliver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working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version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early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possible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D. </a:t>
            </a:r>
            <a:r>
              <a:rPr lang="lt-LT" altLang="lt-LT" dirty="0" smtClean="0"/>
              <a:t>It </a:t>
            </a:r>
            <a:r>
              <a:rPr lang="lt-LT" altLang="lt-LT" dirty="0" err="1" smtClean="0"/>
              <a:t>allows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start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planning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early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possible</a:t>
            </a:r>
            <a:endParaRPr lang="en-US" altLang="lt-L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Security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Properties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:</a:t>
            </a:r>
          </a:p>
          <a:p>
            <a:pPr lvl="1" eaLnBrk="1" hangingPunct="1"/>
            <a:r>
              <a:rPr lang="lt-LT" altLang="lt-LT" dirty="0" err="1" smtClean="0"/>
              <a:t>Confidentiality</a:t>
            </a:r>
            <a:r>
              <a:rPr lang="lt-LT" altLang="lt-LT" dirty="0" smtClean="0"/>
              <a:t> </a:t>
            </a:r>
          </a:p>
          <a:p>
            <a:pPr lvl="1" eaLnBrk="1" hangingPunct="1"/>
            <a:r>
              <a:rPr lang="lt-LT" altLang="lt-LT" dirty="0" smtClean="0"/>
              <a:t>Data </a:t>
            </a:r>
            <a:r>
              <a:rPr lang="lt-LT" altLang="lt-LT" dirty="0" err="1" smtClean="0"/>
              <a:t>integrity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Authentification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Authorization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Non-repudiation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Penetration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Special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tools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knowledge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required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Error-tolerance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Errors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Incorrect</a:t>
            </a:r>
            <a:r>
              <a:rPr lang="lt-LT" altLang="lt-LT" dirty="0" smtClean="0"/>
              <a:t> data </a:t>
            </a:r>
            <a:r>
              <a:rPr lang="lt-LT" altLang="lt-LT" dirty="0" err="1" smtClean="0"/>
              <a:t>entered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No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acces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servers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db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etc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Lac</a:t>
            </a:r>
            <a:r>
              <a:rPr lang="lt-LT" altLang="lt-LT" dirty="0" err="1" smtClean="0"/>
              <a:t>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resources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timeouts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deadlocks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etc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smtClean="0"/>
              <a:t>...</a:t>
            </a:r>
          </a:p>
          <a:p>
            <a:pPr eaLnBrk="1" hangingPunct="1"/>
            <a:r>
              <a:rPr lang="lt-LT" altLang="lt-LT" dirty="0" err="1" smtClean="0"/>
              <a:t>How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errors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displayed</a:t>
            </a:r>
            <a:r>
              <a:rPr lang="lt-LT" altLang="lt-LT" dirty="0" smtClean="0"/>
              <a:t> to a </a:t>
            </a:r>
            <a:r>
              <a:rPr lang="lt-LT" altLang="lt-LT" dirty="0" err="1" smtClean="0"/>
              <a:t>user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Messages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clear</a:t>
            </a:r>
            <a:endParaRPr lang="lt-LT" altLang="lt-LT" dirty="0"/>
          </a:p>
          <a:p>
            <a:pPr lvl="1" eaLnBrk="1" hangingPunct="1"/>
            <a:r>
              <a:rPr lang="lt-LT" altLang="lt-LT" dirty="0" err="1" smtClean="0"/>
              <a:t>Work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can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continued</a:t>
            </a:r>
            <a:endParaRPr lang="lt-LT" altLang="lt-LT" dirty="0" smtClean="0"/>
          </a:p>
          <a:p>
            <a:pPr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Deployment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Is</a:t>
            </a:r>
            <a:r>
              <a:rPr lang="lt-LT" altLang="lt-LT" dirty="0" smtClean="0"/>
              <a:t> it </a:t>
            </a:r>
            <a:r>
              <a:rPr lang="lt-LT" altLang="lt-LT" dirty="0" err="1" smtClean="0"/>
              <a:t>possible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deploy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Can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deployed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non-standard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location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All</a:t>
            </a:r>
            <a:r>
              <a:rPr lang="lt-LT" altLang="lt-LT" dirty="0"/>
              <a:t> </a:t>
            </a:r>
            <a:r>
              <a:rPr lang="lt-LT" altLang="lt-LT" dirty="0" err="1" smtClean="0"/>
              <a:t>necessary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steps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required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already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deployed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about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uninstall</a:t>
            </a:r>
            <a:r>
              <a:rPr lang="lt-LT" altLang="lt-LT" dirty="0" smtClean="0"/>
              <a:t>?</a:t>
            </a:r>
          </a:p>
          <a:p>
            <a:pPr eaLnBrk="1" hangingPunct="1"/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complex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r>
              <a:rPr lang="lt-LT" altLang="lt-LT" dirty="0" smtClean="0"/>
              <a:t>:</a:t>
            </a:r>
          </a:p>
          <a:p>
            <a:pPr lvl="1" eaLnBrk="1" hangingPunct="1"/>
            <a:r>
              <a:rPr lang="lt-LT" altLang="lt-LT" dirty="0" err="1" smtClean="0"/>
              <a:t>Installation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documentation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Acceptance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en-US" altLang="lt-LT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Smoke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(bazinis testavimas)</a:t>
            </a:r>
            <a:endParaRPr lang="lt-LT" altLang="lt-LT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manuacturing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object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fill</a:t>
            </a:r>
            <a:r>
              <a:rPr lang="lt-LT" altLang="lt-LT" dirty="0" err="1" smtClean="0"/>
              <a:t>ed-in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with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smoke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extruding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smoke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signals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about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cracks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quick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check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whether</a:t>
            </a:r>
            <a:r>
              <a:rPr lang="lt-LT" altLang="lt-LT" dirty="0" smtClean="0"/>
              <a:t> it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worth</a:t>
            </a:r>
            <a:r>
              <a:rPr lang="lt-LT" altLang="lt-LT" dirty="0"/>
              <a:t> </a:t>
            </a:r>
            <a:r>
              <a:rPr lang="lt-LT" altLang="lt-LT" dirty="0" smtClean="0"/>
              <a:t>to </a:t>
            </a:r>
            <a:r>
              <a:rPr lang="lt-LT" altLang="lt-LT" dirty="0" err="1" smtClean="0"/>
              <a:t>continue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development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set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evaluate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whether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full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suite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executed</a:t>
            </a:r>
            <a:endParaRPr lang="lt-LT" altLang="lt-LT" dirty="0" smtClean="0"/>
          </a:p>
          <a:p>
            <a:pPr lvl="1" eaLnBrk="1" hangingPunct="1"/>
            <a:r>
              <a:rPr lang="lt-LT" altLang="lt-LT" dirty="0" smtClean="0"/>
              <a:t>IOW, </a:t>
            </a:r>
            <a:r>
              <a:rPr lang="lt-LT" altLang="lt-LT" dirty="0" err="1" smtClean="0"/>
              <a:t>whether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</a:t>
            </a:r>
            <a:r>
              <a:rPr lang="lt-LT" altLang="lt-LT" dirty="0" err="1" smtClean="0"/>
              <a:t>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passes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basic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scenarious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Smoke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Often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Use</a:t>
            </a:r>
            <a:r>
              <a:rPr lang="lt-LT" altLang="lt-LT" dirty="0" err="1" smtClean="0"/>
              <a:t>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i="1" dirty="0" err="1" smtClean="0"/>
              <a:t>regression</a:t>
            </a:r>
            <a:r>
              <a:rPr lang="lt-LT" altLang="lt-LT" i="1" dirty="0" smtClean="0"/>
              <a:t> </a:t>
            </a:r>
            <a:r>
              <a:rPr lang="lt-LT" altLang="lt-LT" i="1" dirty="0" err="1" smtClean="0"/>
              <a:t>testing</a:t>
            </a:r>
            <a:endParaRPr lang="lt-LT" altLang="lt-LT" i="1" dirty="0" smtClean="0"/>
          </a:p>
          <a:p>
            <a:pPr lvl="1" eaLnBrk="1" hangingPunct="1"/>
            <a:r>
              <a:rPr lang="lt-LT" altLang="lt-LT" dirty="0" err="1" smtClean="0"/>
              <a:t>Automated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Executed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immediately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after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build</a:t>
            </a:r>
            <a:endParaRPr lang="lt-LT" altLang="lt-LT" dirty="0" smtClean="0"/>
          </a:p>
          <a:p>
            <a:pPr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Retesting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regression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en-US" altLang="lt-LT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Retesting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execution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failed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previous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round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confirm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have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fixed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Regression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repeated</a:t>
            </a:r>
            <a:r>
              <a:rPr lang="lt-LT" altLang="lt-LT" dirty="0"/>
              <a:t> </a:t>
            </a:r>
            <a:r>
              <a:rPr lang="lt-LT" altLang="lt-LT" dirty="0" err="1" smtClean="0"/>
              <a:t>execution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suite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confim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there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no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parts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were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changed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after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previous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bugfixing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round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smtClean="0"/>
              <a:t>Alfa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smtClean="0"/>
              <a:t>beta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smtClean="0"/>
              <a:t>Alfa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potential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users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Beta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smtClean="0"/>
              <a:t>– </a:t>
            </a:r>
            <a:r>
              <a:rPr lang="lt-LT" altLang="lt-LT" dirty="0" err="1" smtClean="0"/>
              <a:t>potential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users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their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own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production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r>
              <a:rPr lang="lt-LT" altLang="lt-LT" dirty="0" smtClean="0"/>
              <a:t>; </a:t>
            </a:r>
            <a:r>
              <a:rPr lang="lt-LT" altLang="lt-LT" dirty="0" err="1" smtClean="0"/>
              <a:t>defect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reporting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needed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Usually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products</a:t>
            </a:r>
            <a:r>
              <a:rPr lang="lt-LT" altLang="lt-LT" dirty="0" smtClean="0"/>
              <a:t> (COTS – </a:t>
            </a:r>
            <a:r>
              <a:rPr lang="lt-LT" altLang="lt-LT" dirty="0" err="1" smtClean="0"/>
              <a:t>commercial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shelf</a:t>
            </a:r>
            <a:r>
              <a:rPr lang="lt-LT" altLang="lt-LT" dirty="0" smtClean="0"/>
              <a:t> –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There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might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several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iterations</a:t>
            </a:r>
            <a:r>
              <a:rPr lang="lt-LT" altLang="lt-LT" dirty="0" smtClean="0"/>
              <a:t> (RC, RC2, ...)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Operation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readiness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lt-LT" dirty="0" smtClean="0"/>
              <a:t>Beta </a:t>
            </a:r>
            <a:r>
              <a:rPr lang="en-US" altLang="lt-LT" dirty="0" smtClean="0"/>
              <a:t>test</a:t>
            </a:r>
            <a:r>
              <a:rPr lang="lt-LT" altLang="lt-LT" dirty="0" err="1" smtClean="0"/>
              <a:t>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suitable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products</a:t>
            </a:r>
            <a:endParaRPr lang="en-US" altLang="lt-LT" dirty="0" smtClean="0"/>
          </a:p>
          <a:p>
            <a:pPr eaLnBrk="1" hangingPunct="1"/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large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projects</a:t>
            </a:r>
            <a:r>
              <a:rPr lang="lt-LT" altLang="lt-LT" dirty="0" smtClean="0"/>
              <a:t> </a:t>
            </a:r>
            <a:r>
              <a:rPr lang="lt-LT" altLang="lt-LT" i="1" dirty="0" err="1" smtClean="0"/>
              <a:t>operational</a:t>
            </a:r>
            <a:r>
              <a:rPr lang="lt-LT" altLang="lt-LT" i="1" dirty="0" smtClean="0"/>
              <a:t> </a:t>
            </a:r>
            <a:r>
              <a:rPr lang="lt-LT" altLang="lt-LT" i="1" dirty="0" err="1" smtClean="0"/>
              <a:t>readiness</a:t>
            </a:r>
            <a:r>
              <a:rPr lang="lt-LT" altLang="lt-LT" i="1" dirty="0" smtClean="0"/>
              <a:t> </a:t>
            </a:r>
            <a:r>
              <a:rPr lang="lt-LT" altLang="lt-LT" i="1" dirty="0" err="1" smtClean="0"/>
              <a:t>testing</a:t>
            </a:r>
            <a:r>
              <a:rPr lang="lt-LT" altLang="lt-LT" dirty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relevant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E.g</a:t>
            </a:r>
            <a:r>
              <a:rPr lang="lt-LT" altLang="lt-LT" dirty="0" smtClean="0"/>
              <a:t>., </a:t>
            </a:r>
            <a:r>
              <a:rPr lang="lt-LT" altLang="lt-LT" dirty="0" err="1" smtClean="0"/>
              <a:t>replacement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banking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IOW – 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rollout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launch</a:t>
            </a:r>
            <a:r>
              <a:rPr lang="lt-LT" altLang="lt-LT" dirty="0" smtClean="0"/>
              <a:t>) </a:t>
            </a:r>
            <a:r>
              <a:rPr lang="lt-LT" altLang="lt-LT" dirty="0" err="1" smtClean="0"/>
              <a:t>rehearsal</a:t>
            </a:r>
            <a:endParaRPr lang="en-US" altLang="lt-LT" dirty="0" smtClean="0"/>
          </a:p>
          <a:p>
            <a:pPr lvl="1" eaLnBrk="1" hangingPunct="1"/>
            <a:r>
              <a:rPr lang="lt-LT" altLang="lt-LT" dirty="0" err="1" smtClean="0"/>
              <a:t>All</a:t>
            </a:r>
            <a:r>
              <a:rPr lang="lt-LT" altLang="lt-LT" dirty="0" smtClean="0"/>
              <a:t> data </a:t>
            </a:r>
            <a:r>
              <a:rPr lang="lt-LT" altLang="lt-LT" dirty="0" err="1" smtClean="0"/>
              <a:t>has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transferred</a:t>
            </a:r>
            <a:r>
              <a:rPr lang="lt-LT" altLang="lt-LT" dirty="0" smtClean="0"/>
              <a:t>?</a:t>
            </a:r>
            <a:endParaRPr lang="en-US" altLang="lt-LT" dirty="0" smtClean="0"/>
          </a:p>
          <a:p>
            <a:pPr lvl="1" eaLnBrk="1" hangingPunct="1"/>
            <a:r>
              <a:rPr lang="lt-LT" altLang="lt-LT" dirty="0" err="1" smtClean="0"/>
              <a:t>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processes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running</a:t>
            </a:r>
            <a:r>
              <a:rPr lang="en-US" altLang="lt-LT" dirty="0" smtClean="0"/>
              <a:t>?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operations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team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ready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execute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able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solve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issues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there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any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Maintenance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After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launched</a:t>
            </a:r>
            <a:r>
              <a:rPr lang="lt-LT" altLang="lt-LT" dirty="0" smtClean="0"/>
              <a:t> </a:t>
            </a:r>
            <a:r>
              <a:rPr lang="lt-LT" altLang="lt-LT" i="1" dirty="0" err="1" smtClean="0"/>
              <a:t>maintenance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starts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Changes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from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New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functionality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required</a:t>
            </a:r>
            <a:endParaRPr lang="lt-LT" altLang="lt-LT" dirty="0" smtClean="0"/>
          </a:p>
          <a:p>
            <a:pPr lvl="1" eaLnBrk="1" hangingPunct="1"/>
            <a:r>
              <a:rPr lang="lt-LT" altLang="lt-LT" dirty="0" smtClean="0"/>
              <a:t>System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upgraded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r>
              <a:rPr lang="lt-LT" altLang="lt-LT" dirty="0" smtClean="0"/>
              <a:t>/</a:t>
            </a:r>
            <a:r>
              <a:rPr lang="lt-LT" altLang="lt-LT" dirty="0" err="1" smtClean="0"/>
              <a:t>infrastructure</a:t>
            </a:r>
            <a:endParaRPr lang="lt-LT" altLang="lt-LT" dirty="0" smtClean="0"/>
          </a:p>
          <a:p>
            <a:pPr lvl="1" eaLnBrk="1" hangingPunct="1"/>
            <a:r>
              <a:rPr lang="lt-LT" altLang="lt-LT" dirty="0" smtClean="0"/>
              <a:t>Data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migrated</a:t>
            </a:r>
            <a:r>
              <a:rPr lang="lt-LT" altLang="lt-LT" dirty="0" smtClean="0"/>
              <a:t> </a:t>
            </a:r>
            <a:r>
              <a:rPr lang="lt-LT" altLang="lt-LT" dirty="0" smtClean="0"/>
              <a:t>to a </a:t>
            </a:r>
            <a:r>
              <a:rPr lang="lt-LT" altLang="lt-LT" dirty="0" err="1" smtClean="0"/>
              <a:t>new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(data </a:t>
            </a:r>
            <a:r>
              <a:rPr lang="lt-LT" altLang="lt-LT" dirty="0" err="1" smtClean="0"/>
              <a:t>migration</a:t>
            </a:r>
            <a:r>
              <a:rPr lang="lt-LT" altLang="lt-LT" dirty="0" smtClean="0"/>
              <a:t>/</a:t>
            </a:r>
            <a:r>
              <a:rPr lang="lt-LT" altLang="lt-LT" dirty="0" err="1" smtClean="0"/>
              <a:t>archival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found</a:t>
            </a:r>
            <a:endParaRPr lang="lt-LT" altLang="lt-LT" dirty="0" smtClean="0"/>
          </a:p>
          <a:p>
            <a:pPr lvl="1" eaLnBrk="1" hangingPunct="1"/>
            <a:endParaRPr lang="lt-LT" altLang="lt-LT" dirty="0" smtClean="0"/>
          </a:p>
          <a:p>
            <a:pPr eaLnBrk="1" hangingPunct="1"/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z="2400" dirty="0" err="1" smtClean="0"/>
              <a:t>Which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statements</a:t>
            </a:r>
            <a:r>
              <a:rPr lang="lt-LT" altLang="lt-LT" sz="2400" dirty="0" smtClean="0"/>
              <a:t> are </a:t>
            </a:r>
            <a:r>
              <a:rPr lang="lt-LT" altLang="lt-LT" sz="2400" dirty="0" err="1" smtClean="0"/>
              <a:t>correct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when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talking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abou</a:t>
            </a:r>
            <a:r>
              <a:rPr lang="lt-LT" altLang="lt-LT" sz="2400" dirty="0" err="1" smtClean="0"/>
              <a:t>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iterative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method</a:t>
            </a:r>
            <a:r>
              <a:rPr lang="lt-LT" altLang="lt-LT" sz="2400" dirty="0" smtClean="0"/>
              <a:t>?</a:t>
            </a:r>
            <a:endParaRPr lang="en-US" altLang="lt-LT" sz="2400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4754562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A. </a:t>
            </a:r>
            <a:r>
              <a:rPr lang="lt-LT" altLang="lt-LT" dirty="0" err="1" smtClean="0"/>
              <a:t>Final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specifications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used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from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very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beginning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/>
              <a:t> </a:t>
            </a:r>
            <a:r>
              <a:rPr lang="lt-LT" altLang="lt-LT" dirty="0" err="1" smtClean="0"/>
              <a:t>project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B. </a:t>
            </a:r>
            <a:r>
              <a:rPr lang="lt-LT" altLang="lt-LT" dirty="0" err="1" smtClean="0"/>
              <a:t>Users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involved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throughout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whole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implementation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project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C. </a:t>
            </a:r>
            <a:r>
              <a:rPr lang="lt-LT" altLang="lt-LT" dirty="0" err="1" smtClean="0"/>
              <a:t>Change</a:t>
            </a:r>
            <a:r>
              <a:rPr lang="lt-LT" altLang="lt-LT" dirty="0" err="1" smtClean="0"/>
              <a:t>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be </a:t>
            </a:r>
            <a:r>
              <a:rPr lang="lt-LT" altLang="lt-LT" dirty="0" err="1" smtClean="0"/>
              <a:t>formally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described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D. </a:t>
            </a:r>
            <a:r>
              <a:rPr lang="lt-LT" altLang="lt-LT" dirty="0" smtClean="0"/>
              <a:t>It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suitable</a:t>
            </a:r>
            <a:r>
              <a:rPr lang="lt-LT" altLang="lt-LT" dirty="0" smtClean="0"/>
              <a:t> to </a:t>
            </a:r>
            <a:r>
              <a:rPr lang="lt-LT" altLang="lt-LT" dirty="0" err="1" smtClean="0"/>
              <a:t>develop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web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based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systems</a:t>
            </a:r>
            <a:endParaRPr lang="en-US" altLang="lt-L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Maintenance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After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changes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Retesting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Regression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preceeded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analysis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effect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smtClean="0"/>
              <a:t>change)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Possible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issues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analysing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effect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changes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Outdated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specifications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Changes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project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team</a:t>
            </a:r>
            <a:endParaRPr lang="lt-LT" altLang="lt-LT" dirty="0" smtClean="0"/>
          </a:p>
        </p:txBody>
      </p:sp>
      <p:sp>
        <p:nvSpPr>
          <p:cNvPr id="62468" name="Oval 1"/>
          <p:cNvSpPr>
            <a:spLocks noChangeArrowheads="1"/>
          </p:cNvSpPr>
          <p:nvPr/>
        </p:nvSpPr>
        <p:spPr bwMode="auto">
          <a:xfrm>
            <a:off x="8675688" y="6381750"/>
            <a:ext cx="288925" cy="287338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lt-L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z="2400" dirty="0" err="1" smtClean="0"/>
              <a:t>Which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cases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list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activities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in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the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right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order</a:t>
            </a:r>
            <a:r>
              <a:rPr lang="lt-LT" altLang="lt-LT" sz="2400" dirty="0" smtClean="0"/>
              <a:t>?</a:t>
            </a:r>
            <a:endParaRPr lang="en-US" altLang="lt-LT" sz="2400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4754562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A.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acceptance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maintenance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B. </a:t>
            </a:r>
            <a:r>
              <a:rPr lang="lt-LT" altLang="lt-LT" dirty="0" smtClean="0"/>
              <a:t>System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acceptance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maintenance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C. </a:t>
            </a:r>
            <a:r>
              <a:rPr lang="lt-LT" altLang="lt-LT" dirty="0" err="1" smtClean="0"/>
              <a:t>Acceptance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maintenance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D. </a:t>
            </a:r>
            <a:r>
              <a:rPr lang="lt-LT" altLang="lt-LT" dirty="0" err="1" smtClean="0"/>
              <a:t>Unit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maintenance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acceptance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en-US" altLang="lt-L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lifecycle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models</a:t>
            </a:r>
            <a:endParaRPr lang="en-US" altLang="lt-LT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847013" cy="4754562"/>
          </a:xfrm>
        </p:spPr>
        <p:txBody>
          <a:bodyPr/>
          <a:lstStyle/>
          <a:p>
            <a:pPr eaLnBrk="1" hangingPunct="1"/>
            <a:r>
              <a:rPr lang="lt-LT" altLang="lt-LT" sz="2000" dirty="0" err="1" smtClean="0"/>
              <a:t>Sequential</a:t>
            </a:r>
            <a:r>
              <a:rPr lang="lt-LT" altLang="lt-LT" sz="2000" dirty="0" smtClean="0"/>
              <a:t>			</a:t>
            </a:r>
            <a:r>
              <a:rPr lang="lt-LT" altLang="lt-LT" sz="2000" dirty="0" smtClean="0"/>
              <a:t>	</a:t>
            </a:r>
            <a:r>
              <a:rPr lang="lt-LT" altLang="lt-LT" sz="2000" dirty="0" err="1" smtClean="0"/>
              <a:t>Iterative</a:t>
            </a:r>
            <a:endParaRPr lang="lt-LT" altLang="lt-LT" sz="2000" dirty="0" smtClean="0"/>
          </a:p>
          <a:p>
            <a:pPr eaLnBrk="1" hangingPunct="1"/>
            <a:endParaRPr lang="lt-LT" altLang="lt-LT" sz="2000" dirty="0" smtClean="0"/>
          </a:p>
        </p:txBody>
      </p:sp>
      <p:pic>
        <p:nvPicPr>
          <p:cNvPr id="14340" name="Picture 4" descr="V-mode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132856"/>
            <a:ext cx="3388546" cy="2659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18" descr="iteratyv 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3583" y="2104851"/>
            <a:ext cx="2982258" cy="25893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0" name="Picture 2" descr="https://www.tutorialspoint.com/software_engineering/images/sdlc_waterf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5" y="4932784"/>
            <a:ext cx="1803295" cy="10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terative Mod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58" y="4894381"/>
            <a:ext cx="1800200" cy="10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Spiral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55" y="4741864"/>
            <a:ext cx="1690551" cy="182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Big Bang Mode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4981575"/>
            <a:ext cx="1894507" cy="92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5222210" y="2080961"/>
            <a:ext cx="2302118" cy="26260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418" name="Picture 10" descr="https://upload.wikimedia.org/wikipedia/commons/thumb/3/39/Iterative_development_model.svg/300px-Iterative_development_model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62" y="2418957"/>
            <a:ext cx="3700326" cy="196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lifecycle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models</a:t>
            </a:r>
            <a:endParaRPr lang="en-US" altLang="lt-LT" dirty="0" smtClean="0"/>
          </a:p>
        </p:txBody>
      </p:sp>
      <p:pic>
        <p:nvPicPr>
          <p:cNvPr id="18434" name="Picture 2" descr="Agile vs Waterfall vs Iterative vs Lean Software Develop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8"/>
          <a:stretch/>
        </p:blipFill>
        <p:spPr bwMode="auto">
          <a:xfrm>
            <a:off x="107504" y="1628801"/>
            <a:ext cx="417646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gile vs Waterfall vs Iterative vs Lean Software Develop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96"/>
          <a:stretch/>
        </p:blipFill>
        <p:spPr bwMode="auto">
          <a:xfrm>
            <a:off x="4788024" y="1628801"/>
            <a:ext cx="4176464" cy="399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157192"/>
            <a:ext cx="1331640" cy="4691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69956" y="1394242"/>
            <a:ext cx="2094532" cy="3583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93492" y="1556792"/>
            <a:ext cx="1697980" cy="10784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Sequential</a:t>
            </a:r>
            <a:r>
              <a:rPr lang="lt-LT" altLang="lt-LT" dirty="0" smtClean="0"/>
              <a:t> SDLC </a:t>
            </a:r>
            <a:r>
              <a:rPr lang="lt-LT" altLang="lt-LT" dirty="0" smtClean="0"/>
              <a:t>- </a:t>
            </a:r>
            <a:r>
              <a:rPr lang="lt-LT" altLang="lt-LT" dirty="0" err="1" smtClean="0"/>
              <a:t>Waterfall</a:t>
            </a:r>
            <a:endParaRPr lang="en-US" altLang="lt-LT" dirty="0" smtClean="0"/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362075"/>
          <a:ext cx="792003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Bitmap Image" r:id="rId3" imgW="6458852" imgH="3914286" progId="Paint.Picture">
                  <p:embed/>
                </p:oleObj>
              </mc:Choice>
              <mc:Fallback>
                <p:oleObj name="Bitmap Image" r:id="rId3" imgW="6458852" imgH="3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62075"/>
                        <a:ext cx="7920037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9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Sequential</a:t>
            </a:r>
            <a:r>
              <a:rPr lang="lt-LT" altLang="lt-LT" dirty="0" smtClean="0"/>
              <a:t> SDLC </a:t>
            </a:r>
            <a:r>
              <a:rPr lang="lt-LT" altLang="lt-LT" dirty="0" smtClean="0"/>
              <a:t>- </a:t>
            </a:r>
            <a:r>
              <a:rPr lang="lt-LT" altLang="lt-LT" dirty="0" err="1" smtClean="0"/>
              <a:t>Waterfall</a:t>
            </a:r>
            <a:endParaRPr lang="en-US" altLang="lt-LT" dirty="0" smtClean="0"/>
          </a:p>
        </p:txBody>
      </p:sp>
      <p:graphicFrame>
        <p:nvGraphicFramePr>
          <p:cNvPr id="1638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4925" y="1343025"/>
          <a:ext cx="9109075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Bitmap Image" r:id="rId3" imgW="5904762" imgH="3381847" progId="Paint.Picture">
                  <p:embed/>
                </p:oleObj>
              </mc:Choice>
              <mc:Fallback>
                <p:oleObj name="Bitmap Image" r:id="rId3" imgW="5904762" imgH="338184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343025"/>
                        <a:ext cx="9109075" cy="521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99"/>
      </a:hlink>
      <a:folHlink>
        <a:srgbClr val="3366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1355</Words>
  <Application>Microsoft Office PowerPoint</Application>
  <PresentationFormat>On-screen Show (4:3)</PresentationFormat>
  <Paragraphs>306</Paragraphs>
  <Slides>40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Verdana</vt:lpstr>
      <vt:lpstr>Wingdings</vt:lpstr>
      <vt:lpstr>Default Design</vt:lpstr>
      <vt:lpstr>Bitmap Image</vt:lpstr>
      <vt:lpstr>Programų sistemų testavimas ir konfigūracijos valdymas  (PSTV7134)</vt:lpstr>
      <vt:lpstr>Warm-up</vt:lpstr>
      <vt:lpstr>Which statements are correct when talking about V-model?</vt:lpstr>
      <vt:lpstr>Which statements are correct when talking about an iterative method?</vt:lpstr>
      <vt:lpstr>Which cases list activities in the right order?</vt:lpstr>
      <vt:lpstr>Software development lifecycle models</vt:lpstr>
      <vt:lpstr>Software development lifecycle models</vt:lpstr>
      <vt:lpstr>Sequential SDLC - Waterfall</vt:lpstr>
      <vt:lpstr>Sequential SDLC - Waterfall</vt:lpstr>
      <vt:lpstr>Test levels in V-model</vt:lpstr>
      <vt:lpstr>Test levels</vt:lpstr>
      <vt:lpstr>Unit testing</vt:lpstr>
      <vt:lpstr>Benefits of unit testing</vt:lpstr>
      <vt:lpstr>Unit testing</vt:lpstr>
      <vt:lpstr>Mock object</vt:lpstr>
      <vt:lpstr>Stubs</vt:lpstr>
      <vt:lpstr>Mock objects</vt:lpstr>
      <vt:lpstr>Unit testing</vt:lpstr>
      <vt:lpstr>Integration testing</vt:lpstr>
      <vt:lpstr>Big bang integration</vt:lpstr>
      <vt:lpstr>Top to bottom integration</vt:lpstr>
      <vt:lpstr>Bottom to top integration</vt:lpstr>
      <vt:lpstr>System testing</vt:lpstr>
      <vt:lpstr>Systems integration testing</vt:lpstr>
      <vt:lpstr>System integration testing</vt:lpstr>
      <vt:lpstr>Non-functional testing</vt:lpstr>
      <vt:lpstr>System suitability testing</vt:lpstr>
      <vt:lpstr>Usability testing</vt:lpstr>
      <vt:lpstr>Performance testing</vt:lpstr>
      <vt:lpstr>Security testing</vt:lpstr>
      <vt:lpstr>Error-tolerance testing</vt:lpstr>
      <vt:lpstr>Deployment testing</vt:lpstr>
      <vt:lpstr>Acceptance testing</vt:lpstr>
      <vt:lpstr>Smoke testing (bazinis testavimas)</vt:lpstr>
      <vt:lpstr>Smoke testing</vt:lpstr>
      <vt:lpstr>Retesting and regression testing</vt:lpstr>
      <vt:lpstr>Alfa and beta testing</vt:lpstr>
      <vt:lpstr>Operation readiness testing</vt:lpstr>
      <vt:lpstr>Maintenance testing</vt:lpstr>
      <vt:lpstr>Maintenance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Adamonis</dc:creator>
  <cp:lastModifiedBy>Andrius Adamonis</cp:lastModifiedBy>
  <cp:revision>91</cp:revision>
  <dcterms:created xsi:type="dcterms:W3CDTF">2003-05-20T20:44:31Z</dcterms:created>
  <dcterms:modified xsi:type="dcterms:W3CDTF">2016-09-22T03:52:26Z</dcterms:modified>
</cp:coreProperties>
</file>