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5" r:id="rId2"/>
    <p:sldId id="286" r:id="rId3"/>
    <p:sldId id="293" r:id="rId4"/>
    <p:sldId id="280" r:id="rId5"/>
    <p:sldId id="281" r:id="rId6"/>
    <p:sldId id="282" r:id="rId7"/>
    <p:sldId id="283" r:id="rId8"/>
    <p:sldId id="277" r:id="rId9"/>
    <p:sldId id="285" r:id="rId10"/>
    <p:sldId id="291" r:id="rId11"/>
    <p:sldId id="288" r:id="rId12"/>
    <p:sldId id="300" r:id="rId13"/>
    <p:sldId id="278" r:id="rId14"/>
    <p:sldId id="296" r:id="rId15"/>
    <p:sldId id="304" r:id="rId16"/>
    <p:sldId id="298" r:id="rId17"/>
    <p:sldId id="294" r:id="rId18"/>
    <p:sldId id="297" r:id="rId19"/>
    <p:sldId id="299" r:id="rId20"/>
    <p:sldId id="302" r:id="rId21"/>
    <p:sldId id="305" r:id="rId22"/>
    <p:sldId id="306" r:id="rId23"/>
    <p:sldId id="307" r:id="rId24"/>
    <p:sldId id="323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11" r:id="rId34"/>
    <p:sldId id="292" r:id="rId35"/>
    <p:sldId id="321" r:id="rId36"/>
    <p:sldId id="322" r:id="rId37"/>
    <p:sldId id="303" r:id="rId38"/>
    <p:sldId id="308" r:id="rId39"/>
    <p:sldId id="309" r:id="rId4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C00000"/>
    <a:srgbClr val="F40000"/>
    <a:srgbClr val="D7D7CE"/>
    <a:srgbClr val="A8A8BE"/>
    <a:srgbClr val="C8C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2" autoAdjust="0"/>
    <p:restoredTop sz="87086" autoAdjust="0"/>
  </p:normalViewPr>
  <p:slideViewPr>
    <p:cSldViewPr>
      <p:cViewPr varScale="1">
        <p:scale>
          <a:sx n="56" d="100"/>
          <a:sy n="56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151A4929-3D82-4295-9A63-D7918313E7C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08322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3FAC7DBE-FBCB-4AA9-8320-8CFE06B12374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563823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B568F8-4BB5-4862-B0E8-8C3636D9BF21}" type="slidenum">
              <a:rPr lang="en-GB" altLang="lt-LT" smtClean="0"/>
              <a:pPr>
                <a:spcBef>
                  <a:spcPct val="0"/>
                </a:spcBef>
              </a:pPr>
              <a:t>1</a:t>
            </a:fld>
            <a:endParaRPr lang="en-GB" altLang="lt-LT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</p:txBody>
      </p:sp>
    </p:spTree>
    <p:extLst>
      <p:ext uri="{BB962C8B-B14F-4D97-AF65-F5344CB8AC3E}">
        <p14:creationId xmlns:p14="http://schemas.microsoft.com/office/powerpoint/2010/main" val="350798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t-LT" altLang="lt-LT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E2CAF1-1062-4513-BDCF-198417801737}" type="slidenum">
              <a:rPr lang="en-GB" altLang="lt-LT" sz="1200" baseline="0" smtClean="0"/>
              <a:pPr/>
              <a:t>3</a:t>
            </a:fld>
            <a:endParaRPr lang="en-GB" altLang="lt-LT" sz="1200" baseline="0" smtClean="0"/>
          </a:p>
        </p:txBody>
      </p:sp>
    </p:spTree>
    <p:extLst>
      <p:ext uri="{BB962C8B-B14F-4D97-AF65-F5344CB8AC3E}">
        <p14:creationId xmlns:p14="http://schemas.microsoft.com/office/powerpoint/2010/main" val="83063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0FF11A-F9CC-47F1-BAE7-F8DF9EC0E4BB}" type="slidenum">
              <a:rPr lang="en-GB" altLang="lt-LT" smtClean="0"/>
              <a:pPr>
                <a:spcBef>
                  <a:spcPct val="0"/>
                </a:spcBef>
              </a:pPr>
              <a:t>4</a:t>
            </a:fld>
            <a:endParaRPr lang="en-GB" altLang="lt-LT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C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406406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D04480-9D79-4A25-B8FC-DAA2FF28586A}" type="slidenum">
              <a:rPr lang="en-GB" altLang="lt-LT" smtClean="0"/>
              <a:pPr>
                <a:spcBef>
                  <a:spcPct val="0"/>
                </a:spcBef>
              </a:pPr>
              <a:t>5</a:t>
            </a:fld>
            <a:endParaRPr lang="en-GB" altLang="lt-LT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B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15651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5B57AE-04E9-4A7D-ABC7-83CEF2236E15}" type="slidenum">
              <a:rPr lang="en-GB" altLang="lt-LT" smtClean="0"/>
              <a:pPr>
                <a:spcBef>
                  <a:spcPct val="0"/>
                </a:spcBef>
              </a:pPr>
              <a:t>6</a:t>
            </a:fld>
            <a:endParaRPr lang="en-GB" altLang="lt-LT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D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400577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52E83A-74CF-4EDB-8872-677429F96501}" type="slidenum">
              <a:rPr lang="en-GB" altLang="lt-LT" smtClean="0"/>
              <a:pPr>
                <a:spcBef>
                  <a:spcPct val="0"/>
                </a:spcBef>
              </a:pPr>
              <a:t>17</a:t>
            </a:fld>
            <a:endParaRPr lang="en-GB" altLang="lt-LT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lt-LT" altLang="lt-LT" smtClean="0"/>
              <a:t>Paprastai nuo kažkurio momento testuojant defektų surandama vis mažiau, taigi testavimo kaina sąlyginai padidėja – reikia įvertinti, ar </a:t>
            </a:r>
            <a:r>
              <a:rPr lang="en-US" altLang="lt-LT" smtClean="0"/>
              <a:t>verta</a:t>
            </a:r>
            <a:r>
              <a:rPr lang="lt-LT" altLang="lt-LT" smtClean="0"/>
              <a:t> dar testuoti, ar ne. Pvz., jei per dieną terandami vienas-du defektai, gal </a:t>
            </a:r>
            <a:r>
              <a:rPr lang="en-US" altLang="lt-LT" smtClean="0"/>
              <a:t>labiau apsimoka nebetestuoti. Nors dar yra tikimyb</a:t>
            </a:r>
            <a:r>
              <a:rPr lang="lt-LT" altLang="lt-LT" smtClean="0"/>
              <a:t>ė, kad </a:t>
            </a:r>
            <a:r>
              <a:rPr lang="en-US" altLang="lt-LT" smtClean="0"/>
              <a:t>nerast</a:t>
            </a:r>
            <a:r>
              <a:rPr lang="lt-LT" altLang="lt-LT" smtClean="0"/>
              <a:t>ų defektų</a:t>
            </a:r>
            <a:r>
              <a:rPr lang="en-US" altLang="lt-LT" smtClean="0"/>
              <a:t> </a:t>
            </a:r>
            <a:r>
              <a:rPr lang="lt-LT" altLang="lt-LT" smtClean="0"/>
              <a:t>liko, pigiau bus juos pataisyti tuomet, kai juos atras pvz klientas.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93887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5938FF-0E4B-497C-98F1-65BF92AA10E2}" type="slidenum">
              <a:rPr lang="en-GB" altLang="lt-LT" smtClean="0"/>
              <a:pPr>
                <a:spcBef>
                  <a:spcPct val="0"/>
                </a:spcBef>
              </a:pPr>
              <a:t>18</a:t>
            </a:fld>
            <a:endParaRPr lang="en-GB" altLang="lt-LT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lt-LT" smtClean="0"/>
              <a:t>Planuojam trukm</a:t>
            </a:r>
            <a:r>
              <a:rPr lang="lt-LT" altLang="lt-LT" smtClean="0"/>
              <a:t>ę, reikalingus resursus. Apsisprendžiam, ką testuosim – pvz., tik funkcionalumą, ar gal reikia ir našumą, ar saugumą. Jei pritrūktų laiko, kokio testavimo galima atsisakyti?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mtClean="0"/>
              <a:t>Strategija</a:t>
            </a:r>
            <a:r>
              <a:rPr lang="en-US" altLang="lt-LT" smtClean="0"/>
              <a:t> – kokius metodus naudosim. Pvz.: </a:t>
            </a:r>
            <a:r>
              <a:rPr lang="lt-LT" altLang="lt-LT" smtClean="0"/>
              <a:t>if (a &gt; b) – tikrinam tik a &gt; b, a &lt; b ir a </a:t>
            </a:r>
            <a:r>
              <a:rPr lang="en-US" altLang="lt-LT" smtClean="0"/>
              <a:t>= b, tai vadinasi ekvivalen</a:t>
            </a:r>
            <a:r>
              <a:rPr lang="lt-LT" altLang="lt-LT" smtClean="0"/>
              <a:t>čių klasių metodas.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mtClean="0"/>
              <a:t>Pabaigos kriterijai – pvz., praeiti visi TA, arba visi </a:t>
            </a:r>
            <a:r>
              <a:rPr lang="en-US" altLang="lt-LT" smtClean="0"/>
              <a:t>pagrindinio funkcionalumo TA, t.p., </a:t>
            </a:r>
            <a:r>
              <a:rPr lang="lt-LT" altLang="lt-LT" smtClean="0"/>
              <a:t>likusių žinomų defektų skaičius, iš jų kritinių.</a:t>
            </a:r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87737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DF3ED9-EEDB-4DC4-8D59-550FA8D33888}" type="slidenum">
              <a:rPr lang="en-GB" altLang="lt-LT" smtClean="0"/>
              <a:pPr>
                <a:spcBef>
                  <a:spcPct val="0"/>
                </a:spcBef>
              </a:pPr>
              <a:t>25</a:t>
            </a:fld>
            <a:endParaRPr lang="en-GB" altLang="lt-LT" smtClean="0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74CE5F-4B4D-4E92-9D48-4F75D38DC4B5}" type="slidenum">
              <a:rPr lang="en-US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B33C5F-AEE4-4557-AAE1-2C25A43C1BC5}" type="slidenum">
              <a:rPr lang="en-GB" altLang="lt-LT" smtClean="0"/>
              <a:pPr>
                <a:spcBef>
                  <a:spcPct val="0"/>
                </a:spcBef>
              </a:pPr>
              <a:t>29</a:t>
            </a:fld>
            <a:endParaRPr lang="en-GB" altLang="lt-LT" smtClean="0"/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lt-LT" altLang="lt-LT" smtClean="0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CCC31-F218-4F15-817A-0B1E02DFE18C}" type="slidenum">
              <a:rPr lang="en-US" altLang="lt-LT" baseline="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lt-LT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9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15240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lt-LT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404040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5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4C768-240B-46CA-9D4F-23E70CD3BA5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1530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92100"/>
            <a:ext cx="1943100" cy="58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92100"/>
            <a:ext cx="5678487" cy="58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33B2-899B-4776-A2C2-0892A950E20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8678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92100"/>
            <a:ext cx="7773987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4625-51B5-4955-8B13-4C3A7D0DBEB3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24981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67468-B51C-45D9-8629-BB3CBE5446AF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11872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F8353-DFF5-47AF-9517-E7309509313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4634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1AA6-C22C-4164-B3D6-1EFB96AEA21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612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6840B-25EB-4103-A304-8201A88949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F368-E5E2-47C3-8138-E5788BCF9007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729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BAAC6-BC9F-424C-9F6D-C3B71B5293D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8912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D3B25-4A49-4398-97CF-25A5BB4D66E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5778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EE333-BC1A-4150-8B2E-8909BBF3DB8E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1086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92100"/>
            <a:ext cx="77739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 smtClean="0"/>
              <a:t>Click to edit Master text styles</a:t>
            </a:r>
          </a:p>
          <a:p>
            <a:pPr lvl="1"/>
            <a:r>
              <a:rPr lang="en-GB" altLang="lt-LT" smtClean="0"/>
              <a:t>Second level</a:t>
            </a:r>
          </a:p>
          <a:p>
            <a:pPr lvl="2"/>
            <a:r>
              <a:rPr lang="en-GB" altLang="lt-LT" smtClean="0"/>
              <a:t>Third level</a:t>
            </a:r>
          </a:p>
          <a:p>
            <a:pPr lvl="3"/>
            <a:r>
              <a:rPr lang="en-GB" altLang="lt-LT" smtClean="0"/>
              <a:t>Fourth level</a:t>
            </a:r>
          </a:p>
          <a:p>
            <a:pPr lvl="4"/>
            <a:r>
              <a:rPr lang="en-GB" altLang="lt-LT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-3175" y="6200775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-3175" y="6218238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-3175" y="623570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-3175" y="6254750"/>
            <a:ext cx="9144000" cy="0"/>
          </a:xfrm>
          <a:prstGeom prst="line">
            <a:avLst/>
          </a:prstGeom>
          <a:noFill/>
          <a:ln w="6350">
            <a:solidFill>
              <a:srgbClr val="C8C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27"/>
          <p:cNvSpPr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D7D7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0" rIns="720000" anchor="ctr"/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lt-LT" altLang="lt-LT" sz="1200" b="1" baseline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484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defRPr sz="1400" baseline="0">
                <a:solidFill>
                  <a:srgbClr val="D7D7CE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08BBFF-E761-415C-AF7F-33D26C6E44F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60000"/>
        </a:spcBef>
        <a:spcAft>
          <a:spcPct val="0"/>
        </a:spcAft>
        <a:buClr>
          <a:srgbClr val="C0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C0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f.vu.lt/~adamonis/tik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lt-LT" sz="2400" smtClean="0"/>
              <a:t>Software Engineering and Testing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en-US" altLang="lt-LT" sz="2400" smtClean="0"/>
              <a:t>configuration management </a:t>
            </a:r>
            <a:r>
              <a:rPr lang="lt-LT" altLang="lt-LT" sz="2400" smtClean="0"/>
              <a:t/>
            </a:r>
            <a:br>
              <a:rPr lang="lt-LT" altLang="lt-LT" sz="2400" smtClean="0"/>
            </a:br>
            <a:r>
              <a:rPr lang="lt-LT" altLang="lt-LT" sz="2400" smtClean="0"/>
              <a:t>(</a:t>
            </a:r>
            <a:r>
              <a:rPr lang="en-US" altLang="lt-LT" sz="2400" smtClean="0"/>
              <a:t>PSTV7134</a:t>
            </a:r>
            <a:r>
              <a:rPr lang="lt-LT" altLang="lt-LT" sz="2400" smtClean="0"/>
              <a:t>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5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altLang="lt-LT" smtClean="0"/>
              <a:t>Andrius Adamonis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mtClean="0">
                <a:hlinkClick r:id="rId3"/>
              </a:rPr>
              <a:t>http://www.mif.vu.lt/~adamonis/tikv</a:t>
            </a:r>
            <a:r>
              <a:rPr lang="lt-LT" altLang="lt-LT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lt-LT" altLang="lt-LT" smtClean="0"/>
          </a:p>
          <a:p>
            <a:pPr eaLnBrk="1" hangingPunct="1">
              <a:lnSpc>
                <a:spcPct val="90000"/>
              </a:lnSpc>
            </a:pPr>
            <a:r>
              <a:rPr lang="lt-LT" altLang="lt-LT" sz="1600" smtClean="0"/>
              <a:t>Tema01 - Test Basics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z="1600" smtClean="0"/>
              <a:t>2015/2016 mm autumn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Interfaces</a:t>
            </a:r>
            <a:endParaRPr lang="en-US" altLang="lt-LT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Human error </a:t>
            </a:r>
            <a:r>
              <a:rPr lang="lt-LT" altLang="lt-LT" smtClean="0">
                <a:sym typeface="Wingdings" panose="05000000000000000000" pitchFamily="2" charset="2"/>
              </a:rPr>
              <a:t>  software defect disorder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Definitions</a:t>
            </a:r>
            <a:endParaRPr lang="en-US" altLang="lt-LT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Error (</a:t>
            </a:r>
            <a:r>
              <a:rPr lang="lt-LT" altLang="lt-LT" i="1" smtClean="0"/>
              <a:t>Error</a:t>
            </a:r>
            <a:r>
              <a:rPr lang="lt-LT" altLang="lt-LT" smtClean="0"/>
              <a:t>) - this author's misstep, wrong approach, understanding.</a:t>
            </a:r>
          </a:p>
          <a:p>
            <a:pPr eaLnBrk="1" hangingPunct="1"/>
            <a:r>
              <a:rPr lang="lt-LT" altLang="lt-LT" smtClean="0"/>
              <a:t>The defect / flaw (defect / fault) - due to error. The program may not work correctly, not according to specification.</a:t>
            </a:r>
          </a:p>
          <a:p>
            <a:pPr eaLnBrk="1" hangingPunct="1"/>
            <a:r>
              <a:rPr lang="lt-LT" altLang="lt-LT" smtClean="0"/>
              <a:t>Trike / disorder (failure) - the system or its component inability to perform the functions according to the requirements laid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testing principles</a:t>
            </a:r>
            <a:endParaRPr lang="en-US" altLang="lt-LT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Discussion - What is testing?</a:t>
            </a:r>
            <a:endParaRPr lang="en-US" altLang="lt-LT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 objectives.</a:t>
            </a:r>
          </a:p>
          <a:p>
            <a:pPr eaLnBrk="1" hangingPunct="1"/>
            <a:r>
              <a:rPr lang="lt-LT" altLang="lt-LT" smtClean="0"/>
              <a:t>Testing at different stages of the software life cycle goals examples.</a:t>
            </a:r>
          </a:p>
          <a:p>
            <a:pPr eaLnBrk="1" hangingPunct="1"/>
            <a:r>
              <a:rPr lang="lt-LT" altLang="lt-LT" smtClean="0"/>
              <a:t>The test differs from the preparations (</a:t>
            </a:r>
            <a:r>
              <a:rPr lang="lt-LT" altLang="lt-LT" i="1" smtClean="0"/>
              <a:t>debug</a:t>
            </a:r>
            <a:r>
              <a:rPr lang="lt-LT" altLang="lt-LT" smtClean="0"/>
              <a:t>)?</a:t>
            </a:r>
          </a:p>
          <a:p>
            <a:pPr eaLnBrk="1" hangingPunct="1"/>
            <a:r>
              <a:rPr lang="lt-LT" altLang="lt-LT" smtClean="0"/>
              <a:t>What are the main testing activities and tasks (from planning to test closure)?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Testing and Quality</a:t>
            </a:r>
            <a:endParaRPr lang="en-US" altLang="lt-LT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Testing directly not improving the quality</a:t>
            </a:r>
          </a:p>
          <a:p>
            <a:pPr eaLnBrk="1" hangingPunct="1"/>
            <a:r>
              <a:rPr lang="lt-LT" altLang="lt-LT" smtClean="0"/>
              <a:t>Testing </a:t>
            </a:r>
            <a:r>
              <a:rPr lang="lt-LT" altLang="lt-LT" b="1" smtClean="0"/>
              <a:t>It does not indicate that there are no defects</a:t>
            </a:r>
            <a:r>
              <a:rPr lang="lt-LT" altLang="lt-LT" smtClean="0"/>
              <a:t> - but systematically testing allows to predict whether and how much is</a:t>
            </a:r>
          </a:p>
          <a:p>
            <a:pPr eaLnBrk="1" hangingPunct="1"/>
            <a:r>
              <a:rPr lang="lt-LT" altLang="lt-LT" smtClean="0"/>
              <a:t>Testing </a:t>
            </a:r>
            <a:r>
              <a:rPr lang="lt-LT" altLang="lt-LT" b="1" smtClean="0"/>
              <a:t>It shows that the defect is</a:t>
            </a:r>
            <a:r>
              <a:rPr lang="lt-LT" altLang="lt-LT" smtClean="0"/>
              <a:t> - to improve the quality of correction of</a:t>
            </a:r>
          </a:p>
          <a:p>
            <a:pPr eaLnBrk="1" hangingPunct="1"/>
            <a:r>
              <a:rPr lang="lt-LT" altLang="lt-LT" smtClean="0"/>
              <a:t>The goal - to find the most important defects</a:t>
            </a:r>
          </a:p>
          <a:p>
            <a:pPr eaLnBrk="1" hangingPunct="1"/>
            <a:r>
              <a:rPr lang="lt-LT" altLang="lt-LT" smtClean="0"/>
              <a:t>Adaptation - defects in search of reasons for erecting localize and rectify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 Types</a:t>
            </a:r>
            <a:endParaRPr lang="en-US" altLang="lt-LT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Static testing - testing where non-source</a:t>
            </a:r>
          </a:p>
          <a:p>
            <a:pPr lvl="1" eaLnBrk="1" hangingPunct="1"/>
            <a:r>
              <a:rPr lang="lt-LT" altLang="lt-LT" smtClean="0"/>
              <a:t>Inspection review of the peer-review </a:t>
            </a:r>
          </a:p>
          <a:p>
            <a:pPr eaLnBrk="1" hangingPunct="1"/>
            <a:r>
              <a:rPr lang="lt-LT" altLang="lt-LT" smtClean="0"/>
              <a:t>Dynamic testing - the software code execution with test data</a:t>
            </a:r>
          </a:p>
          <a:p>
            <a:pPr lvl="1" eaLnBrk="1" hangingPunct="1"/>
            <a:r>
              <a:rPr lang="lt-LT" altLang="lt-LT" smtClean="0"/>
              <a:t>Structural testing (white-box testing)</a:t>
            </a:r>
          </a:p>
          <a:p>
            <a:pPr lvl="1" eaLnBrk="1" hangingPunct="1"/>
            <a:r>
              <a:rPr lang="lt-LT" altLang="lt-LT" smtClean="0"/>
              <a:t>Functional testing (black-box testing)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testability</a:t>
            </a:r>
            <a:endParaRPr lang="en-US" altLang="lt-LT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Not everything possible to test</a:t>
            </a:r>
          </a:p>
          <a:p>
            <a:pPr lvl="1" eaLnBrk="1" hangingPunct="1"/>
            <a:r>
              <a:rPr lang="lt-LT" altLang="lt-LT" smtClean="0"/>
              <a:t>Unclear, inconsistent requirements</a:t>
            </a:r>
          </a:p>
          <a:p>
            <a:pPr lvl="1" eaLnBrk="1" hangingPunct="1"/>
            <a:r>
              <a:rPr lang="lt-LT" altLang="lt-LT" smtClean="0"/>
              <a:t>Technical barriers</a:t>
            </a:r>
          </a:p>
          <a:p>
            <a:pPr lvl="1" eaLnBrk="1" hangingPunct="1"/>
            <a:r>
              <a:rPr lang="lt-LT" altLang="lt-LT" smtClean="0"/>
              <a:t>lack of resources</a:t>
            </a:r>
          </a:p>
          <a:p>
            <a:pPr lvl="1" eaLnBrk="1" hangingPunct="1"/>
            <a:endParaRPr lang="lt-LT" altLang="lt-LT" smtClean="0"/>
          </a:p>
          <a:p>
            <a:pPr eaLnBrk="1" hangingPunct="1"/>
            <a:r>
              <a:rPr lang="lt-LT" altLang="lt-LT" smtClean="0"/>
              <a:t>Comprehensive testing - tested for all possible values ​​of (legal and illegal) all possible combinations</a:t>
            </a:r>
          </a:p>
          <a:p>
            <a:pPr lvl="1" eaLnBrk="1" hangingPunct="1"/>
            <a:r>
              <a:rPr lang="lt-LT" altLang="lt-LT" b="1" smtClean="0"/>
              <a:t>It is impossible!</a:t>
            </a:r>
          </a:p>
          <a:p>
            <a:pPr eaLnBrk="1" hangingPunct="1"/>
            <a:r>
              <a:rPr lang="lt-LT" altLang="lt-LT" smtClean="0"/>
              <a:t>ND - orthogonal array testing, a pair-wise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How to test?</a:t>
            </a:r>
            <a:endParaRPr lang="en-US" altLang="lt-LT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Resource triangle:</a:t>
            </a:r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endParaRPr lang="lt-LT" altLang="lt-LT" smtClean="0"/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The new find defects probability proportional to the amount of defects</a:t>
            </a:r>
            <a:endParaRPr lang="en-US" altLang="lt-LT" smtClean="0"/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Test and risk - the higher the consequences of the defect, the more testing needed</a:t>
            </a:r>
          </a:p>
        </p:txBody>
      </p: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3533775" y="1325563"/>
            <a:ext cx="5359400" cy="2895600"/>
            <a:chOff x="2362200" y="2819400"/>
            <a:chExt cx="5359216" cy="2895028"/>
          </a:xfrm>
        </p:grpSpPr>
        <p:sp>
          <p:nvSpPr>
            <p:cNvPr id="4" name="Isosceles Triangle 3"/>
            <p:cNvSpPr/>
            <p:nvPr/>
          </p:nvSpPr>
          <p:spPr>
            <a:xfrm>
              <a:off x="3200371" y="3122552"/>
              <a:ext cx="3428882" cy="2285548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lt-LT" sz="2400" b="1" baseline="0" dirty="0">
                  <a:solidFill>
                    <a:srgbClr val="000000"/>
                  </a:solidFill>
                  <a:latin typeface="Calibri" pitchFamily="34" charset="0"/>
                </a:rPr>
                <a:t>Options-output of</a:t>
              </a:r>
            </a:p>
            <a:p>
              <a:pPr algn="ctr" eaLnBrk="1" hangingPunct="1">
                <a:defRPr/>
              </a:pPr>
              <a:r>
                <a:rPr lang="lt-LT" sz="2400" baseline="0" dirty="0">
                  <a:solidFill>
                    <a:srgbClr val="000000"/>
                  </a:solidFill>
                  <a:latin typeface="Calibri" pitchFamily="34" charset="0"/>
                </a:rPr>
                <a:t>(</a:t>
              </a:r>
              <a:r>
                <a:rPr lang="lt-LT" sz="2400" i="1" baseline="0" dirty="0">
                  <a:solidFill>
                    <a:srgbClr val="000000"/>
                  </a:solidFill>
                  <a:latin typeface="Calibri" pitchFamily="34" charset="0"/>
                </a:rPr>
                <a:t>Features</a:t>
              </a:r>
              <a:r>
                <a:rPr lang="lt-LT" sz="2400" baseline="0" dirty="0">
                  <a:solidFill>
                    <a:srgbClr val="000000"/>
                  </a:solidFill>
                  <a:latin typeface="Calibri" pitchFamily="34" charset="0"/>
                </a:rPr>
                <a:t>)</a:t>
              </a:r>
            </a:p>
          </p:txBody>
        </p:sp>
        <p:sp>
          <p:nvSpPr>
            <p:cNvPr id="26633" name="TextBox 4"/>
            <p:cNvSpPr txBox="1">
              <a:spLocks noChangeArrowheads="1"/>
            </p:cNvSpPr>
            <p:nvPr/>
          </p:nvSpPr>
          <p:spPr bwMode="auto">
            <a:xfrm>
              <a:off x="4571924" y="2819400"/>
              <a:ext cx="865158" cy="45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60000"/>
                </a:spcBef>
                <a:buClr>
                  <a:srgbClr val="C00000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baseline="0">
                  <a:latin typeface="Calibri" panose="020F0502020204030204" pitchFamily="34" charset="0"/>
                </a:rPr>
                <a:t>price</a:t>
              </a:r>
              <a:endParaRPr lang="lt-LT" altLang="lt-LT" sz="280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Box 5"/>
            <p:cNvSpPr txBox="1">
              <a:spLocks noChangeArrowheads="1"/>
            </p:cNvSpPr>
            <p:nvPr/>
          </p:nvSpPr>
          <p:spPr bwMode="auto">
            <a:xfrm>
              <a:off x="6629253" y="5257318"/>
              <a:ext cx="1092163" cy="45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60000"/>
                </a:spcBef>
                <a:buClr>
                  <a:srgbClr val="C00000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baseline="0">
                  <a:latin typeface="Calibri" panose="020F0502020204030204" pitchFamily="34" charset="0"/>
                </a:rPr>
                <a:t>quality</a:t>
              </a:r>
            </a:p>
          </p:txBody>
        </p:sp>
        <p:sp>
          <p:nvSpPr>
            <p:cNvPr id="26635" name="TextBox 7"/>
            <p:cNvSpPr txBox="1">
              <a:spLocks noChangeArrowheads="1"/>
            </p:cNvSpPr>
            <p:nvPr/>
          </p:nvSpPr>
          <p:spPr bwMode="auto">
            <a:xfrm>
              <a:off x="2362200" y="5257318"/>
              <a:ext cx="931830" cy="45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60000"/>
                </a:spcBef>
                <a:buClr>
                  <a:srgbClr val="C00000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110000"/>
                </a:lnSpc>
                <a:spcBef>
                  <a:spcPct val="40000"/>
                </a:spcBef>
                <a:buClr>
                  <a:srgbClr val="C00000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00000"/>
                </a:buClr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baseline="0">
                  <a:latin typeface="Calibri" panose="020F0502020204030204" pitchFamily="34" charset="0"/>
                </a:rPr>
                <a:t>Time</a:t>
              </a:r>
            </a:p>
          </p:txBody>
        </p:sp>
      </p:grpSp>
      <p:cxnSp>
        <p:nvCxnSpPr>
          <p:cNvPr id="26629" name="Straight Connector 2"/>
          <p:cNvCxnSpPr>
            <a:cxnSpLocks noChangeShapeType="1"/>
            <a:stCxn id="26635" idx="3"/>
            <a:endCxn id="26633" idx="2"/>
          </p:cNvCxnSpPr>
          <p:nvPr/>
        </p:nvCxnSpPr>
        <p:spPr bwMode="auto">
          <a:xfrm flipV="1">
            <a:off x="4465638" y="1782763"/>
            <a:ext cx="1711325" cy="2209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0" name="Straight Connector 12"/>
          <p:cNvCxnSpPr>
            <a:cxnSpLocks noChangeShapeType="1"/>
            <a:stCxn id="26634" idx="1"/>
          </p:cNvCxnSpPr>
          <p:nvPr/>
        </p:nvCxnSpPr>
        <p:spPr bwMode="auto">
          <a:xfrm flipH="1" flipV="1">
            <a:off x="6176963" y="1782763"/>
            <a:ext cx="1624012" cy="2209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1" name="Straight Connector 15"/>
          <p:cNvCxnSpPr>
            <a:cxnSpLocks noChangeShapeType="1"/>
            <a:stCxn id="26634" idx="1"/>
            <a:endCxn id="26635" idx="3"/>
          </p:cNvCxnSpPr>
          <p:nvPr/>
        </p:nvCxnSpPr>
        <p:spPr bwMode="auto">
          <a:xfrm flipH="1">
            <a:off x="4465638" y="3992563"/>
            <a:ext cx="3335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t-LT" smtClean="0"/>
              <a:t>Test termination problem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t-LT" altLang="lt-LT" smtClean="0"/>
              <a:t>Solution:</a:t>
            </a:r>
          </a:p>
          <a:p>
            <a:pPr eaLnBrk="1" hangingPunct="1"/>
            <a:r>
              <a:rPr lang="lt-LT" altLang="lt-LT" smtClean="0"/>
              <a:t>testing Schedule</a:t>
            </a:r>
          </a:p>
          <a:p>
            <a:pPr eaLnBrk="1" hangingPunct="1"/>
            <a:r>
              <a:rPr lang="lt-LT" altLang="lt-LT" smtClean="0"/>
              <a:t>Select testing strategies</a:t>
            </a:r>
          </a:p>
          <a:p>
            <a:pPr eaLnBrk="1" hangingPunct="1"/>
            <a:r>
              <a:rPr lang="lt-LT" altLang="lt-LT" smtClean="0"/>
              <a:t>To define the end of the test criteria</a:t>
            </a:r>
          </a:p>
          <a:p>
            <a:pPr eaLnBrk="1" hangingPunct="1"/>
            <a:r>
              <a:rPr lang="lt-LT" altLang="lt-LT" smtClean="0"/>
              <a:t>Test the light of the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example</a:t>
            </a:r>
            <a:endParaRPr lang="en-US" altLang="lt-LT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8062913" cy="43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t-LT" sz="1900" b="1" smtClean="0"/>
              <a:t>A</a:t>
            </a:r>
            <a:r>
              <a:rPr lang="lt-LT" altLang="lt-LT" sz="1900" b="1" smtClean="0"/>
              <a:t>cceptance </a:t>
            </a:r>
            <a:r>
              <a:rPr lang="en-US" altLang="lt-LT" sz="1900" b="1" smtClean="0"/>
              <a:t>T</a:t>
            </a:r>
            <a:r>
              <a:rPr lang="lt-LT" altLang="lt-LT" sz="1900" b="1" smtClean="0"/>
              <a:t>est</a:t>
            </a:r>
            <a:r>
              <a:rPr lang="en-US" altLang="lt-LT" sz="1900" b="1" smtClean="0"/>
              <a:t> Regression II coverage</a:t>
            </a:r>
          </a:p>
        </p:txBody>
      </p:sp>
      <p:graphicFrame>
        <p:nvGraphicFramePr>
          <p:cNvPr id="138394" name="Group 154"/>
          <p:cNvGraphicFramePr>
            <a:graphicFrameLocks noGrp="1"/>
          </p:cNvGraphicFramePr>
          <p:nvPr>
            <p:ph sz="half" idx="2"/>
          </p:nvPr>
        </p:nvGraphicFramePr>
        <p:xfrm>
          <a:off x="755650" y="1736725"/>
          <a:ext cx="8066088" cy="5005387"/>
        </p:xfrm>
        <a:graphic>
          <a:graphicData uri="http://schemas.openxmlformats.org/drawingml/2006/table">
            <a:tbl>
              <a:tblPr/>
              <a:tblGrid>
                <a:gridCol w="1873250"/>
                <a:gridCol w="1366838"/>
                <a:gridCol w="1081087"/>
                <a:gridCol w="1223963"/>
                <a:gridCol w="1152525"/>
                <a:gridCol w="863600"/>
                <a:gridCol w="504825"/>
              </a:tblGrid>
              <a:tr h="699324"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Product Area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Priority 1</a:t>
                      </a:r>
                    </a:p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 Unicode MS" pitchFamily="34" charset="-128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Priority 2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Priority 3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% Of AT scope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4163" marR="0" lvl="0" indent="-284163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01647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CASA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4347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Cards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Cash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5936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DW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193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 -channels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9111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Factoring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585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FCR General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Fees &amp; Reports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4987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FX &amp; MM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2760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GL / Ekotau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215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Loans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1165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Payments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396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6959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Trade Finance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5936">
                <a:tc>
                  <a:txBody>
                    <a:bodyPr/>
                    <a:lstStyle/>
                    <a:p>
                      <a:pPr marL="284163" marR="0" lvl="0" indent="-284163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2793</a:t>
                      </a:r>
                      <a:endParaRPr kumimoji="0" lang="lt-L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683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3543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13%</a:t>
                      </a: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71" marR="95771" marT="47888" marB="47888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Warming up</a:t>
            </a:r>
            <a:endParaRPr lang="en-US" altLang="lt-LT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example</a:t>
            </a:r>
            <a:endParaRPr lang="en-US" altLang="lt-LT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8062913" cy="43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t-LT" sz="1900" b="1" smtClean="0"/>
              <a:t>A</a:t>
            </a:r>
            <a:r>
              <a:rPr lang="lt-LT" altLang="lt-LT" sz="1900" b="1" smtClean="0"/>
              <a:t>cceptance </a:t>
            </a:r>
            <a:r>
              <a:rPr lang="en-US" altLang="lt-LT" sz="1900" b="1" smtClean="0"/>
              <a:t>T</a:t>
            </a:r>
            <a:r>
              <a:rPr lang="lt-LT" altLang="lt-LT" sz="1900" b="1" smtClean="0"/>
              <a:t>est</a:t>
            </a:r>
            <a:r>
              <a:rPr lang="en-US" altLang="lt-LT" sz="1900" b="1" smtClean="0"/>
              <a:t> Regression II Exit criteria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11188" y="2276475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35" tIns="47885" rIns="92535" bIns="47885"/>
          <a:lstStyle>
            <a:lvl1pPr marL="381000" indent="-381000" defTabSz="841375">
              <a:lnSpc>
                <a:spcPct val="110000"/>
              </a:lnSpc>
              <a:spcBef>
                <a:spcPct val="6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41375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41375">
              <a:lnSpc>
                <a:spcPct val="110000"/>
              </a:lnSpc>
              <a:spcBef>
                <a:spcPct val="40000"/>
              </a:spcBef>
              <a:buClr>
                <a:srgbClr val="C00000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41375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41375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413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lt-LT" sz="1600" baseline="0"/>
              <a:t>Will use more or less same structure and process as for previous test phases</a:t>
            </a:r>
          </a:p>
          <a:p>
            <a:pPr lvl="1" eaLnBrk="1" hangingPunct="1"/>
            <a:r>
              <a:rPr lang="en-US" altLang="lt-LT" sz="1600" baseline="0"/>
              <a:t>Acceptable levels of Executed test cases and Passed through the stream will pagal addition to the below. Actually all test cases Chosen for this regression testing are Considered as PRIO</a:t>
            </a:r>
            <a:r>
              <a:rPr lang="lt-LT" altLang="lt-LT" sz="1600" baseline="0"/>
              <a:t>rity</a:t>
            </a:r>
            <a:r>
              <a:rPr lang="en-US" altLang="lt-LT" sz="1600" baseline="0"/>
              <a:t> 1.</a:t>
            </a:r>
          </a:p>
          <a:p>
            <a:pPr eaLnBrk="1" hangingPunct="1"/>
            <a:endParaRPr lang="en-US" altLang="lt-LT" sz="1600" baseline="0"/>
          </a:p>
          <a:p>
            <a:pPr eaLnBrk="1" hangingPunct="1">
              <a:buFontTx/>
              <a:buNone/>
            </a:pPr>
            <a:endParaRPr lang="en-US" altLang="lt-LT" sz="1600" baseline="0"/>
          </a:p>
          <a:p>
            <a:pPr eaLnBrk="1" hangingPunct="1"/>
            <a:endParaRPr lang="en-US" altLang="lt-LT" sz="1600" baseline="0"/>
          </a:p>
          <a:p>
            <a:pPr eaLnBrk="1" hangingPunct="1">
              <a:buFontTx/>
              <a:buNone/>
            </a:pPr>
            <a:endParaRPr lang="en-US" altLang="lt-LT" sz="1600" baseline="0"/>
          </a:p>
        </p:txBody>
      </p:sp>
      <p:graphicFrame>
        <p:nvGraphicFramePr>
          <p:cNvPr id="146601" name="Group 169"/>
          <p:cNvGraphicFramePr>
            <a:graphicFrameLocks noGrp="1"/>
          </p:cNvGraphicFramePr>
          <p:nvPr/>
        </p:nvGraphicFramePr>
        <p:xfrm>
          <a:off x="622300" y="4156075"/>
          <a:ext cx="7807325" cy="1579563"/>
        </p:xfrm>
        <a:graphic>
          <a:graphicData uri="http://schemas.openxmlformats.org/drawingml/2006/table">
            <a:tbl>
              <a:tblPr/>
              <a:tblGrid>
                <a:gridCol w="1327150"/>
                <a:gridCol w="1144588"/>
                <a:gridCol w="1052512"/>
                <a:gridCol w="1014413"/>
                <a:gridCol w="1065212"/>
                <a:gridCol w="1089025"/>
                <a:gridCol w="1114425"/>
              </a:tblGrid>
              <a:tr h="385934">
                <a:tc rowSpan="3"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Unified Exit criteria through Stream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Test cases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Defects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executed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Passed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Fatal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Critical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Major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3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99%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97%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1375" rtl="0" eaLnBrk="1" fontAlgn="base" latinLnBrk="0" hangingPunct="1">
                        <a:lnSpc>
                          <a:spcPct val="11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lt-L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Early testing</a:t>
            </a:r>
          </a:p>
        </p:txBody>
      </p:sp>
      <p:graphicFrame>
        <p:nvGraphicFramePr>
          <p:cNvPr id="149525" name="Group 21"/>
          <p:cNvGraphicFramePr>
            <a:graphicFrameLocks noGrp="1"/>
          </p:cNvGraphicFramePr>
          <p:nvPr>
            <p:ph idx="4294967295"/>
          </p:nvPr>
        </p:nvGraphicFramePr>
        <p:xfrm>
          <a:off x="685800" y="1341438"/>
          <a:ext cx="7772400" cy="332263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762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Where / when a defect is found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Comparative price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requirements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£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programming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50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By testing the module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testing the system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500 Lt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Testing at the client (UHT)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1000 TL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lt-L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lively surroundings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£ 10,000</a:t>
                      </a:r>
                      <a:endParaRPr kumimoji="0" lang="lt-LT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defect klusterizavimas</a:t>
            </a:r>
            <a:endParaRPr lang="en-US" altLang="lt-LT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Defect Causes: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lt-LT" smtClean="0"/>
              <a:t>System composition</a:t>
            </a:r>
            <a:r>
              <a:rPr lang="lt-LT" altLang="lt-LT" smtClean="0"/>
              <a:t>ėtingumas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Not resistant to changes in the program code (suraizgytas)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The change will affect other amendments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Developer 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Programmers lack of experience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Pareto principle: 80% of the defects found in 20% of the code</a:t>
            </a:r>
          </a:p>
          <a:p>
            <a:pPr lvl="1" eaLnBrk="1" hangingPunct="1">
              <a:lnSpc>
                <a:spcPct val="100000"/>
              </a:lnSpc>
            </a:pPr>
            <a:r>
              <a:rPr lang="lt-LT" altLang="lt-LT" smtClean="0"/>
              <a:t>Defect distribution should be determined by testing and efforts should be focussed by it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Pesticide effect</a:t>
            </a:r>
            <a:endParaRPr lang="en-US" altLang="lt-LT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The more tested, the system becomes more resilient tests:</a:t>
            </a:r>
          </a:p>
          <a:p>
            <a:pPr lvl="1" eaLnBrk="1" hangingPunct="1"/>
            <a:r>
              <a:rPr lang="lt-LT" altLang="lt-LT" smtClean="0"/>
              <a:t>Programmers learn not to make the same mistakes (makes another)</a:t>
            </a:r>
          </a:p>
          <a:p>
            <a:pPr lvl="1" eaLnBrk="1" hangingPunct="1"/>
            <a:r>
              <a:rPr lang="lt-LT" altLang="lt-LT" smtClean="0"/>
              <a:t>While searching for the same tests, does not contain any defects</a:t>
            </a:r>
          </a:p>
          <a:p>
            <a:pPr eaLnBrk="1" hangingPunct="1"/>
            <a:r>
              <a:rPr lang="lt-LT" altLang="lt-LT" smtClean="0"/>
              <a:t>Solution - constantly creating new and different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Process</a:t>
            </a:r>
            <a:endParaRPr lang="en-US" altLang="lt-LT" dirty="0" smtClean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  <p:extLst>
      <p:ext uri="{BB962C8B-B14F-4D97-AF65-F5344CB8AC3E}">
        <p14:creationId xmlns:p14="http://schemas.microsoft.com/office/powerpoint/2010/main" val="14400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err="1" smtClean="0"/>
              <a:t>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Process</a:t>
            </a:r>
            <a:endParaRPr lang="lt-LT" altLang="lt-LT" dirty="0" smtClean="0"/>
          </a:p>
        </p:txBody>
      </p:sp>
      <p:grpSp>
        <p:nvGrpSpPr>
          <p:cNvPr id="36867" name="Group 44"/>
          <p:cNvGrpSpPr>
            <a:grpSpLocks/>
          </p:cNvGrpSpPr>
          <p:nvPr/>
        </p:nvGrpSpPr>
        <p:grpSpPr bwMode="auto">
          <a:xfrm>
            <a:off x="2462213" y="1828800"/>
            <a:ext cx="4321175" cy="3657600"/>
            <a:chOff x="2461800" y="1828800"/>
            <a:chExt cx="4321588" cy="3657600"/>
          </a:xfrm>
        </p:grpSpPr>
        <p:grpSp>
          <p:nvGrpSpPr>
            <p:cNvPr id="36868" name="Group 27"/>
            <p:cNvGrpSpPr>
              <a:grpSpLocks/>
            </p:cNvGrpSpPr>
            <p:nvPr/>
          </p:nvGrpSpPr>
          <p:grpSpPr bwMode="auto">
            <a:xfrm>
              <a:off x="2461800" y="1828800"/>
              <a:ext cx="4320000" cy="3657600"/>
              <a:chOff x="2461800" y="1828800"/>
              <a:chExt cx="43200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61800" y="18288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Planning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and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Management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61800" y="26289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Analysis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and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design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61800" y="34290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execution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61800" y="42291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Evaluation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of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results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,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reporting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61800" y="5029200"/>
                <a:ext cx="43200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Test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completion</a:t>
                </a:r>
                <a:r>
                  <a:rPr lang="lt-LT" sz="2200" baseline="0" dirty="0" smtClean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lt-LT" sz="2200" baseline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activities</a:t>
                </a:r>
                <a:endParaRPr lang="lt-LT" sz="2200" baseline="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6877" name="Straight Arrow Connector 18"/>
              <p:cNvCxnSpPr>
                <a:cxnSpLocks noChangeShapeType="1"/>
                <a:stCxn id="4" idx="2"/>
                <a:endCxn id="5" idx="0"/>
              </p:cNvCxnSpPr>
              <p:nvPr/>
            </p:nvCxnSpPr>
            <p:spPr bwMode="auto">
              <a:xfrm rot="5400000">
                <a:off x="4450350" y="24574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8" name="Straight Arrow Connector 20"/>
              <p:cNvCxnSpPr>
                <a:cxnSpLocks noChangeShapeType="1"/>
                <a:stCxn id="5" idx="2"/>
                <a:endCxn id="6" idx="0"/>
              </p:cNvCxnSpPr>
              <p:nvPr/>
            </p:nvCxnSpPr>
            <p:spPr bwMode="auto">
              <a:xfrm rot="5400000">
                <a:off x="4450350" y="32575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9" name="Straight Arrow Connector 22"/>
              <p:cNvCxnSpPr>
                <a:cxnSpLocks noChangeShapeType="1"/>
                <a:stCxn id="6" idx="2"/>
                <a:endCxn id="7" idx="0"/>
              </p:cNvCxnSpPr>
              <p:nvPr/>
            </p:nvCxnSpPr>
            <p:spPr bwMode="auto">
              <a:xfrm rot="5400000">
                <a:off x="4450350" y="40576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80" name="Straight Arrow Connector 26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 rot="5400000">
                <a:off x="4450350" y="4857750"/>
                <a:ext cx="342900" cy="1588"/>
              </a:xfrm>
              <a:prstGeom prst="straightConnector1">
                <a:avLst/>
              </a:prstGeom>
              <a:noFill/>
              <a:ln w="12700" algn="ctr">
                <a:solidFill>
                  <a:srgbClr val="4A7EBB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6869" name="Elbow Connector 29"/>
            <p:cNvCxnSpPr>
              <a:cxnSpLocks noChangeShapeType="1"/>
            </p:cNvCxnSpPr>
            <p:nvPr/>
          </p:nvCxnSpPr>
          <p:spPr bwMode="auto">
            <a:xfrm flipV="1">
              <a:off x="6781800" y="1943100"/>
              <a:ext cx="1588" cy="800100"/>
            </a:xfrm>
            <a:prstGeom prst="bentConnector3">
              <a:avLst>
                <a:gd name="adj1" fmla="val 14395468"/>
              </a:avLst>
            </a:prstGeom>
            <a:noFill/>
            <a:ln w="12700" algn="ctr">
              <a:solidFill>
                <a:srgbClr val="4A7EBB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Elbow Connector 31"/>
            <p:cNvCxnSpPr>
              <a:cxnSpLocks noChangeShapeType="1"/>
              <a:stCxn id="6" idx="3"/>
              <a:endCxn id="5" idx="3"/>
            </p:cNvCxnSpPr>
            <p:nvPr/>
          </p:nvCxnSpPr>
          <p:spPr bwMode="auto">
            <a:xfrm flipV="1">
              <a:off x="6781800" y="2857500"/>
              <a:ext cx="1588" cy="800100"/>
            </a:xfrm>
            <a:prstGeom prst="bentConnector3">
              <a:avLst>
                <a:gd name="adj1" fmla="val 32629736"/>
              </a:avLst>
            </a:prstGeom>
            <a:noFill/>
            <a:ln w="12700" algn="ctr">
              <a:solidFill>
                <a:srgbClr val="4A7EBB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Elbow Connector 37"/>
            <p:cNvCxnSpPr>
              <a:cxnSpLocks noChangeShapeType="1"/>
            </p:cNvCxnSpPr>
            <p:nvPr/>
          </p:nvCxnSpPr>
          <p:spPr bwMode="auto">
            <a:xfrm flipV="1">
              <a:off x="6781800" y="2971800"/>
              <a:ext cx="1588" cy="1600200"/>
            </a:xfrm>
            <a:prstGeom prst="bentConnector3">
              <a:avLst>
                <a:gd name="adj1" fmla="val 43186417"/>
              </a:avLst>
            </a:prstGeom>
            <a:noFill/>
            <a:ln w="12700" algn="ctr">
              <a:solidFill>
                <a:srgbClr val="4A7EBB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Management</a:t>
            </a:r>
            <a:endParaRPr lang="lt-LT" altLang="lt-LT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500" dirty="0" err="1" smtClean="0"/>
              <a:t>Test</a:t>
            </a:r>
            <a:r>
              <a:rPr lang="lt-LT" altLang="lt-LT" sz="2500" dirty="0" smtClean="0"/>
              <a:t> </a:t>
            </a:r>
            <a:r>
              <a:rPr lang="lt-LT" altLang="lt-LT" sz="2500" dirty="0" err="1" smtClean="0"/>
              <a:t>Planning</a:t>
            </a:r>
            <a:r>
              <a:rPr lang="en-US" altLang="lt-LT" sz="2500" dirty="0" smtClean="0"/>
              <a:t>:</a:t>
            </a:r>
            <a:endParaRPr lang="en-US" altLang="lt-LT" sz="25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Definition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of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test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Objectives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and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test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SCOPE</a:t>
            </a:r>
            <a:r>
              <a:rPr lang="lt-LT" altLang="lt-LT" sz="2400" dirty="0" smtClean="0"/>
              <a:t>, risk </a:t>
            </a:r>
            <a:r>
              <a:rPr lang="lt-LT" altLang="lt-LT" sz="2400" dirty="0" err="1" smtClean="0"/>
              <a:t>assessment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Testing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approach</a:t>
            </a:r>
            <a:r>
              <a:rPr lang="lt-LT" altLang="lt-LT" sz="2400" dirty="0" smtClean="0"/>
              <a:t> (</a:t>
            </a:r>
            <a:r>
              <a:rPr lang="lt-LT" altLang="lt-LT" sz="2400" dirty="0" err="1" smtClean="0"/>
              <a:t>Methods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team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Environment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Tools</a:t>
            </a:r>
            <a:r>
              <a:rPr lang="lt-LT" altLang="lt-LT" sz="2400" dirty="0" smtClean="0"/>
              <a:t>)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smtClean="0"/>
              <a:t>Schedule </a:t>
            </a:r>
            <a:r>
              <a:rPr lang="lt-LT" altLang="lt-LT" sz="2400" dirty="0" err="1" smtClean="0"/>
              <a:t>Preparation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Test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exit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criteria</a:t>
            </a:r>
            <a:endParaRPr lang="en-US" altLang="lt-LT" sz="2400" dirty="0" smtClean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500" dirty="0" err="1" smtClean="0"/>
              <a:t>Test</a:t>
            </a:r>
            <a:r>
              <a:rPr lang="lt-LT" altLang="lt-LT" sz="2500" dirty="0" smtClean="0"/>
              <a:t> </a:t>
            </a:r>
            <a:r>
              <a:rPr lang="lt-LT" altLang="lt-LT" sz="2500" dirty="0" err="1" smtClean="0"/>
              <a:t>Management</a:t>
            </a:r>
            <a:r>
              <a:rPr lang="en-US" altLang="lt-LT" sz="2500" dirty="0" smtClean="0"/>
              <a:t>:</a:t>
            </a:r>
            <a:endParaRPr lang="lt-LT" altLang="lt-LT" sz="25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Analysis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of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testing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results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Evaluaiton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of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ACTUAL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PROGRESS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against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expected</a:t>
            </a:r>
            <a:r>
              <a:rPr lang="lt-LT" altLang="lt-LT" sz="2400" dirty="0" smtClean="0"/>
              <a:t>, </a:t>
            </a:r>
            <a:r>
              <a:rPr lang="lt-LT" altLang="lt-LT" sz="2400" dirty="0" err="1" smtClean="0"/>
              <a:t>Printed Circuit Board</a:t>
            </a:r>
            <a:r>
              <a:rPr lang="lt-LT" altLang="lt-LT" sz="2400" dirty="0" err="1" smtClean="0"/>
              <a:t>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exit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criteria</a:t>
            </a:r>
            <a:endParaRPr lang="lt-LT" altLang="lt-LT" sz="2400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lt-LT" altLang="lt-LT" sz="2400" dirty="0" err="1" smtClean="0"/>
              <a:t>Decision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making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in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case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Something</a:t>
            </a:r>
            <a:r>
              <a:rPr lang="lt-LT" altLang="lt-LT" sz="2400" dirty="0" smtClean="0"/>
              <a:t> </a:t>
            </a:r>
            <a:r>
              <a:rPr lang="lt-LT" altLang="lt-LT" sz="2400" dirty="0" err="1" smtClean="0"/>
              <a:t>wrong</a:t>
            </a:r>
            <a:endParaRPr lang="en-US" alt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Analysis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design</a:t>
            </a:r>
            <a:endParaRPr lang="lt-LT" altLang="lt-LT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Review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Requirements</a:t>
            </a:r>
            <a:r>
              <a:rPr lang="lt-LT" altLang="lt-LT" dirty="0" err="1" smtClean="0"/>
              <a:t>,</a:t>
            </a:r>
            <a:r>
              <a:rPr lang="lt-LT" altLang="lt-LT" dirty="0" err="1" smtClean="0"/>
              <a:t>Technical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SPECIFICATIONS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etc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define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conditions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date</a:t>
            </a:r>
            <a:endParaRPr lang="en-US" altLang="lt-LT" dirty="0" smtClean="0"/>
          </a:p>
          <a:p>
            <a:pPr eaLnBrk="1" hangingPunct="1"/>
            <a:r>
              <a:rPr lang="lt-LT" altLang="lt-LT" dirty="0" smtClean="0"/>
              <a:t>Design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Evaluate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requiremements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testability</a:t>
            </a:r>
            <a:endParaRPr lang="en-US" altLang="lt-LT" dirty="0" smtClean="0"/>
          </a:p>
          <a:p>
            <a:pPr eaLnBrk="1" hangingPunct="1"/>
            <a:r>
              <a:rPr lang="lt-LT" altLang="lt-LT" dirty="0" smtClean="0"/>
              <a:t>Design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PREPARE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Infrastructure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endParaRPr lang="lt-LT" altLang="lt-LT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Verify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</a:t>
            </a:r>
            <a:endParaRPr lang="en-US" altLang="lt-LT" dirty="0" smtClean="0"/>
          </a:p>
          <a:p>
            <a:pPr eaLnBrk="1" hangingPunct="1"/>
            <a:r>
              <a:rPr lang="lt-LT" altLang="lt-LT" dirty="0" err="1" smtClean="0"/>
              <a:t>Execute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Planned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manually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automatically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Register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Reexecute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err="1" smtClean="0"/>
              <a:t>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activities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 - </a:t>
            </a:r>
            <a:r>
              <a:rPr lang="lt-LT" altLang="lt-LT" dirty="0" err="1" smtClean="0"/>
              <a:t>Following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changes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Following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fixes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Evaluation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r>
              <a:rPr lang="lt-LT" altLang="lt-LT" dirty="0" smtClean="0"/>
              <a:t>, </a:t>
            </a:r>
            <a:r>
              <a:rPr lang="lt-LT" altLang="lt-LT" dirty="0" err="1" smtClean="0"/>
              <a:t>reporting</a:t>
            </a:r>
            <a:endParaRPr lang="lt-LT" altLang="lt-LT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criteria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satisfied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More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needed</a:t>
            </a:r>
            <a:r>
              <a:rPr lang="lt-LT" altLang="lt-LT" dirty="0" smtClean="0"/>
              <a:t>? </a:t>
            </a:r>
            <a:r>
              <a:rPr lang="lt-LT" altLang="lt-LT" dirty="0" err="1" smtClean="0"/>
              <a:t>Exit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criteria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changed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Prepare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reports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Involved</a:t>
            </a:r>
            <a:r>
              <a:rPr lang="lt-LT" altLang="lt-LT" dirty="0" smtClean="0"/>
              <a:t> parties: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Overall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b="1" dirty="0" err="1" smtClean="0"/>
              <a:t>not</a:t>
            </a:r>
            <a:endParaRPr lang="lt-LT" altLang="lt-L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Which definition is correct?</a:t>
            </a:r>
            <a:endParaRPr lang="en-US" altLang="lt-LT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47545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A. Testing is a process designed to prove that software errors are not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B. The test is to prove that the program carries out the functions specified here correctly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C. Testing is a process designed to prove that the software carries out what it is intended to perform</a:t>
            </a:r>
          </a:p>
          <a:p>
            <a:pPr eaLnBrk="1" hangingPunct="1">
              <a:lnSpc>
                <a:spcPct val="100000"/>
              </a:lnSpc>
            </a:pPr>
            <a:endParaRPr lang="lt-LT" altLang="lt-LT" sz="700" smtClean="0"/>
          </a:p>
          <a:p>
            <a:pPr eaLnBrk="1" hangingPunct="1">
              <a:lnSpc>
                <a:spcPct val="100000"/>
              </a:lnSpc>
            </a:pPr>
            <a:r>
              <a:rPr lang="lt-LT" altLang="lt-LT" b="1" smtClean="0"/>
              <a:t>Testing - software implementation process with the goal to find defects</a:t>
            </a:r>
            <a:endParaRPr lang="en-US" altLang="lt-LT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activities</a:t>
            </a:r>
            <a:endParaRPr lang="lt-LT" altLang="lt-LT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užtikrinti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Documentation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complete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State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system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has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been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accepted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dismount</a:t>
            </a:r>
            <a:r>
              <a:rPr lang="lt-LT" altLang="lt-LT" dirty="0" smtClean="0"/>
              <a:t>/</a:t>
            </a:r>
            <a:r>
              <a:rPr lang="lt-LT" altLang="lt-LT" dirty="0" err="1" smtClean="0"/>
              <a:t>Archive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environments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Tools</a:t>
            </a:r>
            <a:r>
              <a:rPr lang="lt-LT" altLang="lt-LT" dirty="0" smtClean="0"/>
              <a:t> </a:t>
            </a:r>
            <a:r>
              <a:rPr lang="lt-LT" altLang="lt-LT" dirty="0" smtClean="0"/>
              <a:t>transmission support team</a:t>
            </a:r>
          </a:p>
          <a:p>
            <a:pPr eaLnBrk="1" hangingPunct="1"/>
            <a:r>
              <a:rPr lang="lt-LT" altLang="lt-LT" dirty="0" err="1" smtClean="0"/>
              <a:t>discuss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document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lessons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Learned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Place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SDLC</a:t>
            </a:r>
            <a:endParaRPr lang="en-US" altLang="lt-LT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development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Completed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example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Risks</a:t>
            </a:r>
            <a:r>
              <a:rPr lang="lt-LT" altLang="lt-LT" dirty="0" smtClean="0"/>
              <a:t> </a:t>
            </a:r>
            <a:r>
              <a:rPr lang="lt-LT" altLang="lt-LT" dirty="0" smtClean="0"/>
              <a:t>- </a:t>
            </a:r>
            <a:r>
              <a:rPr lang="lt-LT" altLang="lt-LT" dirty="0" err="1" smtClean="0"/>
              <a:t>Incorrect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Requirements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Best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practice</a:t>
            </a:r>
            <a:r>
              <a:rPr lang="lt-LT" altLang="lt-LT" dirty="0" smtClean="0"/>
              <a:t> </a:t>
            </a:r>
            <a:r>
              <a:rPr lang="lt-LT" altLang="lt-LT" dirty="0" smtClean="0"/>
              <a:t>-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started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early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possible</a:t>
            </a:r>
            <a:endParaRPr lang="lt-LT" altLang="lt-LT" dirty="0" smtClean="0"/>
          </a:p>
          <a:p>
            <a:pPr lvl="1" eaLnBrk="1" hangingPunct="1"/>
            <a:r>
              <a:rPr lang="lt-LT" altLang="lt-LT" dirty="0" smtClean="0"/>
              <a:t>Project </a:t>
            </a:r>
            <a:r>
              <a:rPr lang="lt-LT" altLang="lt-LT" dirty="0" err="1" smtClean="0"/>
              <a:t>Planning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Review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Requirements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iterative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lt-LT" altLang="lt-LT" dirty="0" smtClean="0"/>
          </a:p>
          <a:p>
            <a:pPr eaLnBrk="1" hangingPunct="1"/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example</a:t>
            </a:r>
            <a:endParaRPr lang="en-US" altLang="lt-LT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Psychology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ethics</a:t>
            </a:r>
            <a:endParaRPr lang="en-US" altLang="lt-LT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discussion</a:t>
            </a:r>
            <a:r>
              <a:rPr lang="lt-LT" altLang="lt-LT" dirty="0" smtClean="0"/>
              <a:t> - </a:t>
            </a:r>
            <a:r>
              <a:rPr lang="lt-LT" altLang="lt-LT" dirty="0" err="1" smtClean="0"/>
              <a:t>Principles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endParaRPr lang="en-US" altLang="lt-LT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What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psychological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Factors</a:t>
            </a:r>
            <a:r>
              <a:rPr lang="lt-LT" altLang="lt-LT" dirty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Influence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success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most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how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does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way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thinking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err="1" smtClean="0"/>
              <a:t>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Differ</a:t>
            </a:r>
            <a:r>
              <a:rPr lang="lt-LT" altLang="lt-LT" dirty="0" smtClean="0"/>
              <a:t>?</a:t>
            </a:r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Psychological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Factors</a:t>
            </a:r>
            <a:endParaRPr lang="en-US" altLang="lt-LT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89888" cy="4754562"/>
          </a:xfrm>
        </p:spPr>
        <p:txBody>
          <a:bodyPr/>
          <a:lstStyle/>
          <a:p>
            <a:pPr eaLnBrk="1" hangingPunct="1"/>
            <a:r>
              <a:rPr lang="lt-LT" altLang="lt-LT" dirty="0" err="1" smtClean="0"/>
              <a:t>Provisions</a:t>
            </a:r>
            <a:r>
              <a:rPr lang="lt-LT" altLang="lt-LT" dirty="0" smtClean="0"/>
              <a:t>: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Developer</a:t>
            </a:r>
            <a:r>
              <a:rPr lang="lt-LT" altLang="lt-LT" dirty="0" smtClean="0"/>
              <a:t> </a:t>
            </a:r>
            <a:r>
              <a:rPr lang="lt-LT" altLang="lt-LT" dirty="0" smtClean="0"/>
              <a:t>- </a:t>
            </a:r>
            <a:r>
              <a:rPr lang="lt-LT" altLang="lt-LT" dirty="0" err="1" smtClean="0"/>
              <a:t>write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proove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like </a:t>
            </a:r>
            <a:r>
              <a:rPr lang="lt-LT" altLang="lt-LT" dirty="0" err="1" smtClean="0"/>
              <a:t>works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Tester</a:t>
            </a:r>
            <a:r>
              <a:rPr lang="lt-LT" altLang="lt-LT" dirty="0" smtClean="0"/>
              <a:t> - </a:t>
            </a:r>
            <a:r>
              <a:rPr lang="lt-LT" altLang="lt-LT" dirty="0" err="1" smtClean="0"/>
              <a:t>proove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Defects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can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more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Efficient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Different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People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Those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who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wrote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code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Due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Provisions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Due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INDEPENDENCE</a:t>
            </a:r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testers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Opponents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DEVELOPERS</a:t>
            </a:r>
            <a:r>
              <a:rPr lang="lt-LT" altLang="lt-LT" dirty="0" smtClean="0"/>
              <a:t>?</a:t>
            </a:r>
            <a:endParaRPr lang="lt-LT" altLang="lt-LT" dirty="0" smtClean="0"/>
          </a:p>
          <a:p>
            <a:pPr lvl="1" eaLnBrk="1" hangingPunct="1"/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not</a:t>
            </a:r>
            <a:r>
              <a:rPr lang="lt-LT" altLang="lt-LT" dirty="0" smtClean="0"/>
              <a:t>: </a:t>
            </a:r>
            <a:r>
              <a:rPr lang="lt-LT" altLang="lt-LT" dirty="0" err="1" smtClean="0"/>
              <a:t>Objective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Create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Quality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Product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together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Conclusions</a:t>
            </a:r>
            <a:endParaRPr lang="en-US" altLang="lt-LT" dirty="0" smtClean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Principles</a:t>
            </a:r>
            <a:endParaRPr lang="en-US" altLang="lt-LT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7545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1.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using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Order</a:t>
            </a:r>
            <a:r>
              <a:rPr lang="lt-LT" altLang="lt-LT" dirty="0" smtClean="0"/>
              <a:t> the (1) </a:t>
            </a:r>
            <a:r>
              <a:rPr lang="lt-LT" altLang="lt-LT" dirty="0" err="1" smtClean="0"/>
              <a:t>Identify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(2) </a:t>
            </a:r>
            <a:r>
              <a:rPr lang="lt-LT" altLang="lt-LT" dirty="0" err="1" smtClean="0"/>
              <a:t>Evaluate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Quality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2. </a:t>
            </a:r>
            <a:r>
              <a:rPr lang="lt-LT" altLang="lt-LT" dirty="0" err="1" smtClean="0"/>
              <a:t>When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Objective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find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a </a:t>
            </a:r>
            <a:r>
              <a:rPr lang="lt-LT" altLang="lt-LT" dirty="0" err="1" smtClean="0"/>
              <a:t>good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Gives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High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probability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find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yet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unknown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3.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Thoroughly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checked</a:t>
            </a:r>
            <a:r>
              <a:rPr lang="lt-LT" altLang="lt-LT" dirty="0" smtClean="0"/>
              <a:t> (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interpreted</a:t>
            </a:r>
            <a:r>
              <a:rPr lang="lt-LT" altLang="lt-LT" dirty="0" smtClean="0"/>
              <a:t>)</a:t>
            </a:r>
            <a:endParaRPr lang="lt-LT" altLang="lt-LT" dirty="0" smtClean="0"/>
          </a:p>
          <a:p>
            <a:pPr eaLnBrk="1" hangingPunct="1">
              <a:lnSpc>
                <a:spcPct val="100000"/>
              </a:lnSpc>
            </a:pPr>
            <a:r>
              <a:rPr lang="lt-LT" altLang="lt-LT" dirty="0" smtClean="0"/>
              <a:t>4.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case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define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expected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result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execution</a:t>
            </a:r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Principles</a:t>
            </a:r>
            <a:endParaRPr lang="en-US" altLang="lt-LT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5. </a:t>
            </a:r>
            <a:r>
              <a:rPr lang="lt-LT" altLang="lt-LT" dirty="0" err="1" smtClean="0"/>
              <a:t>Test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prepared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both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correct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Incorrect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Inputs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6. </a:t>
            </a:r>
            <a:r>
              <a:rPr lang="lt-LT" altLang="lt-LT" dirty="0" err="1" smtClean="0"/>
              <a:t>probability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there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unknown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proportional</a:t>
            </a:r>
            <a:r>
              <a:rPr lang="lt-LT" altLang="lt-LT" dirty="0" smtClean="0"/>
              <a:t> the </a:t>
            </a:r>
            <a:r>
              <a:rPr lang="lt-LT" altLang="lt-LT" dirty="0" err="1" smtClean="0"/>
              <a:t>number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of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Defects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already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found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component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7.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done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by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testers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Independent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on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DEVELOPERS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8. </a:t>
            </a:r>
            <a:r>
              <a:rPr lang="lt-LT" altLang="lt-LT" dirty="0" err="1" smtClean="0"/>
              <a:t>Tests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designed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way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That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They</a:t>
            </a:r>
            <a:r>
              <a:rPr lang="lt-LT" altLang="lt-LT" dirty="0" smtClean="0"/>
              <a:t> are </a:t>
            </a:r>
            <a:r>
              <a:rPr lang="lt-LT" altLang="lt-LT" dirty="0" err="1" smtClean="0"/>
              <a:t>Repeatable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reusable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9.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Planned</a:t>
            </a:r>
            <a:endParaRPr lang="lt-LT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Principles</a:t>
            </a:r>
            <a:endParaRPr lang="en-US" altLang="lt-LT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754562"/>
          </a:xfrm>
        </p:spPr>
        <p:txBody>
          <a:bodyPr/>
          <a:lstStyle/>
          <a:p>
            <a:pPr eaLnBrk="1" hangingPunct="1"/>
            <a:r>
              <a:rPr lang="lt-LT" altLang="lt-LT" dirty="0" smtClean="0"/>
              <a:t>10.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activities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Shall</a:t>
            </a:r>
            <a:r>
              <a:rPr lang="lt-LT" altLang="lt-LT" dirty="0" smtClean="0"/>
              <a:t> without </a:t>
            </a:r>
            <a:r>
              <a:rPr lang="lt-LT" altLang="lt-LT" dirty="0" err="1" smtClean="0"/>
              <a:t>integrated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into</a:t>
            </a:r>
            <a:r>
              <a:rPr lang="lt-LT" altLang="lt-LT" dirty="0" smtClean="0"/>
              <a:t>  </a:t>
            </a:r>
            <a:r>
              <a:rPr lang="lt-LT" altLang="lt-LT" dirty="0" err="1" smtClean="0"/>
              <a:t>software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life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cycle</a:t>
            </a:r>
            <a:endParaRPr lang="lt-LT" altLang="lt-LT" dirty="0" smtClean="0"/>
          </a:p>
          <a:p>
            <a:pPr eaLnBrk="1" hangingPunct="1"/>
            <a:r>
              <a:rPr lang="lt-LT" altLang="lt-LT" dirty="0" smtClean="0"/>
              <a:t>'11. </a:t>
            </a:r>
            <a:r>
              <a:rPr lang="lt-LT" altLang="lt-LT" dirty="0" err="1" smtClean="0"/>
              <a:t>Testing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is</a:t>
            </a:r>
            <a:r>
              <a:rPr lang="lt-LT" altLang="lt-LT" dirty="0" smtClean="0"/>
              <a:t> a </a:t>
            </a:r>
            <a:r>
              <a:rPr lang="lt-LT" altLang="lt-LT" dirty="0" err="1" smtClean="0"/>
              <a:t>Creative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and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challenging</a:t>
            </a:r>
            <a:r>
              <a:rPr lang="lt-LT" altLang="lt-LT" dirty="0" smtClean="0"/>
              <a:t> </a:t>
            </a:r>
            <a:r>
              <a:rPr lang="lt-LT" altLang="lt-LT" dirty="0" err="1" smtClean="0"/>
              <a:t>work</a:t>
            </a:r>
            <a:r>
              <a:rPr lang="lt-LT" altLang="lt-LT" dirty="0" smtClean="0"/>
              <a:t>!</a:t>
            </a:r>
            <a:endParaRPr lang="en-US" alt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Defects (or </a:t>
            </a:r>
            <a:r>
              <a:rPr lang="lt-LT" altLang="lt-LT" i="1" smtClean="0"/>
              <a:t>boogie</a:t>
            </a:r>
            <a:r>
              <a:rPr lang="lt-LT" altLang="lt-LT" smtClean="0"/>
              <a:t>) Include:</a:t>
            </a:r>
            <a:endParaRPr lang="en-US" altLang="lt-LT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A. human error</a:t>
            </a:r>
          </a:p>
          <a:p>
            <a:pPr eaLnBrk="1" hangingPunct="1"/>
            <a:r>
              <a:rPr lang="lt-LT" altLang="lt-LT" smtClean="0"/>
              <a:t>B. The problem faced by the software user</a:t>
            </a:r>
          </a:p>
          <a:p>
            <a:pPr eaLnBrk="1" hangingPunct="1"/>
            <a:r>
              <a:rPr lang="lt-LT" altLang="lt-LT" smtClean="0"/>
              <a:t>C. The result of an error</a:t>
            </a:r>
          </a:p>
          <a:p>
            <a:pPr eaLnBrk="1" hangingPunct="1"/>
            <a:r>
              <a:rPr lang="lt-LT" altLang="lt-LT" smtClean="0"/>
              <a:t>D. Result disorder, which can lead to error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Test result (output) of:</a:t>
            </a:r>
            <a:endParaRPr lang="en-US" altLang="lt-LT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A. Software Quality increase</a:t>
            </a:r>
          </a:p>
          <a:p>
            <a:pPr eaLnBrk="1" hangingPunct="1"/>
            <a:r>
              <a:rPr lang="lt-LT" altLang="lt-LT" smtClean="0"/>
              <a:t>B. Report on the quality of the software</a:t>
            </a:r>
          </a:p>
          <a:p>
            <a:pPr eaLnBrk="1" hangingPunct="1"/>
            <a:r>
              <a:rPr lang="lt-LT" altLang="lt-LT" smtClean="0"/>
              <a:t>C. To identify the guilty due to software problems</a:t>
            </a:r>
          </a:p>
          <a:p>
            <a:pPr eaLnBrk="1" hangingPunct="1"/>
            <a:r>
              <a:rPr lang="lt-LT" altLang="lt-LT" smtClean="0"/>
              <a:t>D. Conclusion that software errors will not remain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What is pertestavimas?</a:t>
            </a:r>
            <a:endParaRPr lang="en-US" altLang="lt-LT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A. execution of the same text in the same circumstances, in order to replicate the problem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B. Shallow test package execution in order to make sure no new bugs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C. Verification of pre-defined test phase criteria are met</a:t>
            </a:r>
          </a:p>
          <a:p>
            <a:pPr eaLnBrk="1" hangingPunct="1">
              <a:lnSpc>
                <a:spcPct val="100000"/>
              </a:lnSpc>
            </a:pPr>
            <a:r>
              <a:rPr lang="lt-LT" altLang="lt-LT" smtClean="0"/>
              <a:t>D. Previously, unexpired test repetition with the new software, data irba version of the document to make sure that the problem is solved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What is the test?</a:t>
            </a:r>
            <a:endParaRPr lang="en-US" altLang="lt-LT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Discussion - What does the testing?</a:t>
            </a:r>
            <a:endParaRPr lang="en-US" altLang="lt-LT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As a software defects can affect people, the environment or the company? Examples?</a:t>
            </a:r>
          </a:p>
          <a:p>
            <a:pPr eaLnBrk="1" hangingPunct="1"/>
            <a:r>
              <a:rPr lang="lt-LT" altLang="lt-LT" smtClean="0"/>
              <a:t>What is the cause of the defect and what is the impact?</a:t>
            </a:r>
          </a:p>
          <a:p>
            <a:pPr eaLnBrk="1" hangingPunct="1"/>
            <a:r>
              <a:rPr lang="lt-LT" altLang="lt-LT" smtClean="0"/>
              <a:t>Examples of why testing is necessary.</a:t>
            </a:r>
          </a:p>
          <a:p>
            <a:pPr eaLnBrk="1" hangingPunct="1"/>
            <a:r>
              <a:rPr lang="lt-LT" altLang="lt-LT" smtClean="0"/>
              <a:t>Why Testing is an integral part of quality assurance and how to contribute to the improvement of the quality?</a:t>
            </a:r>
          </a:p>
          <a:p>
            <a:pPr eaLnBrk="1" hangingPunct="1"/>
            <a:r>
              <a:rPr lang="lt-LT" altLang="lt-LT" smtClean="0"/>
              <a:t>What is the error, defect, deficiency, tights, disorder, </a:t>
            </a:r>
            <a:r>
              <a:rPr lang="lt-LT" altLang="lt-LT" i="1" smtClean="0"/>
              <a:t>boogie</a:t>
            </a:r>
            <a:r>
              <a:rPr lang="lt-LT" altLang="lt-LT" smtClean="0"/>
              <a:t>?</a:t>
            </a:r>
            <a:endParaRPr lang="en-US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Why software lūžinėja?</a:t>
            </a:r>
            <a:endParaRPr lang="en-US" altLang="lt-LT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altLang="lt-LT" smtClean="0"/>
              <a:t>Ariane 5 rocket failed start-up in 1996</a:t>
            </a:r>
          </a:p>
          <a:p>
            <a:pPr eaLnBrk="1" hangingPunct="1"/>
            <a:r>
              <a:rPr lang="lt-LT" altLang="lt-LT" smtClean="0"/>
              <a:t>Web sites for fractures load</a:t>
            </a:r>
          </a:p>
          <a:p>
            <a:pPr eaLnBrk="1" hangingPunct="1"/>
            <a:r>
              <a:rPr lang="lt-LT" altLang="lt-LT" smtClean="0"/>
              <a:t>Financial System Error</a:t>
            </a:r>
          </a:p>
          <a:p>
            <a:pPr eaLnBrk="1" hangingPunct="1"/>
            <a:endParaRPr lang="lt-LT" altLang="lt-LT" smtClean="0"/>
          </a:p>
          <a:p>
            <a:pPr eaLnBrk="1" hangingPunct="1"/>
            <a:endParaRPr lang="lt-LT" altLang="lt-L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99"/>
      </a:hlink>
      <a:folHlink>
        <a:srgbClr val="3366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1536</Words>
  <Application>Microsoft Office PowerPoint</Application>
  <PresentationFormat>On-screen Show (4:3)</PresentationFormat>
  <Paragraphs>335</Paragraphs>
  <Slides>39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Unicode MS</vt:lpstr>
      <vt:lpstr>Calibri</vt:lpstr>
      <vt:lpstr>Times New Roman</vt:lpstr>
      <vt:lpstr>Verdana</vt:lpstr>
      <vt:lpstr>Wingdings</vt:lpstr>
      <vt:lpstr>Default Design</vt:lpstr>
      <vt:lpstr>Programų sistemų testavimas ir konfigūracijos valdymas  (PSTV7134)</vt:lpstr>
      <vt:lpstr>Apšilimas</vt:lpstr>
      <vt:lpstr>Kuris apibrėžimas teisingas?</vt:lpstr>
      <vt:lpstr>Defektas (arba bugas) yra:</vt:lpstr>
      <vt:lpstr>Testavimo rezultatas (išdava) yra:</vt:lpstr>
      <vt:lpstr>Kas yra pertestavimas?</vt:lpstr>
      <vt:lpstr>Kam reikalingas testavimas?</vt:lpstr>
      <vt:lpstr>Diskusija – kam reikalingas testavimas?</vt:lpstr>
      <vt:lpstr>Kodėl programinė įranga lūžinėja?</vt:lpstr>
      <vt:lpstr>Sąsajos</vt:lpstr>
      <vt:lpstr>Sąvokos</vt:lpstr>
      <vt:lpstr>Testavimo principai</vt:lpstr>
      <vt:lpstr>Diskusija – kas yra testavimas?</vt:lpstr>
      <vt:lpstr>Testavimas ir kokybė</vt:lpstr>
      <vt:lpstr>Testavimo tipai</vt:lpstr>
      <vt:lpstr>Testuojamumas</vt:lpstr>
      <vt:lpstr>Kiek testuoti?</vt:lpstr>
      <vt:lpstr>Testavimo nutraukimo problema</vt:lpstr>
      <vt:lpstr>Pavyzdys</vt:lpstr>
      <vt:lpstr>Pavyzdys</vt:lpstr>
      <vt:lpstr>Ankstyvas testavimas</vt:lpstr>
      <vt:lpstr>Defektų klusterizavimas</vt:lpstr>
      <vt:lpstr>Pesticidų efektas</vt:lpstr>
      <vt:lpstr>Testing process</vt:lpstr>
      <vt:lpstr>Testing process</vt:lpstr>
      <vt:lpstr>Test planning and management</vt:lpstr>
      <vt:lpstr>Analysis and test design</vt:lpstr>
      <vt:lpstr>Test execution</vt:lpstr>
      <vt:lpstr>Evaluation of results, reporting</vt:lpstr>
      <vt:lpstr>Test completion activities</vt:lpstr>
      <vt:lpstr>Place of testing in SDLC</vt:lpstr>
      <vt:lpstr>Pavyzdys</vt:lpstr>
      <vt:lpstr>Psychology and ethics</vt:lpstr>
      <vt:lpstr>Discussion – principles of testing</vt:lpstr>
      <vt:lpstr>Psychological factors</vt:lpstr>
      <vt:lpstr>Conclusions</vt:lpstr>
      <vt:lpstr>Testing principles</vt:lpstr>
      <vt:lpstr>Testing principles</vt:lpstr>
      <vt:lpstr>Testing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Adamonis</dc:creator>
  <cp:lastModifiedBy>Andrius Adamonis</cp:lastModifiedBy>
  <cp:revision>86</cp:revision>
  <dcterms:created xsi:type="dcterms:W3CDTF">2003-05-20T20:44:31Z</dcterms:created>
  <dcterms:modified xsi:type="dcterms:W3CDTF">2016-09-14T15:52:49Z</dcterms:modified>
</cp:coreProperties>
</file>