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75" r:id="rId2"/>
    <p:sldId id="286" r:id="rId3"/>
    <p:sldId id="326" r:id="rId4"/>
    <p:sldId id="327" r:id="rId5"/>
    <p:sldId id="328" r:id="rId6"/>
    <p:sldId id="329" r:id="rId7"/>
    <p:sldId id="356" r:id="rId8"/>
    <p:sldId id="330" r:id="rId9"/>
    <p:sldId id="342" r:id="rId10"/>
    <p:sldId id="343" r:id="rId11"/>
    <p:sldId id="357" r:id="rId12"/>
    <p:sldId id="371" r:id="rId13"/>
    <p:sldId id="358" r:id="rId14"/>
    <p:sldId id="359" r:id="rId15"/>
    <p:sldId id="360" r:id="rId16"/>
    <p:sldId id="372" r:id="rId17"/>
    <p:sldId id="361" r:id="rId18"/>
    <p:sldId id="362" r:id="rId19"/>
    <p:sldId id="350" r:id="rId20"/>
    <p:sldId id="345" r:id="rId21"/>
    <p:sldId id="346" r:id="rId22"/>
    <p:sldId id="347" r:id="rId23"/>
    <p:sldId id="363" r:id="rId24"/>
    <p:sldId id="373" r:id="rId25"/>
    <p:sldId id="348" r:id="rId26"/>
    <p:sldId id="353" r:id="rId27"/>
    <p:sldId id="364" r:id="rId28"/>
    <p:sldId id="351" r:id="rId29"/>
    <p:sldId id="365" r:id="rId30"/>
    <p:sldId id="366" r:id="rId31"/>
    <p:sldId id="367" r:id="rId32"/>
    <p:sldId id="354" r:id="rId33"/>
    <p:sldId id="368" r:id="rId34"/>
    <p:sldId id="355" r:id="rId35"/>
    <p:sldId id="369" r:id="rId36"/>
    <p:sldId id="374" r:id="rId37"/>
    <p:sldId id="370" r:id="rId38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8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404040"/>
    <a:srgbClr val="C00000"/>
    <a:srgbClr val="F40000"/>
    <a:srgbClr val="D7D7CE"/>
    <a:srgbClr val="A8A8BE"/>
    <a:srgbClr val="C8C6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17" autoAdjust="0"/>
    <p:restoredTop sz="96000" autoAdjust="0"/>
  </p:normalViewPr>
  <p:slideViewPr>
    <p:cSldViewPr>
      <p:cViewPr varScale="1">
        <p:scale>
          <a:sx n="94" d="100"/>
          <a:sy n="94" d="100"/>
        </p:scale>
        <p:origin x="120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81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aseline="0"/>
            </a:lvl1pPr>
          </a:lstStyle>
          <a:p>
            <a:pPr>
              <a:defRPr/>
            </a:pPr>
            <a:endParaRPr lang="en-GB" altLang="lt-LT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/>
            </a:lvl1pPr>
          </a:lstStyle>
          <a:p>
            <a:pPr>
              <a:defRPr/>
            </a:pPr>
            <a:endParaRPr lang="en-GB" altLang="lt-LT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aseline="0"/>
            </a:lvl1pPr>
          </a:lstStyle>
          <a:p>
            <a:pPr>
              <a:defRPr/>
            </a:pPr>
            <a:endParaRPr lang="en-GB" altLang="lt-LT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 smtClean="0"/>
            </a:lvl1pPr>
          </a:lstStyle>
          <a:p>
            <a:pPr>
              <a:defRPr/>
            </a:pPr>
            <a:fld id="{024CBA0E-993A-4DEE-89E7-2F9A31D1F9B3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4959674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aseline="0"/>
            </a:lvl1pPr>
          </a:lstStyle>
          <a:p>
            <a:pPr>
              <a:defRPr/>
            </a:pPr>
            <a:endParaRPr lang="en-GB" altLang="lt-LT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/>
            </a:lvl1pPr>
          </a:lstStyle>
          <a:p>
            <a:pPr>
              <a:defRPr/>
            </a:pPr>
            <a:endParaRPr lang="en-GB" altLang="lt-LT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lt-LT" noProof="0" smtClean="0"/>
              <a:t>Click to edit Master text styles</a:t>
            </a:r>
          </a:p>
          <a:p>
            <a:pPr lvl="1"/>
            <a:r>
              <a:rPr lang="en-GB" altLang="lt-LT" noProof="0" smtClean="0"/>
              <a:t>Second level</a:t>
            </a:r>
          </a:p>
          <a:p>
            <a:pPr lvl="2"/>
            <a:r>
              <a:rPr lang="en-GB" altLang="lt-LT" noProof="0" smtClean="0"/>
              <a:t>Third level</a:t>
            </a:r>
          </a:p>
          <a:p>
            <a:pPr lvl="3"/>
            <a:r>
              <a:rPr lang="en-GB" altLang="lt-LT" noProof="0" smtClean="0"/>
              <a:t>Fourth level</a:t>
            </a:r>
          </a:p>
          <a:p>
            <a:pPr lvl="4"/>
            <a:r>
              <a:rPr lang="en-GB" altLang="lt-LT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aseline="0"/>
            </a:lvl1pPr>
          </a:lstStyle>
          <a:p>
            <a:pPr>
              <a:defRPr/>
            </a:pPr>
            <a:endParaRPr lang="en-GB" altLang="lt-LT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 smtClean="0"/>
            </a:lvl1pPr>
          </a:lstStyle>
          <a:p>
            <a:pPr>
              <a:defRPr/>
            </a:pPr>
            <a:fld id="{78F07E86-75F4-4C08-BE65-922623D3876F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37805431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DB9ADE4-7AB3-4CD5-A7C4-22692EA8D011}" type="slidenum">
              <a:rPr lang="en-GB" altLang="lt-LT"/>
              <a:pPr>
                <a:spcBef>
                  <a:spcPct val="0"/>
                </a:spcBef>
              </a:pPr>
              <a:t>1</a:t>
            </a:fld>
            <a:endParaRPr lang="en-GB" altLang="lt-LT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lt-LT" b="1" smtClean="0"/>
              <a:t>The test development process (K3)</a:t>
            </a:r>
          </a:p>
          <a:p>
            <a:pPr eaLnBrk="1" hangingPunct="1"/>
            <a:r>
              <a:rPr lang="en-US" altLang="lt-LT" smtClean="0"/>
              <a:t>Differentiate between a test design specification, test case specification and</a:t>
            </a:r>
            <a:r>
              <a:rPr lang="lt-LT" altLang="lt-LT" smtClean="0"/>
              <a:t> </a:t>
            </a:r>
            <a:r>
              <a:rPr lang="en-US" altLang="lt-LT" smtClean="0"/>
              <a:t>test procedure specification. (K2)</a:t>
            </a:r>
          </a:p>
          <a:p>
            <a:pPr eaLnBrk="1" hangingPunct="1"/>
            <a:r>
              <a:rPr lang="en-US" altLang="lt-LT" smtClean="0"/>
              <a:t>Compare the terms test condition, test case and test procedure. (K2)</a:t>
            </a:r>
          </a:p>
          <a:p>
            <a:pPr eaLnBrk="1" hangingPunct="1"/>
            <a:r>
              <a:rPr lang="en-US" altLang="lt-LT" smtClean="0"/>
              <a:t>Evaluate the quality of test cases in terms of clear traceability to the requirements and expected results. (K2)</a:t>
            </a:r>
          </a:p>
          <a:p>
            <a:pPr eaLnBrk="1" hangingPunct="1"/>
            <a:r>
              <a:rPr lang="en-US" altLang="lt-LT" smtClean="0"/>
              <a:t>Translate test cases into a well-structured test procedure specification at a</a:t>
            </a:r>
            <a:r>
              <a:rPr lang="lt-LT" altLang="lt-LT" smtClean="0"/>
              <a:t> </a:t>
            </a:r>
            <a:r>
              <a:rPr lang="en-US" altLang="lt-LT" smtClean="0"/>
              <a:t>level of detail relevant to the knowledge of the testers.</a:t>
            </a:r>
          </a:p>
          <a:p>
            <a:pPr eaLnBrk="1" hangingPunct="1"/>
            <a:r>
              <a:rPr lang="en-US" altLang="lt-LT" b="1" smtClean="0"/>
              <a:t>Categories of test design techniques (K2)</a:t>
            </a:r>
          </a:p>
          <a:p>
            <a:pPr eaLnBrk="1" hangingPunct="1"/>
            <a:r>
              <a:rPr lang="en-US" altLang="lt-LT" smtClean="0"/>
              <a:t>Recall reasons that both specification-based (black-box) and structure-based</a:t>
            </a:r>
            <a:r>
              <a:rPr lang="lt-LT" altLang="lt-LT" smtClean="0"/>
              <a:t> </a:t>
            </a:r>
            <a:r>
              <a:rPr lang="en-US" altLang="lt-LT" smtClean="0"/>
              <a:t>(white-box) approaches to test case design are useful, and list the common</a:t>
            </a:r>
            <a:r>
              <a:rPr lang="lt-LT" altLang="lt-LT" smtClean="0"/>
              <a:t> </a:t>
            </a:r>
            <a:r>
              <a:rPr lang="en-US" altLang="lt-LT" smtClean="0"/>
              <a:t>techniques for each. (K1)</a:t>
            </a:r>
            <a:endParaRPr lang="lt-LT" altLang="lt-LT" smtClean="0"/>
          </a:p>
          <a:p>
            <a:pPr eaLnBrk="1" hangingPunct="1"/>
            <a:r>
              <a:rPr lang="en-US" altLang="lt-LT" smtClean="0"/>
              <a:t>Explain the characteristics and differences between specification-based testing, structure-based testing and experience-based testing.</a:t>
            </a:r>
          </a:p>
          <a:p>
            <a:pPr eaLnBrk="1" hangingPunct="1"/>
            <a:r>
              <a:rPr lang="en-US" altLang="lt-LT" b="1" smtClean="0"/>
              <a:t>Specification-based or black-box techniques (K3)</a:t>
            </a:r>
          </a:p>
          <a:p>
            <a:pPr eaLnBrk="1" hangingPunct="1"/>
            <a:r>
              <a:rPr lang="en-US" altLang="lt-LT" smtClean="0"/>
              <a:t>Write test cases from given software models using equivalence partitioning, boundary value analysis, decision tables and state transition diagrams/tables.</a:t>
            </a:r>
          </a:p>
          <a:p>
            <a:pPr eaLnBrk="1" hangingPunct="1"/>
            <a:r>
              <a:rPr lang="en-US" altLang="lt-LT" smtClean="0"/>
              <a:t>Explain the main purpose of each of the four techniques, what level and type of testing could use the technique, and how coverage may be measured.</a:t>
            </a:r>
            <a:r>
              <a:rPr lang="lt-LT" altLang="lt-LT" smtClean="0"/>
              <a:t> </a:t>
            </a:r>
            <a:r>
              <a:rPr lang="en-US" altLang="lt-LT" smtClean="0"/>
              <a:t>(K2)</a:t>
            </a:r>
          </a:p>
          <a:p>
            <a:pPr eaLnBrk="1" hangingPunct="1"/>
            <a:r>
              <a:rPr lang="en-US" altLang="lt-LT" smtClean="0"/>
              <a:t>Explain the concept of use case testing and its benefits. (K2)</a:t>
            </a:r>
          </a:p>
          <a:p>
            <a:pPr eaLnBrk="1" hangingPunct="1"/>
            <a:r>
              <a:rPr lang="en-US" altLang="lt-LT" b="1" smtClean="0"/>
              <a:t>Structure-based or white-box techniques (K4)</a:t>
            </a:r>
          </a:p>
          <a:p>
            <a:pPr eaLnBrk="1" hangingPunct="1"/>
            <a:r>
              <a:rPr lang="en-US" altLang="lt-LT" smtClean="0"/>
              <a:t>Describe the concept and importance of code coverage. (K2)</a:t>
            </a:r>
          </a:p>
          <a:p>
            <a:pPr eaLnBrk="1" hangingPunct="1"/>
            <a:r>
              <a:rPr lang="en-US" altLang="lt-LT" smtClean="0"/>
              <a:t>Explain the concepts of statement and decision coverage, and understand</a:t>
            </a:r>
            <a:r>
              <a:rPr lang="lt-LT" altLang="lt-LT" smtClean="0"/>
              <a:t> </a:t>
            </a:r>
            <a:r>
              <a:rPr lang="en-US" altLang="lt-LT" smtClean="0"/>
              <a:t>that these concepts can also be used at other test levels than component testing (e.g. on business procedures at system level). (K2)</a:t>
            </a:r>
          </a:p>
          <a:p>
            <a:pPr eaLnBrk="1" hangingPunct="1"/>
            <a:r>
              <a:rPr lang="en-US" altLang="lt-LT" smtClean="0"/>
              <a:t>Write test cases from given control flows using statement and decision test</a:t>
            </a:r>
            <a:r>
              <a:rPr lang="lt-LT" altLang="lt-LT" smtClean="0"/>
              <a:t> </a:t>
            </a:r>
            <a:r>
              <a:rPr lang="en-US" altLang="lt-LT" smtClean="0"/>
              <a:t>design techniques. (K3)</a:t>
            </a:r>
          </a:p>
          <a:p>
            <a:pPr eaLnBrk="1" hangingPunct="1"/>
            <a:r>
              <a:rPr lang="en-US" altLang="lt-LT" smtClean="0"/>
              <a:t>Assess statement and decision coverage for completeness with respect to defined exit criteria.</a:t>
            </a:r>
            <a:endParaRPr lang="lt-LT" altLang="lt-LT" smtClean="0"/>
          </a:p>
          <a:p>
            <a:pPr eaLnBrk="1" hangingPunct="1"/>
            <a:r>
              <a:rPr lang="en-US" altLang="lt-LT" b="1" smtClean="0"/>
              <a:t>Experience-based techniques (K2)</a:t>
            </a:r>
          </a:p>
          <a:p>
            <a:pPr eaLnBrk="1" hangingPunct="1"/>
            <a:r>
              <a:rPr lang="en-US" altLang="lt-LT" smtClean="0"/>
              <a:t>Recall reasons for writing test cases based on intuition, experience and</a:t>
            </a:r>
            <a:r>
              <a:rPr lang="lt-LT" altLang="lt-LT" smtClean="0"/>
              <a:t> </a:t>
            </a:r>
            <a:r>
              <a:rPr lang="en-US" altLang="lt-LT" smtClean="0"/>
              <a:t>knowledge about common defects. (K1)</a:t>
            </a:r>
          </a:p>
          <a:p>
            <a:pPr eaLnBrk="1" hangingPunct="1"/>
            <a:r>
              <a:rPr lang="en-US" altLang="lt-LT" smtClean="0"/>
              <a:t>Compare experience-based techniques with specification-based testing techniques.</a:t>
            </a:r>
          </a:p>
          <a:p>
            <a:pPr eaLnBrk="1" hangingPunct="1"/>
            <a:r>
              <a:rPr lang="en-US" altLang="lt-LT" b="1" smtClean="0"/>
              <a:t>Choosing test techniques (K2)</a:t>
            </a:r>
          </a:p>
          <a:p>
            <a:pPr eaLnBrk="1" hangingPunct="1"/>
            <a:r>
              <a:rPr lang="en-US" altLang="lt-LT" smtClean="0"/>
              <a:t>Classify test design techniques according to their fitness to a given context, for the test basis, respective models and software characteristics.</a:t>
            </a:r>
            <a:endParaRPr lang="lt-LT" altLang="lt-LT" smtClean="0"/>
          </a:p>
        </p:txBody>
      </p:sp>
    </p:spTree>
    <p:extLst>
      <p:ext uri="{BB962C8B-B14F-4D97-AF65-F5344CB8AC3E}">
        <p14:creationId xmlns:p14="http://schemas.microsoft.com/office/powerpoint/2010/main" val="3949221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A085639-B8DD-4F4B-9E68-67F8DB4D12BB}" type="slidenum">
              <a:rPr lang="en-GB" altLang="lt-LT"/>
              <a:pPr>
                <a:spcBef>
                  <a:spcPct val="0"/>
                </a:spcBef>
              </a:pPr>
              <a:t>3</a:t>
            </a:fld>
            <a:endParaRPr lang="en-GB" altLang="lt-LT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lt-LT" altLang="lt-LT" smtClean="0"/>
              <a:t>A</a:t>
            </a:r>
            <a:endParaRPr lang="en-US" altLang="lt-LT" smtClean="0"/>
          </a:p>
        </p:txBody>
      </p:sp>
    </p:spTree>
    <p:extLst>
      <p:ext uri="{BB962C8B-B14F-4D97-AF65-F5344CB8AC3E}">
        <p14:creationId xmlns:p14="http://schemas.microsoft.com/office/powerpoint/2010/main" val="89903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1A89F0D-EF18-4EC1-A565-8ED84B0DB61C}" type="slidenum">
              <a:rPr lang="en-GB" altLang="lt-LT"/>
              <a:pPr>
                <a:spcBef>
                  <a:spcPct val="0"/>
                </a:spcBef>
              </a:pPr>
              <a:t>4</a:t>
            </a:fld>
            <a:endParaRPr lang="en-GB" altLang="lt-LT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lt-LT" altLang="lt-LT" smtClean="0"/>
              <a:t>A ir B</a:t>
            </a:r>
            <a:endParaRPr lang="en-US" altLang="lt-LT" smtClean="0"/>
          </a:p>
        </p:txBody>
      </p:sp>
    </p:spTree>
    <p:extLst>
      <p:ext uri="{BB962C8B-B14F-4D97-AF65-F5344CB8AC3E}">
        <p14:creationId xmlns:p14="http://schemas.microsoft.com/office/powerpoint/2010/main" val="2448690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C9E96DD-9704-4C54-85E3-B00D587E47DF}" type="slidenum">
              <a:rPr lang="en-GB" altLang="lt-LT"/>
              <a:pPr>
                <a:spcBef>
                  <a:spcPct val="0"/>
                </a:spcBef>
              </a:pPr>
              <a:t>5</a:t>
            </a:fld>
            <a:endParaRPr lang="en-GB" altLang="lt-LT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lt-LT" altLang="lt-LT" smtClean="0"/>
              <a:t>B</a:t>
            </a:r>
            <a:endParaRPr lang="en-US" altLang="lt-LT" smtClean="0"/>
          </a:p>
        </p:txBody>
      </p:sp>
    </p:spTree>
    <p:extLst>
      <p:ext uri="{BB962C8B-B14F-4D97-AF65-F5344CB8AC3E}">
        <p14:creationId xmlns:p14="http://schemas.microsoft.com/office/powerpoint/2010/main" val="2756962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F07E86-75F4-4C08-BE65-922623D3876F}" type="slidenum">
              <a:rPr lang="en-GB" altLang="lt-LT" smtClean="0"/>
              <a:pPr>
                <a:defRPr/>
              </a:pPr>
              <a:t>13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545378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lt-LT" altLang="lt-LT" smtClean="0"/>
              <a:t>Knygoje „Practical software testing“ 74 lapas (pdf – 96)</a:t>
            </a:r>
          </a:p>
          <a:p>
            <a:endParaRPr lang="lt-LT" altLang="lt-LT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9DE009E-748C-49AE-A014-657F9B9BD774}" type="slidenum">
              <a:rPr lang="en-GB" altLang="lt-LT" sz="1200" baseline="0"/>
              <a:pPr/>
              <a:t>28</a:t>
            </a:fld>
            <a:endParaRPr lang="en-GB" altLang="lt-LT" sz="1200" baseline="0"/>
          </a:p>
        </p:txBody>
      </p:sp>
    </p:spTree>
    <p:extLst>
      <p:ext uri="{BB962C8B-B14F-4D97-AF65-F5344CB8AC3E}">
        <p14:creationId xmlns:p14="http://schemas.microsoft.com/office/powerpoint/2010/main" val="1623565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A_Practitioner's_Guide_to_Software_Test_Design.chm</a:t>
            </a:r>
            <a:endParaRPr lang="lt-LT" dirty="0" smtClean="0"/>
          </a:p>
          <a:p>
            <a:r>
              <a:rPr lang="en-US" dirty="0" smtClean="0"/>
              <a:t>Software Testing. </a:t>
            </a:r>
            <a:r>
              <a:rPr lang="en-US" smtClean="0"/>
              <a:t>An ISTQB-ISEB Foundation Guide.pdf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F07E86-75F4-4C08-BE65-922623D3876F}" type="slidenum">
              <a:rPr lang="en-GB" altLang="lt-LT" smtClean="0"/>
              <a:pPr>
                <a:defRPr/>
              </a:pPr>
              <a:t>37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3775687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 userDrawn="1"/>
        </p:nvSpPr>
        <p:spPr bwMode="auto">
          <a:xfrm>
            <a:off x="-3175" y="6200775"/>
            <a:ext cx="9144000" cy="0"/>
          </a:xfrm>
          <a:prstGeom prst="line">
            <a:avLst/>
          </a:prstGeom>
          <a:noFill/>
          <a:ln w="6350">
            <a:solidFill>
              <a:srgbClr val="C8C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-3175" y="6218238"/>
            <a:ext cx="9144000" cy="0"/>
          </a:xfrm>
          <a:prstGeom prst="line">
            <a:avLst/>
          </a:prstGeom>
          <a:noFill/>
          <a:ln w="6350">
            <a:solidFill>
              <a:srgbClr val="C8C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9"/>
          <p:cNvSpPr>
            <a:spLocks noChangeShapeType="1"/>
          </p:cNvSpPr>
          <p:nvPr userDrawn="1"/>
        </p:nvSpPr>
        <p:spPr bwMode="auto">
          <a:xfrm>
            <a:off x="-3175" y="6235700"/>
            <a:ext cx="9144000" cy="0"/>
          </a:xfrm>
          <a:prstGeom prst="line">
            <a:avLst/>
          </a:prstGeom>
          <a:noFill/>
          <a:ln w="6350">
            <a:solidFill>
              <a:srgbClr val="C8C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-3175" y="6254750"/>
            <a:ext cx="9144000" cy="0"/>
          </a:xfrm>
          <a:prstGeom prst="line">
            <a:avLst/>
          </a:prstGeom>
          <a:noFill/>
          <a:ln w="6350">
            <a:solidFill>
              <a:srgbClr val="C8C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0" y="1524000"/>
            <a:ext cx="9144000" cy="228600"/>
          </a:xfrm>
          <a:prstGeom prst="rect">
            <a:avLst/>
          </a:prstGeom>
          <a:solidFill>
            <a:srgbClr val="D7D7C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lt-LT" altLang="lt-LT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GB" altLang="lt-LT" noProof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>
                <a:solidFill>
                  <a:srgbClr val="404040"/>
                </a:solidFill>
              </a:defRPr>
            </a:lvl1pPr>
          </a:lstStyle>
          <a:p>
            <a:pPr lvl="0"/>
            <a:r>
              <a:rPr lang="en-GB" altLang="lt-LT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71687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467D7B-3BEB-488D-A150-CDFDCDB09C66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2955845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92100"/>
            <a:ext cx="1943100" cy="5803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292100"/>
            <a:ext cx="5678487" cy="5803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50FB45-AFEB-438E-92E7-97B400B7446A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235348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A6D5FD-D975-4DCD-9C9A-39346103B235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2084742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148A2-0BEC-45F4-B704-1C82552BE2A7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266780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41438"/>
            <a:ext cx="3810000" cy="4754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3810000" cy="4754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356C7-CB8F-42E6-9983-667252848163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249655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DBC703-539E-4136-8717-2AF19B5C8974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1628309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72DF3F-29C8-4A90-BD7C-0932743B45E3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1062046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95BD18-B7BE-488B-BE87-B00B75C7E656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353443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6FAFE3-7DBC-40E3-8A03-F4A51487EFB4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485473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lt-LT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40C1E8-7B71-4133-84B5-3E48A624DC8D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775397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292100"/>
            <a:ext cx="77739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lt-LT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41438"/>
            <a:ext cx="7772400" cy="475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lt-LT" smtClean="0"/>
              <a:t>Click to edit Master text styles</a:t>
            </a:r>
          </a:p>
          <a:p>
            <a:pPr lvl="1"/>
            <a:r>
              <a:rPr lang="en-GB" altLang="lt-LT" smtClean="0"/>
              <a:t>Second level</a:t>
            </a:r>
          </a:p>
          <a:p>
            <a:pPr lvl="2"/>
            <a:r>
              <a:rPr lang="en-GB" altLang="lt-LT" smtClean="0"/>
              <a:t>Third level</a:t>
            </a:r>
          </a:p>
          <a:p>
            <a:pPr lvl="3"/>
            <a:r>
              <a:rPr lang="en-GB" altLang="lt-LT" smtClean="0"/>
              <a:t>Fourth level</a:t>
            </a:r>
          </a:p>
          <a:p>
            <a:pPr lvl="4"/>
            <a:r>
              <a:rPr lang="en-GB" altLang="lt-LT" smtClean="0"/>
              <a:t>Fifth level</a:t>
            </a:r>
          </a:p>
        </p:txBody>
      </p:sp>
      <p:sp>
        <p:nvSpPr>
          <p:cNvPr id="1028" name="Line 9"/>
          <p:cNvSpPr>
            <a:spLocks noChangeShapeType="1"/>
          </p:cNvSpPr>
          <p:nvPr userDrawn="1"/>
        </p:nvSpPr>
        <p:spPr bwMode="auto">
          <a:xfrm>
            <a:off x="-3175" y="6200775"/>
            <a:ext cx="9144000" cy="0"/>
          </a:xfrm>
          <a:prstGeom prst="line">
            <a:avLst/>
          </a:prstGeom>
          <a:noFill/>
          <a:ln w="6350">
            <a:solidFill>
              <a:srgbClr val="C8C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Line 10"/>
          <p:cNvSpPr>
            <a:spLocks noChangeShapeType="1"/>
          </p:cNvSpPr>
          <p:nvPr userDrawn="1"/>
        </p:nvSpPr>
        <p:spPr bwMode="auto">
          <a:xfrm>
            <a:off x="-3175" y="6218238"/>
            <a:ext cx="9144000" cy="0"/>
          </a:xfrm>
          <a:prstGeom prst="line">
            <a:avLst/>
          </a:prstGeom>
          <a:noFill/>
          <a:ln w="6350">
            <a:solidFill>
              <a:srgbClr val="C8C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" name="Line 11"/>
          <p:cNvSpPr>
            <a:spLocks noChangeShapeType="1"/>
          </p:cNvSpPr>
          <p:nvPr userDrawn="1"/>
        </p:nvSpPr>
        <p:spPr bwMode="auto">
          <a:xfrm>
            <a:off x="-3175" y="6235700"/>
            <a:ext cx="9144000" cy="0"/>
          </a:xfrm>
          <a:prstGeom prst="line">
            <a:avLst/>
          </a:prstGeom>
          <a:noFill/>
          <a:ln w="6350">
            <a:solidFill>
              <a:srgbClr val="C8C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12"/>
          <p:cNvSpPr>
            <a:spLocks noChangeShapeType="1"/>
          </p:cNvSpPr>
          <p:nvPr userDrawn="1"/>
        </p:nvSpPr>
        <p:spPr bwMode="auto">
          <a:xfrm>
            <a:off x="-3175" y="6254750"/>
            <a:ext cx="9144000" cy="0"/>
          </a:xfrm>
          <a:prstGeom prst="line">
            <a:avLst/>
          </a:prstGeom>
          <a:noFill/>
          <a:ln w="6350">
            <a:solidFill>
              <a:srgbClr val="C8C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Rectangle 27"/>
          <p:cNvSpPr>
            <a:spLocks noChangeArrowheads="1"/>
          </p:cNvSpPr>
          <p:nvPr userDrawn="1"/>
        </p:nvSpPr>
        <p:spPr bwMode="auto">
          <a:xfrm>
            <a:off x="0" y="1066800"/>
            <a:ext cx="9144000" cy="228600"/>
          </a:xfrm>
          <a:prstGeom prst="rect">
            <a:avLst/>
          </a:prstGeom>
          <a:solidFill>
            <a:srgbClr val="D7D7C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00" rIns="720000" anchor="ctr"/>
          <a:lstStyle>
            <a:lvl1pPr eaLnBrk="0" hangingPunct="0"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lt-LT" altLang="lt-LT" sz="1200" b="1" baseline="0" smtClean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2484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algn="r" eaLnBrk="1" hangingPunct="1">
              <a:defRPr sz="1400" baseline="0" smtClean="0">
                <a:solidFill>
                  <a:srgbClr val="D7D7CE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867D4D44-825D-40C5-93C4-A68D9B3A8BF3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60000"/>
        </a:spcBef>
        <a:spcAft>
          <a:spcPct val="0"/>
        </a:spcAft>
        <a:buClr>
          <a:srgbClr val="C00000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ct val="40000"/>
        </a:spcBef>
        <a:spcAft>
          <a:spcPct val="0"/>
        </a:spcAft>
        <a:buClr>
          <a:srgbClr val="C00000"/>
        </a:buClr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10000"/>
        </a:lnSpc>
        <a:spcBef>
          <a:spcPct val="40000"/>
        </a:spcBef>
        <a:spcAft>
          <a:spcPct val="0"/>
        </a:spcAft>
        <a:buClr>
          <a:srgbClr val="C000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C00000"/>
        </a:buClr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C00000"/>
        </a:buClr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110000"/>
        </a:lnSpc>
        <a:spcBef>
          <a:spcPct val="20000"/>
        </a:spcBef>
        <a:spcAft>
          <a:spcPct val="0"/>
        </a:spcAft>
        <a:buClr>
          <a:srgbClr val="C00000"/>
        </a:buClr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110000"/>
        </a:lnSpc>
        <a:spcBef>
          <a:spcPct val="20000"/>
        </a:spcBef>
        <a:spcAft>
          <a:spcPct val="0"/>
        </a:spcAft>
        <a:buClr>
          <a:srgbClr val="C00000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110000"/>
        </a:lnSpc>
        <a:spcBef>
          <a:spcPct val="20000"/>
        </a:spcBef>
        <a:spcAft>
          <a:spcPct val="0"/>
        </a:spcAft>
        <a:buClr>
          <a:srgbClr val="C00000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110000"/>
        </a:lnSpc>
        <a:spcBef>
          <a:spcPct val="20000"/>
        </a:spcBef>
        <a:spcAft>
          <a:spcPct val="0"/>
        </a:spcAft>
        <a:buClr>
          <a:srgbClr val="C00000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f.vu.lt/~adamonis#pstv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lt-LT" sz="2400" smtClean="0"/>
              <a:t>Software Engineering and Testing</a:t>
            </a:r>
            <a:r>
              <a:rPr lang="lt-LT" altLang="lt-LT" sz="2400" smtClean="0"/>
              <a:t/>
            </a:r>
            <a:br>
              <a:rPr lang="lt-LT" altLang="lt-LT" sz="2400" smtClean="0"/>
            </a:br>
            <a:r>
              <a:rPr lang="en-US" altLang="lt-LT" sz="2400" smtClean="0"/>
              <a:t>configuration management </a:t>
            </a:r>
            <a:r>
              <a:rPr lang="lt-LT" altLang="lt-LT" sz="2400" smtClean="0"/>
              <a:t/>
            </a:r>
            <a:br>
              <a:rPr lang="lt-LT" altLang="lt-LT" sz="2400" smtClean="0"/>
            </a:br>
            <a:r>
              <a:rPr lang="lt-LT" altLang="lt-LT" sz="2400" smtClean="0"/>
              <a:t>(</a:t>
            </a:r>
            <a:r>
              <a:rPr lang="en-US" altLang="lt-LT" sz="2400" smtClean="0"/>
              <a:t>PSTV7134</a:t>
            </a:r>
            <a:r>
              <a:rPr lang="lt-LT" altLang="lt-LT" sz="2400" smtClean="0"/>
              <a:t>)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21351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lt-LT" altLang="lt-LT" dirty="0" smtClean="0"/>
              <a:t>Andrius Adamonis</a:t>
            </a:r>
          </a:p>
          <a:p>
            <a:pPr eaLnBrk="1" hangingPunct="1">
              <a:lnSpc>
                <a:spcPct val="90000"/>
              </a:lnSpc>
            </a:pPr>
            <a:r>
              <a:rPr lang="lt-LT" altLang="lt-LT" dirty="0" smtClean="0">
                <a:hlinkClick r:id="rId3"/>
              </a:rPr>
              <a:t>http://www.mif.vu.lt/~adamonis/tikv</a:t>
            </a:r>
            <a:r>
              <a:rPr lang="lt-LT" altLang="lt-LT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endParaRPr lang="lt-LT" altLang="lt-LT" dirty="0" smtClean="0"/>
          </a:p>
          <a:p>
            <a:pPr eaLnBrk="1" hangingPunct="1">
              <a:lnSpc>
                <a:spcPct val="90000"/>
              </a:lnSpc>
            </a:pPr>
            <a:r>
              <a:rPr lang="lt-LT" altLang="lt-LT" sz="1600" dirty="0" smtClean="0"/>
              <a:t>Tema03 - </a:t>
            </a:r>
            <a:r>
              <a:rPr lang="lt-LT" altLang="lt-LT" sz="1600" dirty="0" err="1" smtClean="0"/>
              <a:t>Test</a:t>
            </a:r>
            <a:r>
              <a:rPr lang="lt-LT" altLang="lt-LT" sz="1600" dirty="0" smtClean="0"/>
              <a:t> </a:t>
            </a:r>
            <a:r>
              <a:rPr lang="lt-LT" altLang="lt-LT" sz="1600" dirty="0" err="1" smtClean="0"/>
              <a:t>design</a:t>
            </a:r>
            <a:endParaRPr lang="lt-LT" altLang="lt-LT" sz="1600" dirty="0" smtClean="0"/>
          </a:p>
          <a:p>
            <a:pPr eaLnBrk="1" hangingPunct="1">
              <a:lnSpc>
                <a:spcPct val="90000"/>
              </a:lnSpc>
            </a:pPr>
            <a:r>
              <a:rPr lang="lt-LT" altLang="lt-LT" sz="1600" dirty="0" smtClean="0"/>
              <a:t>2016/2017 </a:t>
            </a:r>
            <a:r>
              <a:rPr lang="lt-LT" altLang="lt-LT" sz="1600" dirty="0" err="1" smtClean="0"/>
              <a:t>mm</a:t>
            </a:r>
            <a:r>
              <a:rPr lang="lt-LT" altLang="lt-LT" sz="1600" dirty="0" smtClean="0"/>
              <a:t>. fall semester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Test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procedure</a:t>
            </a:r>
            <a:r>
              <a:rPr lang="lt-LT" altLang="lt-LT" dirty="0" smtClean="0"/>
              <a:t> (Test procedure)</a:t>
            </a:r>
            <a:endParaRPr lang="en-US" altLang="lt-LT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lt-LT" dirty="0" smtClean="0"/>
              <a:t>A test procedure specification - a sequence of actions for the execution of a test.</a:t>
            </a:r>
            <a:endParaRPr lang="lt-LT" altLang="lt-LT" dirty="0" smtClean="0"/>
          </a:p>
          <a:p>
            <a:pPr eaLnBrk="1" hangingPunct="1"/>
            <a:endParaRPr lang="lt-LT" altLang="lt-LT" dirty="0" smtClean="0"/>
          </a:p>
          <a:p>
            <a:r>
              <a:rPr lang="en-US" dirty="0"/>
              <a:t>A test procedure todėl Identify all the Necessary actions in sequence </a:t>
            </a:r>
            <a:r>
              <a:rPr lang="en-US" dirty="0" smtClean="0"/>
              <a:t>the</a:t>
            </a:r>
            <a:r>
              <a:rPr lang="lt-LT" dirty="0" smtClean="0"/>
              <a:t> </a:t>
            </a:r>
            <a:r>
              <a:rPr lang="en-US" dirty="0" smtClean="0"/>
              <a:t>Execute </a:t>
            </a:r>
            <a:r>
              <a:rPr lang="en-US" dirty="0"/>
              <a:t>a test. Test procedure SPECIFICATIONS are OFTEN CALLED test</a:t>
            </a:r>
            <a:r>
              <a:rPr lang="en-US" dirty="0" smtClean="0"/>
              <a:t>scripts</a:t>
            </a:r>
            <a:r>
              <a:rPr lang="lt-LT" dirty="0" smtClean="0"/>
              <a:t>.</a:t>
            </a:r>
            <a:endParaRPr lang="lt-LT" altLang="lt-L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altLang="lt-LT" dirty="0" err="1" smtClean="0"/>
              <a:t>Test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design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steps</a:t>
            </a:r>
            <a:endParaRPr lang="lt-LT" altLang="lt-LT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  <a:defRPr/>
            </a:pPr>
            <a:r>
              <a:rPr lang="lt-LT" dirty="0"/>
              <a:t>d</a:t>
            </a:r>
            <a:r>
              <a:rPr lang="en-US" dirty="0" err="1" smtClean="0"/>
              <a:t>ECID</a:t>
            </a:r>
            <a:r>
              <a:rPr lang="en-US" dirty="0" smtClean="0"/>
              <a:t> </a:t>
            </a:r>
            <a:r>
              <a:rPr lang="en-US" dirty="0"/>
              <a:t>In a test condition, Which would typically be a small section of </a:t>
            </a:r>
            <a:r>
              <a:rPr lang="en-US" dirty="0" smtClean="0"/>
              <a:t>The</a:t>
            </a:r>
            <a:r>
              <a:rPr lang="lt-LT" dirty="0" smtClean="0"/>
              <a:t> </a:t>
            </a:r>
            <a:r>
              <a:rPr lang="en-US" dirty="0" smtClean="0"/>
              <a:t>Specification </a:t>
            </a:r>
            <a:r>
              <a:rPr lang="en-US" dirty="0"/>
              <a:t>for our software under test;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 smtClean="0"/>
              <a:t>design </a:t>
            </a:r>
            <a:r>
              <a:rPr lang="en-US" dirty="0"/>
              <a:t>That case a test will verify the test condition;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 smtClean="0"/>
              <a:t>write </a:t>
            </a:r>
            <a:r>
              <a:rPr lang="en-US" dirty="0"/>
              <a:t>a test procedure to execute the test, ie get it into the right </a:t>
            </a:r>
            <a:r>
              <a:rPr lang="en-US" dirty="0" smtClean="0"/>
              <a:t>starting</a:t>
            </a:r>
            <a:r>
              <a:rPr lang="lt-LT" dirty="0" smtClean="0"/>
              <a:t> </a:t>
            </a:r>
            <a:r>
              <a:rPr lang="en-US" dirty="0" smtClean="0"/>
              <a:t>state</a:t>
            </a:r>
            <a:r>
              <a:rPr lang="en-US" dirty="0"/>
              <a:t>, The input values, and check the Outcome</a:t>
            </a:r>
            <a:r>
              <a:rPr lang="en-US" dirty="0" smtClean="0"/>
              <a:t>.</a:t>
            </a:r>
            <a:endParaRPr lang="lt-LT" dirty="0" smtClean="0"/>
          </a:p>
          <a:p>
            <a:pPr marL="0" indent="0">
              <a:buNone/>
              <a:defRPr/>
            </a:pPr>
            <a:r>
              <a:rPr lang="en-US" dirty="0"/>
              <a:t>To test a whole system we write </a:t>
            </a:r>
            <a:r>
              <a:rPr lang="en-US" dirty="0" smtClean="0"/>
              <a:t>a</a:t>
            </a:r>
            <a:r>
              <a:rPr lang="lt-LT" dirty="0" smtClean="0"/>
              <a:t> </a:t>
            </a:r>
            <a:r>
              <a:rPr lang="en-US" dirty="0" smtClean="0"/>
              <a:t>test </a:t>
            </a:r>
            <a:r>
              <a:rPr lang="en-US" dirty="0"/>
              <a:t>execution schedule, Which puts all the individual pursuing the procedure in the </a:t>
            </a:r>
            <a:r>
              <a:rPr lang="en-US" dirty="0" smtClean="0"/>
              <a:t>right</a:t>
            </a:r>
            <a:r>
              <a:rPr lang="lt-LT" dirty="0" smtClean="0"/>
              <a:t> </a:t>
            </a:r>
            <a:r>
              <a:rPr lang="en-US" dirty="0" smtClean="0"/>
              <a:t>SEQUENCE </a:t>
            </a:r>
            <a:r>
              <a:rPr lang="en-US" dirty="0"/>
              <a:t>and sets up the system so That They Can Be Run.</a:t>
            </a:r>
            <a:endParaRPr lang="lt-L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altLang="lt-LT" smtClean="0"/>
              <a:t>Test development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  <a:defRPr/>
            </a:pPr>
            <a:r>
              <a:rPr lang="lt-LT" dirty="0" smtClean="0"/>
              <a:t>Identify the test conditions</a:t>
            </a:r>
          </a:p>
          <a:p>
            <a:pPr lvl="1" indent="-342900">
              <a:defRPr/>
            </a:pPr>
            <a:r>
              <a:rPr lang="lt-LT" dirty="0" smtClean="0"/>
              <a:t>that is, select the conditions that you need to check the software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lt-LT" dirty="0" smtClean="0"/>
              <a:t>Specify tests (test cases)</a:t>
            </a:r>
          </a:p>
          <a:p>
            <a:pPr marL="857250" lvl="1" indent="-457200">
              <a:defRPr/>
            </a:pPr>
            <a:r>
              <a:rPr lang="lt-LT" dirty="0" smtClean="0"/>
              <a:t>which will be tested in the test conditions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lt-LT" dirty="0" smtClean="0"/>
              <a:t>Specify test procedures</a:t>
            </a:r>
          </a:p>
          <a:p>
            <a:pPr marL="857250" lvl="1" indent="-457200">
              <a:defRPr/>
            </a:pPr>
            <a:r>
              <a:rPr lang="lt-LT" dirty="0" smtClean="0"/>
              <a:t>specifying how to meet the test, that is, as the original tested object initialized state, enter values ​​and test results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lt-LT" dirty="0" smtClean="0"/>
              <a:t>Just to test the system, you need to develop a testing schedule down the system by testing and testing procedures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78931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altLang="lt-LT" dirty="0" err="1" smtClean="0"/>
              <a:t>example</a:t>
            </a:r>
            <a:endParaRPr lang="lt-LT" altLang="lt-LT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lt-LT" sz="2000" dirty="0" err="1" smtClean="0"/>
              <a:t>Requirements</a:t>
            </a:r>
            <a:r>
              <a:rPr lang="lt-LT" sz="2000" dirty="0" smtClean="0"/>
              <a:t>:</a:t>
            </a:r>
          </a:p>
          <a:p>
            <a:pPr marL="0" indent="0">
              <a:buFontTx/>
              <a:buNone/>
              <a:defRPr/>
            </a:pPr>
            <a:r>
              <a:rPr lang="en-US" sz="2000" dirty="0"/>
              <a:t>1.2.3 The input screen Shall have three fields</a:t>
            </a:r>
            <a:r>
              <a:rPr lang="en-US" sz="2000" dirty="0" smtClean="0"/>
              <a:t>:</a:t>
            </a:r>
            <a:endParaRPr lang="lt-LT" sz="2000" dirty="0" smtClean="0"/>
          </a:p>
          <a:p>
            <a:pPr>
              <a:spcBef>
                <a:spcPts val="600"/>
              </a:spcBef>
              <a:defRPr/>
            </a:pPr>
            <a:r>
              <a:rPr lang="en-US" sz="2000" dirty="0" smtClean="0"/>
              <a:t>a </a:t>
            </a:r>
            <a:r>
              <a:rPr lang="en-US" sz="2000" dirty="0"/>
              <a:t>title field with a </a:t>
            </a:r>
            <a:r>
              <a:rPr lang="en-US" sz="2000" dirty="0" smtClean="0"/>
              <a:t>drop-down</a:t>
            </a:r>
            <a:r>
              <a:rPr lang="lt-LT" sz="2000" dirty="0" smtClean="0"/>
              <a:t> </a:t>
            </a:r>
            <a:r>
              <a:rPr lang="en-US" sz="2000" dirty="0" smtClean="0"/>
              <a:t>selector</a:t>
            </a:r>
            <a:r>
              <a:rPr lang="en-US" sz="2000" dirty="0"/>
              <a:t>; </a:t>
            </a:r>
            <a:endParaRPr lang="lt-LT" sz="2000" dirty="0" smtClean="0"/>
          </a:p>
          <a:p>
            <a:pPr>
              <a:spcBef>
                <a:spcPts val="600"/>
              </a:spcBef>
              <a:defRPr/>
            </a:pPr>
            <a:r>
              <a:rPr lang="en-US" sz="2000" dirty="0" smtClean="0"/>
              <a:t>a </a:t>
            </a:r>
            <a:r>
              <a:rPr lang="en-US" sz="2000" dirty="0"/>
              <a:t>That surname field can accept up to 20 alphabetic characters and </a:t>
            </a:r>
            <a:r>
              <a:rPr lang="en-US" sz="2000" dirty="0" smtClean="0"/>
              <a:t>The</a:t>
            </a:r>
            <a:r>
              <a:rPr lang="lt-LT" sz="2000" dirty="0" smtClean="0"/>
              <a:t> </a:t>
            </a:r>
            <a:r>
              <a:rPr lang="en-US" sz="2000" dirty="0" smtClean="0"/>
              <a:t>hyphen </a:t>
            </a:r>
            <a:r>
              <a:rPr lang="en-US" sz="2000" dirty="0"/>
              <a:t>(-) character; </a:t>
            </a:r>
            <a:endParaRPr lang="lt-LT" sz="2000" dirty="0" smtClean="0"/>
          </a:p>
          <a:p>
            <a:pPr>
              <a:spcBef>
                <a:spcPts val="600"/>
              </a:spcBef>
              <a:defRPr/>
            </a:pPr>
            <a:r>
              <a:rPr lang="en-US" sz="2000" dirty="0" smtClean="0"/>
              <a:t>a </a:t>
            </a:r>
            <a:r>
              <a:rPr lang="en-US" sz="2000" dirty="0"/>
              <a:t>Which first name field can accept up to 20 </a:t>
            </a:r>
            <a:r>
              <a:rPr lang="en-US" sz="2000" dirty="0" smtClean="0"/>
              <a:t>alphabetic</a:t>
            </a:r>
            <a:r>
              <a:rPr lang="lt-LT" sz="2000" dirty="0" smtClean="0"/>
              <a:t> </a:t>
            </a:r>
            <a:r>
              <a:rPr lang="en-US" sz="2000" dirty="0" smtClean="0"/>
              <a:t>characters</a:t>
            </a:r>
            <a:r>
              <a:rPr lang="en-US" sz="2000" dirty="0"/>
              <a:t>. </a:t>
            </a:r>
            <a:endParaRPr lang="lt-LT" sz="2000" dirty="0" smtClean="0"/>
          </a:p>
          <a:p>
            <a:pPr>
              <a:spcBef>
                <a:spcPts val="600"/>
              </a:spcBef>
              <a:defRPr/>
            </a:pPr>
            <a:r>
              <a:rPr lang="en-US" sz="2000" dirty="0" smtClean="0"/>
              <a:t>All </a:t>
            </a:r>
            <a:r>
              <a:rPr lang="en-US" sz="2000" dirty="0"/>
              <a:t>Shall alphabetic characters without a case Insensitive. All fields must</a:t>
            </a:r>
            <a:r>
              <a:rPr lang="en-US" sz="2000" dirty="0" smtClean="0"/>
              <a:t>without</a:t>
            </a:r>
            <a:r>
              <a:rPr lang="lt-LT" sz="2000" dirty="0" smtClean="0"/>
              <a:t> </a:t>
            </a:r>
            <a:r>
              <a:rPr lang="en-US" sz="2000" dirty="0" smtClean="0"/>
              <a:t>Completed</a:t>
            </a:r>
            <a:r>
              <a:rPr lang="en-US" sz="2000" dirty="0"/>
              <a:t>. The date is validated When the Enter key is pressed. If the date</a:t>
            </a:r>
            <a:r>
              <a:rPr lang="en-US" sz="2000" dirty="0" smtClean="0"/>
              <a:t>is</a:t>
            </a:r>
            <a:r>
              <a:rPr lang="lt-LT" sz="2000" dirty="0" smtClean="0"/>
              <a:t> </a:t>
            </a:r>
            <a:r>
              <a:rPr lang="en-US" sz="2000" dirty="0" smtClean="0"/>
              <a:t>Valid </a:t>
            </a:r>
            <a:r>
              <a:rPr lang="en-US" sz="2000" dirty="0"/>
              <a:t>the system moves on to the job input screen; if not, an error message</a:t>
            </a:r>
            <a:r>
              <a:rPr lang="en-US" sz="2000" dirty="0" smtClean="0"/>
              <a:t>is</a:t>
            </a:r>
            <a:r>
              <a:rPr lang="lt-LT" sz="2000" dirty="0" smtClean="0"/>
              <a:t> d</a:t>
            </a:r>
            <a:r>
              <a:rPr lang="en-US" sz="2000" dirty="0" err="1" smtClean="0"/>
              <a:t>isplayed</a:t>
            </a:r>
            <a:r>
              <a:rPr lang="en-US" sz="2000" dirty="0" smtClean="0"/>
              <a:t>.</a:t>
            </a:r>
            <a:endParaRPr lang="lt-LT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altLang="lt-LT" dirty="0" err="1" smtClean="0"/>
              <a:t>example</a:t>
            </a:r>
            <a:endParaRPr lang="lt-LT" altLang="lt-LT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lt-LT" sz="2000" dirty="0" err="1" smtClean="0"/>
              <a:t>Test</a:t>
            </a:r>
            <a:r>
              <a:rPr lang="lt-LT" sz="2000" dirty="0" smtClean="0"/>
              <a:t> </a:t>
            </a:r>
            <a:r>
              <a:rPr lang="lt-LT" sz="2000" dirty="0" err="1" smtClean="0"/>
              <a:t>condition</a:t>
            </a:r>
            <a:r>
              <a:rPr lang="lt-LT" sz="2000" dirty="0" smtClean="0"/>
              <a:t> (</a:t>
            </a:r>
            <a:r>
              <a:rPr lang="lt-LT" sz="2000" dirty="0" err="1" smtClean="0"/>
              <a:t>one</a:t>
            </a:r>
            <a:r>
              <a:rPr lang="lt-LT" sz="2000" dirty="0" smtClean="0"/>
              <a:t> </a:t>
            </a:r>
            <a:r>
              <a:rPr lang="lt-LT" sz="2000" dirty="0" err="1" smtClean="0"/>
              <a:t>of</a:t>
            </a:r>
            <a:r>
              <a:rPr lang="lt-LT" sz="2000" dirty="0"/>
              <a:t> </a:t>
            </a:r>
            <a:r>
              <a:rPr lang="lt-LT" sz="2000" dirty="0" err="1" smtClean="0"/>
              <a:t>many</a:t>
            </a:r>
            <a:r>
              <a:rPr lang="lt-LT" sz="2000" dirty="0" smtClean="0"/>
              <a:t>):</a:t>
            </a:r>
          </a:p>
          <a:p>
            <a:pPr>
              <a:defRPr/>
            </a:pPr>
            <a:r>
              <a:rPr lang="lt-LT" sz="2000" dirty="0" smtClean="0"/>
              <a:t>T</a:t>
            </a:r>
            <a:r>
              <a:rPr lang="en-US" sz="2000" dirty="0" smtClean="0"/>
              <a:t>hy </a:t>
            </a:r>
            <a:r>
              <a:rPr lang="en-US" sz="2000" dirty="0"/>
              <a:t>surname field </a:t>
            </a:r>
            <a:r>
              <a:rPr lang="en-US" sz="2000" dirty="0" smtClean="0"/>
              <a:t>can </a:t>
            </a:r>
            <a:r>
              <a:rPr lang="en-US" sz="2000" dirty="0"/>
              <a:t>accept up to 20 </a:t>
            </a:r>
            <a:r>
              <a:rPr lang="en-US" sz="2000" dirty="0" smtClean="0"/>
              <a:t>alphabetic</a:t>
            </a:r>
            <a:r>
              <a:rPr lang="lt-LT" sz="2000" dirty="0" smtClean="0"/>
              <a:t> </a:t>
            </a:r>
            <a:r>
              <a:rPr lang="en-US" sz="2000" dirty="0" smtClean="0"/>
              <a:t>characters </a:t>
            </a:r>
            <a:r>
              <a:rPr lang="en-US" sz="2000" dirty="0"/>
              <a:t>and the hyphen (-) </a:t>
            </a:r>
            <a:r>
              <a:rPr lang="en-US" sz="2000" dirty="0" smtClean="0"/>
              <a:t>CHARACTER</a:t>
            </a:r>
            <a:endParaRPr lang="lt-LT" sz="2000" dirty="0" smtClean="0"/>
          </a:p>
          <a:p>
            <a:pPr marL="0" indent="0">
              <a:buFontTx/>
              <a:buNone/>
              <a:defRPr/>
            </a:pPr>
            <a:r>
              <a:rPr lang="lt-LT" sz="2000" dirty="0" err="1" smtClean="0"/>
              <a:t>Test</a:t>
            </a:r>
            <a:r>
              <a:rPr lang="lt-LT" sz="2000" dirty="0" smtClean="0"/>
              <a:t> </a:t>
            </a:r>
            <a:r>
              <a:rPr lang="lt-LT" sz="2000" dirty="0" err="1" smtClean="0"/>
              <a:t>cases</a:t>
            </a:r>
            <a:r>
              <a:rPr lang="lt-LT" sz="2000" dirty="0" smtClean="0"/>
              <a:t>:</a:t>
            </a:r>
          </a:p>
          <a:p>
            <a:pPr>
              <a:defRPr/>
            </a:pPr>
            <a:r>
              <a:rPr lang="lt-LT" sz="2000" dirty="0">
                <a:solidFill>
                  <a:srgbClr val="00B050"/>
                </a:solidFill>
              </a:rPr>
              <a:t>Mr. Brian Hambling</a:t>
            </a:r>
          </a:p>
          <a:p>
            <a:pPr>
              <a:spcBef>
                <a:spcPts val="0"/>
              </a:spcBef>
              <a:defRPr/>
            </a:pPr>
            <a:r>
              <a:rPr lang="lt-LT" sz="2000" dirty="0">
                <a:solidFill>
                  <a:srgbClr val="00B050"/>
                </a:solidFill>
              </a:rPr>
              <a:t>Ms Angelina Samaroo</a:t>
            </a:r>
          </a:p>
          <a:p>
            <a:pPr>
              <a:spcBef>
                <a:spcPts val="0"/>
              </a:spcBef>
              <a:defRPr/>
            </a:pPr>
            <a:r>
              <a:rPr lang="lt-LT" sz="2000" dirty="0">
                <a:solidFill>
                  <a:srgbClr val="00B050"/>
                </a:solidFill>
              </a:rPr>
              <a:t>Ms. Compo Simmonite</a:t>
            </a:r>
          </a:p>
          <a:p>
            <a:pPr>
              <a:spcBef>
                <a:spcPts val="0"/>
              </a:spcBef>
              <a:defRPr/>
            </a:pPr>
            <a:r>
              <a:rPr lang="lt-LT" sz="2000" dirty="0">
                <a:solidFill>
                  <a:srgbClr val="00B050"/>
                </a:solidFill>
              </a:rPr>
              <a:t>Mr. Hyde-White </a:t>
            </a:r>
            <a:r>
              <a:rPr lang="lt-LT" sz="2000" dirty="0" smtClean="0">
                <a:solidFill>
                  <a:srgbClr val="00B050"/>
                </a:solidFill>
              </a:rPr>
              <a:t>Wilfred</a:t>
            </a:r>
          </a:p>
          <a:p>
            <a:pPr>
              <a:spcBef>
                <a:spcPts val="0"/>
              </a:spcBef>
              <a:defRPr/>
            </a:pPr>
            <a:r>
              <a:rPr lang="lt-LT" sz="2000" dirty="0" smtClean="0">
                <a:solidFill>
                  <a:srgbClr val="00B050"/>
                </a:solidFill>
              </a:rPr>
              <a:t>Mr. R Thangamani</a:t>
            </a:r>
          </a:p>
          <a:p>
            <a:pPr>
              <a:spcBef>
                <a:spcPts val="0"/>
              </a:spcBef>
              <a:defRPr/>
            </a:pPr>
            <a:r>
              <a:rPr lang="lt-LT" sz="2000" dirty="0">
                <a:solidFill>
                  <a:srgbClr val="FF0000"/>
                </a:solidFill>
              </a:rPr>
              <a:t>Mr. Geoff Thompson1</a:t>
            </a:r>
          </a:p>
          <a:p>
            <a:pPr>
              <a:spcBef>
                <a:spcPts val="0"/>
              </a:spcBef>
              <a:defRPr/>
            </a:pPr>
            <a:r>
              <a:rPr lang="lt-LT" sz="2000" dirty="0">
                <a:solidFill>
                  <a:srgbClr val="FF0000"/>
                </a:solidFill>
              </a:rPr>
              <a:t>Mr. Morgan Peter</a:t>
            </a:r>
          </a:p>
          <a:p>
            <a:pPr>
              <a:spcBef>
                <a:spcPts val="0"/>
              </a:spcBef>
              <a:defRPr/>
            </a:pPr>
            <a:r>
              <a:rPr lang="lt-LT" sz="2000" dirty="0">
                <a:solidFill>
                  <a:srgbClr val="FF0000"/>
                </a:solidFill>
              </a:rPr>
              <a:t>Mr Williams Pete</a:t>
            </a:r>
            <a:r>
              <a:rPr lang="lt-LT" sz="2000" dirty="0" smtClean="0">
                <a:solidFill>
                  <a:srgbClr val="FF0000"/>
                </a:solidFill>
              </a:rPr>
              <a:t>'</a:t>
            </a:r>
          </a:p>
          <a:p>
            <a:pPr>
              <a:spcBef>
                <a:spcPts val="0"/>
              </a:spcBef>
              <a:defRPr/>
            </a:pPr>
            <a:r>
              <a:rPr lang="lt-LT" sz="2000" dirty="0" err="1" smtClean="0">
                <a:solidFill>
                  <a:srgbClr val="FF0000"/>
                </a:solidFill>
              </a:rPr>
              <a:t>Mr.</a:t>
            </a:r>
            <a:r>
              <a:rPr lang="lt-LT" sz="2000" dirty="0" smtClean="0">
                <a:solidFill>
                  <a:srgbClr val="FF0000"/>
                </a:solidFill>
              </a:rPr>
              <a:t> </a:t>
            </a:r>
            <a:r>
              <a:rPr lang="lt-LT" sz="2000" dirty="0" err="1" smtClean="0">
                <a:solidFill>
                  <a:srgbClr val="FF0000"/>
                </a:solidFill>
              </a:rPr>
              <a:t>Ratnasabapathy</a:t>
            </a:r>
            <a:r>
              <a:rPr lang="lt-LT" sz="2000" dirty="0" smtClean="0">
                <a:solidFill>
                  <a:srgbClr val="FF0000"/>
                </a:solidFill>
              </a:rPr>
              <a:t> SuperDuperVeryLongName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altLang="lt-LT" dirty="0" err="1" smtClean="0"/>
              <a:t>example</a:t>
            </a:r>
            <a:endParaRPr lang="lt-LT" altLang="lt-LT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lt-LT" sz="2000" dirty="0" err="1" smtClean="0"/>
              <a:t>Test</a:t>
            </a:r>
            <a:r>
              <a:rPr lang="lt-LT" sz="2000" dirty="0" smtClean="0"/>
              <a:t> </a:t>
            </a:r>
            <a:r>
              <a:rPr lang="lt-LT" sz="2000" dirty="0" err="1" smtClean="0"/>
              <a:t>script</a:t>
            </a:r>
            <a:r>
              <a:rPr lang="lt-LT" sz="2000" dirty="0" smtClean="0"/>
              <a:t>:</a:t>
            </a:r>
          </a:p>
          <a:p>
            <a:pPr>
              <a:spcBef>
                <a:spcPts val="600"/>
              </a:spcBef>
              <a:defRPr/>
            </a:pPr>
            <a:r>
              <a:rPr lang="lt-LT" sz="2000" dirty="0" smtClean="0"/>
              <a:t>Test precondition:</a:t>
            </a:r>
          </a:p>
          <a:p>
            <a:pPr lvl="1">
              <a:spcBef>
                <a:spcPts val="0"/>
              </a:spcBef>
              <a:defRPr/>
            </a:pPr>
            <a:r>
              <a:rPr lang="en-US" dirty="0" smtClean="0"/>
              <a:t>navigate the system to the APPROPRIATE</a:t>
            </a:r>
            <a:r>
              <a:rPr lang="lt-LT" dirty="0" smtClean="0"/>
              <a:t> </a:t>
            </a:r>
            <a:r>
              <a:rPr lang="en-US" dirty="0" smtClean="0"/>
              <a:t>input screen,</a:t>
            </a:r>
            <a:r>
              <a:rPr lang="lt-LT" dirty="0" smtClean="0"/>
              <a:t> </a:t>
            </a:r>
            <a:r>
              <a:rPr lang="en-US" dirty="0" smtClean="0"/>
              <a:t>select </a:t>
            </a:r>
            <a:r>
              <a:rPr lang="en-US" u="sng" dirty="0" smtClean="0"/>
              <a:t>a title</a:t>
            </a:r>
            <a:r>
              <a:rPr lang="en-US" dirty="0" smtClean="0"/>
              <a:t>, Tab to the surname field</a:t>
            </a:r>
            <a:r>
              <a:rPr lang="lt-LT" dirty="0"/>
              <a:t>,</a:t>
            </a:r>
          </a:p>
          <a:p>
            <a:pPr>
              <a:spcBef>
                <a:spcPts val="0"/>
              </a:spcBef>
              <a:defRPr/>
            </a:pPr>
            <a:r>
              <a:rPr lang="lt-LT" sz="2000" dirty="0" smtClean="0"/>
              <a:t>Input values: </a:t>
            </a:r>
          </a:p>
          <a:p>
            <a:pPr lvl="1">
              <a:spcBef>
                <a:spcPts val="0"/>
              </a:spcBef>
              <a:defRPr/>
            </a:pPr>
            <a:r>
              <a:rPr lang="en-US" dirty="0" smtClean="0"/>
              <a:t>enter </a:t>
            </a:r>
            <a:r>
              <a:rPr lang="en-US" u="sng" dirty="0"/>
              <a:t>a </a:t>
            </a:r>
            <a:r>
              <a:rPr lang="en-US" u="sng" dirty="0" smtClean="0"/>
              <a:t>of value</a:t>
            </a:r>
            <a:r>
              <a:rPr lang="en-US" dirty="0" smtClean="0"/>
              <a:t>, </a:t>
            </a:r>
            <a:endParaRPr lang="lt-LT" dirty="0" smtClean="0"/>
          </a:p>
          <a:p>
            <a:pPr lvl="1">
              <a:spcBef>
                <a:spcPts val="0"/>
              </a:spcBef>
              <a:defRPr/>
            </a:pPr>
            <a:r>
              <a:rPr lang="en-US" dirty="0" smtClean="0"/>
              <a:t>TAB </a:t>
            </a:r>
            <a:r>
              <a:rPr lang="en-US" dirty="0"/>
              <a:t>the </a:t>
            </a:r>
            <a:r>
              <a:rPr lang="en-US" dirty="0" smtClean="0"/>
              <a:t>The</a:t>
            </a:r>
            <a:r>
              <a:rPr lang="lt-LT" dirty="0" smtClean="0"/>
              <a:t> </a:t>
            </a:r>
            <a:r>
              <a:rPr lang="en-US" dirty="0" smtClean="0"/>
              <a:t>first </a:t>
            </a:r>
            <a:r>
              <a:rPr lang="en-US" dirty="0"/>
              <a:t>house field and enter </a:t>
            </a:r>
            <a:r>
              <a:rPr lang="en-US" u="sng" dirty="0"/>
              <a:t>a </a:t>
            </a:r>
            <a:r>
              <a:rPr lang="en-US" u="sng" dirty="0" smtClean="0"/>
              <a:t>of value</a:t>
            </a:r>
            <a:r>
              <a:rPr lang="en-US" dirty="0" smtClean="0"/>
              <a:t>, </a:t>
            </a:r>
            <a:r>
              <a:rPr lang="en-US" dirty="0"/>
              <a:t>then press the Enter </a:t>
            </a:r>
            <a:r>
              <a:rPr lang="en-US" dirty="0" smtClean="0"/>
              <a:t>key.</a:t>
            </a:r>
            <a:endParaRPr lang="lt-LT" dirty="0" smtClean="0"/>
          </a:p>
          <a:p>
            <a:pPr>
              <a:spcBef>
                <a:spcPts val="0"/>
              </a:spcBef>
              <a:defRPr/>
            </a:pPr>
            <a:r>
              <a:rPr lang="lt-LT" sz="2000" dirty="0" smtClean="0"/>
              <a:t>Expected results:</a:t>
            </a:r>
          </a:p>
          <a:p>
            <a:pPr lvl="1">
              <a:spcBef>
                <a:spcPts val="0"/>
              </a:spcBef>
              <a:defRPr/>
            </a:pPr>
            <a:r>
              <a:rPr lang="en-US" dirty="0" smtClean="0"/>
              <a:t>The system</a:t>
            </a:r>
            <a:r>
              <a:rPr lang="lt-LT" dirty="0" smtClean="0"/>
              <a:t> </a:t>
            </a:r>
            <a:r>
              <a:rPr lang="en-US" dirty="0" smtClean="0"/>
              <a:t>Should </a:t>
            </a:r>
            <a:r>
              <a:rPr lang="en-US" dirty="0"/>
              <a:t>the trial move on to the job input </a:t>
            </a:r>
            <a:r>
              <a:rPr lang="en-US" dirty="0" smtClean="0"/>
              <a:t>screen</a:t>
            </a:r>
            <a:r>
              <a:rPr lang="lt-LT" dirty="0" smtClean="0"/>
              <a:t> </a:t>
            </a:r>
            <a:r>
              <a:rPr lang="en-US" dirty="0" smtClean="0"/>
              <a:t>(</a:t>
            </a:r>
            <a:r>
              <a:rPr lang="en-US" dirty="0"/>
              <a:t>if we input the date was valid</a:t>
            </a:r>
            <a:r>
              <a:rPr lang="en-US" dirty="0" smtClean="0"/>
              <a:t>)</a:t>
            </a:r>
            <a:r>
              <a:rPr lang="lt-LT" dirty="0" smtClean="0"/>
              <a:t>,</a:t>
            </a:r>
          </a:p>
          <a:p>
            <a:pPr>
              <a:spcBef>
                <a:spcPts val="0"/>
              </a:spcBef>
              <a:defRPr/>
            </a:pPr>
            <a:r>
              <a:rPr lang="lt-LT" sz="2000" dirty="0" smtClean="0"/>
              <a:t>Another test case, expected result:</a:t>
            </a:r>
          </a:p>
          <a:p>
            <a:pPr lvl="1">
              <a:spcBef>
                <a:spcPts val="0"/>
              </a:spcBef>
              <a:defRPr/>
            </a:pPr>
            <a:r>
              <a:rPr lang="en-US" dirty="0" smtClean="0"/>
              <a:t>display </a:t>
            </a:r>
            <a:r>
              <a:rPr lang="en-US" dirty="0"/>
              <a:t>an error message (if the input was not valid date</a:t>
            </a:r>
            <a:r>
              <a:rPr lang="en-US" dirty="0" smtClean="0"/>
              <a:t>).</a:t>
            </a:r>
            <a:endParaRPr lang="lt-L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 smtClean="0"/>
              <a:t>Test</a:t>
            </a:r>
            <a:r>
              <a:rPr lang="lt-LT" dirty="0" smtClean="0"/>
              <a:t> </a:t>
            </a:r>
            <a:r>
              <a:rPr lang="lt-LT" dirty="0" err="1" smtClean="0"/>
              <a:t>coverage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It provides a quantitative measure of the quality of the testing That has been</a:t>
                </a:r>
                <a:r>
                  <a:rPr lang="lt-LT" dirty="0" smtClean="0"/>
                  <a:t> </a:t>
                </a:r>
                <a:r>
                  <a:rPr lang="en-US" dirty="0" smtClean="0"/>
                  <a:t>done </a:t>
                </a:r>
                <a:r>
                  <a:rPr lang="en-US" dirty="0"/>
                  <a:t>by measuring what has been Achieved.</a:t>
                </a:r>
              </a:p>
              <a:p>
                <a:r>
                  <a:rPr lang="en-US" dirty="0"/>
                  <a:t>It provides a way of Estimating how much more testing needs to be done</a:t>
                </a:r>
                <a:r>
                  <a:rPr lang="en-US" dirty="0" smtClean="0"/>
                  <a:t>.</a:t>
                </a:r>
                <a:endParaRPr lang="lt-LT" dirty="0" smtClean="0"/>
              </a:p>
              <a:p>
                <a14:m>
                  <m:oMath xmlns:m="http://schemas.openxmlformats.org/officeDocument/2006/math">
                    <m:r>
                      <a:rPr lang="lt-LT" sz="2800" b="0" i="1" smtClean="0">
                        <a:latin typeface="Cambria Math" panose="02040503050406030204" pitchFamily="18" charset="0"/>
                      </a:rPr>
                      <m:t/>
                    </m:r>
                    <m:r>
                      <a:rPr lang="lt-LT" sz="2800" b="0" i="1" smtClean="0">
                        <a:latin typeface="Cambria Math" panose="02040503050406030204" pitchFamily="18" charset="0"/>
                      </a:rPr>
                      <m:t/>
                    </m:r>
                    <m:r>
                      <a:rPr lang="lt-LT" sz="2800" b="0" i="1" smtClean="0">
                        <a:latin typeface="Cambria Math" panose="02040503050406030204" pitchFamily="18" charset="0"/>
                      </a:rPr>
                      <m:t/>
                    </m:r>
                    <m:r>
                      <a:rPr lang="lt-LT" sz="2800" b="0" i="1" smtClean="0">
                        <a:latin typeface="Cambria Math" panose="02040503050406030204" pitchFamily="18" charset="0"/>
                      </a:rPr>
                      <m:t/>
                    </m:r>
                    <m:f>
                      <m:fPr>
                        <m:ctrlPr>
                          <a:rPr lang="lt-L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t-LT" sz="2800" i="1">
                            <a:latin typeface="Cambria Math" panose="02040503050406030204" pitchFamily="18" charset="0"/>
                          </a:rPr>
                          <m:t/>
                        </m:r>
                        <m:r>
                          <a:rPr lang="lt-LT" sz="2800" i="1">
                            <a:latin typeface="Cambria Math" panose="02040503050406030204" pitchFamily="18" charset="0"/>
                          </a:rPr>
                          <m:t/>
                        </m:r>
                        <m:r>
                          <a:rPr lang="lt-LT" sz="2800" i="1">
                            <a:latin typeface="Cambria Math" panose="02040503050406030204" pitchFamily="18" charset="0"/>
                          </a:rPr>
                          <m:t/>
                        </m:r>
                        <m:r>
                          <a:rPr lang="lt-LT" sz="2800" i="1">
                            <a:latin typeface="Cambria Math" panose="02040503050406030204" pitchFamily="18" charset="0"/>
                          </a:rPr>
                          <m:t/>
                        </m:r>
                        <m:r>
                          <a:rPr lang="lt-LT" sz="2800" i="1">
                            <a:latin typeface="Cambria Math" panose="02040503050406030204" pitchFamily="18" charset="0"/>
                          </a:rPr>
                          <m:t/>
                        </m:r>
                        <m:r>
                          <a:rPr lang="lt-LT" sz="2800" i="1">
                            <a:latin typeface="Cambria Math" panose="02040503050406030204" pitchFamily="18" charset="0"/>
                          </a:rPr>
                          <m:t/>
                        </m:r>
                        <m:r>
                          <a:rPr lang="lt-LT" sz="2800" i="1">
                            <a:latin typeface="Cambria Math" panose="02040503050406030204" pitchFamily="18" charset="0"/>
                          </a:rPr>
                          <m:t/>
                        </m:r>
                      </m:num>
                      <m:den>
                        <m:r>
                          <a:rPr lang="lt-LT" sz="2800" b="0" i="1" smtClean="0">
                            <a:latin typeface="Cambria Math" panose="02040503050406030204" pitchFamily="18" charset="0"/>
                          </a:rPr>
                          <m:t/>
                        </m:r>
                        <m:r>
                          <a:rPr lang="lt-LT" sz="2800" b="0" i="1" smtClean="0">
                            <a:latin typeface="Cambria Math" panose="02040503050406030204" pitchFamily="18" charset="0"/>
                          </a:rPr>
                          <m:t/>
                        </m:r>
                        <m:r>
                          <a:rPr lang="lt-LT" sz="2800" b="0" i="1" smtClean="0">
                            <a:latin typeface="Cambria Math" panose="02040503050406030204" pitchFamily="18" charset="0"/>
                          </a:rPr>
                          <m:t/>
                        </m:r>
                        <m:r>
                          <a:rPr lang="lt-LT" sz="2800" b="0" i="1" smtClean="0">
                            <a:latin typeface="Cambria Math" panose="02040503050406030204" pitchFamily="18" charset="0"/>
                          </a:rPr>
                          <m:t/>
                        </m:r>
                        <m:r>
                          <a:rPr lang="lt-LT" sz="2800" b="0" i="1" smtClean="0">
                            <a:latin typeface="Cambria Math" panose="02040503050406030204" pitchFamily="18" charset="0"/>
                          </a:rPr>
                          <m:t/>
                        </m:r>
                        <m:r>
                          <a:rPr lang="lt-LT" sz="2800" b="0" i="1" smtClean="0">
                            <a:latin typeface="Cambria Math" panose="02040503050406030204" pitchFamily="18" charset="0"/>
                          </a:rPr>
                          <m:t/>
                        </m:r>
                        <m:r>
                          <a:rPr lang="lt-LT" sz="2800" b="0" i="1" smtClean="0">
                            <a:latin typeface="Cambria Math" panose="02040503050406030204" pitchFamily="18" charset="0"/>
                          </a:rPr>
                          <m:t/>
                        </m:r>
                      </m:den>
                    </m:f>
                  </m:oMath>
                </a14:m>
                <a:r>
                  <a:rPr lang="lt-LT" sz="2800" dirty="0" smtClean="0"/>
                  <a:t> </a:t>
                </a:r>
              </a:p>
              <a:p>
                <a:r>
                  <a:rPr lang="lt-LT" dirty="0" smtClean="0"/>
                  <a:t>100% </a:t>
                </a:r>
                <a:r>
                  <a:rPr lang="lt-LT" dirty="0" err="1" smtClean="0"/>
                  <a:t>test</a:t>
                </a:r>
                <a:r>
                  <a:rPr lang="lt-LT" dirty="0" smtClean="0"/>
                  <a:t> </a:t>
                </a:r>
                <a:r>
                  <a:rPr lang="lt-LT" dirty="0" err="1" smtClean="0"/>
                  <a:t>coverage</a:t>
                </a:r>
                <a:r>
                  <a:rPr lang="lt-LT" dirty="0" smtClean="0"/>
                  <a:t> </a:t>
                </a:r>
                <a:r>
                  <a:rPr lang="lt-LT" dirty="0" err="1" smtClean="0"/>
                  <a:t>does</a:t>
                </a:r>
                <a:r>
                  <a:rPr lang="lt-LT" dirty="0" smtClean="0"/>
                  <a:t> </a:t>
                </a:r>
                <a:r>
                  <a:rPr lang="lt-LT" dirty="0" err="1" smtClean="0"/>
                  <a:t>not</a:t>
                </a:r>
                <a:r>
                  <a:rPr lang="lt-LT" dirty="0" smtClean="0"/>
                  <a:t> </a:t>
                </a:r>
                <a:r>
                  <a:rPr lang="lt-LT" dirty="0" err="1" smtClean="0"/>
                  <a:t>mean</a:t>
                </a:r>
                <a:r>
                  <a:rPr lang="lt-LT" dirty="0" smtClean="0"/>
                  <a:t> 100% </a:t>
                </a:r>
                <a:r>
                  <a:rPr lang="lt-LT" dirty="0" err="1" smtClean="0"/>
                  <a:t>tested</a:t>
                </a:r>
                <a:endParaRPr lang="lt-LT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5" t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 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2223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altLang="lt-LT" dirty="0" smtClean="0"/>
              <a:t>Test </a:t>
            </a:r>
            <a:r>
              <a:rPr lang="lt-LT" altLang="lt-LT" dirty="0" err="1" smtClean="0"/>
              <a:t>padengtumas</a:t>
            </a:r>
            <a:endParaRPr lang="lt-LT" altLang="lt-LT" dirty="0" smtClean="0"/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/>
            <a:stretch>
              <a:fillRect l="-1255" t="-1026" r="-863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lt-LT" dirty="0">
                <a:noFill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altLang="lt-LT" dirty="0" err="1" smtClean="0"/>
              <a:t>Test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coverage</a:t>
            </a:r>
            <a:endParaRPr lang="lt-LT" altLang="lt-LT" dirty="0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altLang="lt-LT" dirty="0" err="1" smtClean="0"/>
              <a:t>Benefits</a:t>
            </a:r>
            <a:r>
              <a:rPr lang="lt-LT" altLang="lt-LT" dirty="0" smtClean="0"/>
              <a:t>:</a:t>
            </a:r>
          </a:p>
          <a:p>
            <a:pPr lvl="1"/>
            <a:r>
              <a:rPr lang="lt-LT" altLang="lt-LT" dirty="0" err="1" smtClean="0"/>
              <a:t>Forces</a:t>
            </a:r>
            <a:r>
              <a:rPr lang="lt-LT" altLang="lt-LT" dirty="0" smtClean="0"/>
              <a:t> the </a:t>
            </a:r>
            <a:r>
              <a:rPr lang="lt-LT" altLang="lt-LT" dirty="0" err="1" smtClean="0"/>
              <a:t>Develop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Additional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Order</a:t>
            </a:r>
            <a:r>
              <a:rPr lang="lt-LT" altLang="lt-LT" dirty="0" smtClean="0"/>
              <a:t> the </a:t>
            </a:r>
            <a:r>
              <a:rPr lang="lt-LT" altLang="lt-LT" dirty="0" err="1" smtClean="0"/>
              <a:t>ACHIEVE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Planned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coverage</a:t>
            </a:r>
            <a:endParaRPr lang="lt-LT" altLang="lt-LT" dirty="0" smtClean="0"/>
          </a:p>
          <a:p>
            <a:pPr lvl="1"/>
            <a:r>
              <a:rPr lang="lt-LT" altLang="lt-LT" dirty="0" err="1" smtClean="0"/>
              <a:t>helps</a:t>
            </a:r>
            <a:r>
              <a:rPr lang="lt-LT" altLang="lt-LT" dirty="0" smtClean="0"/>
              <a:t> the </a:t>
            </a:r>
            <a:r>
              <a:rPr lang="lt-LT" altLang="lt-LT" dirty="0" err="1" smtClean="0"/>
              <a:t>Identify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code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areas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not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covered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by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tests</a:t>
            </a:r>
            <a:endParaRPr lang="lt-LT" altLang="lt-LT" dirty="0" smtClean="0"/>
          </a:p>
          <a:p>
            <a:pPr lvl="1"/>
            <a:r>
              <a:rPr lang="lt-LT" altLang="lt-LT" dirty="0" err="1" smtClean="0"/>
              <a:t>Indirectly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characterizes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Quality</a:t>
            </a:r>
            <a:endParaRPr lang="lt-LT" altLang="lt-LT" dirty="0" smtClean="0"/>
          </a:p>
          <a:p>
            <a:r>
              <a:rPr lang="lt-LT" altLang="lt-LT" dirty="0" err="1" smtClean="0"/>
              <a:t>limitations</a:t>
            </a:r>
            <a:r>
              <a:rPr lang="lt-LT" altLang="lt-LT" dirty="0" smtClean="0"/>
              <a:t>:</a:t>
            </a:r>
          </a:p>
          <a:p>
            <a:pPr lvl="1"/>
            <a:r>
              <a:rPr lang="lt-LT" altLang="lt-LT" dirty="0" err="1" smtClean="0"/>
              <a:t>Metrics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applicable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only</a:t>
            </a:r>
            <a:r>
              <a:rPr lang="lt-LT" altLang="lt-LT" dirty="0" smtClean="0"/>
              <a:t> the </a:t>
            </a:r>
            <a:r>
              <a:rPr lang="lt-LT" altLang="lt-LT" dirty="0" err="1" smtClean="0"/>
              <a:t>code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already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Developed</a:t>
            </a:r>
            <a:endParaRPr lang="lt-LT" altLang="lt-LT" dirty="0" smtClean="0"/>
          </a:p>
          <a:p>
            <a:pPr lvl="1"/>
            <a:r>
              <a:rPr lang="lt-LT" altLang="lt-LT" dirty="0" err="1" smtClean="0"/>
              <a:t>If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code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Discovery</a:t>
            </a:r>
            <a:r>
              <a:rPr lang="lt-LT" altLang="lt-LT" dirty="0" smtClean="0"/>
              <a:t>/</a:t>
            </a:r>
            <a:r>
              <a:rPr lang="lt-LT" altLang="lt-LT" dirty="0" err="1" smtClean="0"/>
              <a:t>not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yet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Developed</a:t>
            </a:r>
            <a:r>
              <a:rPr lang="lt-LT" altLang="lt-LT" dirty="0" smtClean="0"/>
              <a:t>, </a:t>
            </a:r>
            <a:r>
              <a:rPr lang="lt-LT" altLang="lt-LT" dirty="0" err="1" smtClean="0"/>
              <a:t>then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structural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testing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techniques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does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not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help</a:t>
            </a:r>
            <a:r>
              <a:rPr lang="lt-LT" altLang="lt-LT" dirty="0" smtClean="0"/>
              <a:t> the </a:t>
            </a:r>
            <a:r>
              <a:rPr lang="lt-LT" altLang="lt-LT" dirty="0" err="1" smtClean="0"/>
              <a:t>Identify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Such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areas</a:t>
            </a:r>
            <a:endParaRPr lang="lt-LT" altLang="lt-L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lt-LT" altLang="lt-LT" smtClean="0"/>
              <a:t>Smart tester</a:t>
            </a:r>
            <a:endParaRPr lang="en-US" altLang="lt-LT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lt-LT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Warm-up</a:t>
            </a:r>
            <a:endParaRPr lang="en-US" altLang="lt-LT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lt-LT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altLang="lt-LT" smtClean="0"/>
              <a:t>Smart tester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t-LT" smtClean="0"/>
              <a:t>Goal of the smart tester is to understand the</a:t>
            </a:r>
            <a:r>
              <a:rPr lang="lt-LT" altLang="lt-LT" smtClean="0"/>
              <a:t> </a:t>
            </a:r>
            <a:r>
              <a:rPr lang="en-US" altLang="lt-LT" smtClean="0"/>
              <a:t>functionality, input / output domain, and the environment of use for the</a:t>
            </a:r>
            <a:r>
              <a:rPr lang="lt-LT" altLang="lt-LT" smtClean="0"/>
              <a:t> </a:t>
            </a:r>
            <a:r>
              <a:rPr lang="en-US" altLang="lt-LT" smtClean="0"/>
              <a:t>code being tested. </a:t>
            </a:r>
            <a:endParaRPr lang="lt-LT" altLang="lt-LT" smtClean="0"/>
          </a:p>
          <a:p>
            <a:pPr eaLnBrk="1" hangingPunct="1"/>
            <a:r>
              <a:rPr lang="en-US" altLang="lt-LT" smtClean="0"/>
              <a:t>For Certain types of testing, the tester must also understand</a:t>
            </a:r>
            <a:r>
              <a:rPr lang="lt-LT" altLang="lt-LT" smtClean="0"/>
              <a:t> </a:t>
            </a:r>
            <a:r>
              <a:rPr lang="en-US" altLang="lt-LT" smtClean="0"/>
              <a:t>in detail how the code is constructed. </a:t>
            </a:r>
            <a:endParaRPr lang="lt-LT" altLang="lt-LT" smtClean="0"/>
          </a:p>
          <a:p>
            <a:pPr eaLnBrk="1" hangingPunct="1"/>
            <a:r>
              <a:rPr lang="en-US" altLang="lt-LT" smtClean="0"/>
              <a:t>Finally, a smart tester needs</a:t>
            </a:r>
            <a:r>
              <a:rPr lang="lt-LT" altLang="lt-LT" smtClean="0"/>
              <a:t> t</a:t>
            </a:r>
            <a:r>
              <a:rPr lang="en-US" altLang="lt-LT" smtClean="0"/>
              <a:t>and use knowledge of the types of Defects That are commonly Injected During</a:t>
            </a:r>
            <a:r>
              <a:rPr lang="lt-LT" altLang="lt-LT" smtClean="0"/>
              <a:t> </a:t>
            </a:r>
            <a:r>
              <a:rPr lang="en-US" altLang="lt-LT" smtClean="0"/>
              <a:t>development or maintenance of this type of software.</a:t>
            </a:r>
            <a:endParaRPr lang="lt-LT" altLang="lt-LT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altLang="lt-LT" smtClean="0"/>
              <a:t>Smart tester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t-LT" smtClean="0"/>
              <a:t>using this </a:t>
            </a:r>
            <a:r>
              <a:rPr lang="lt-LT" altLang="lt-LT" smtClean="0"/>
              <a:t> i</a:t>
            </a:r>
            <a:r>
              <a:rPr lang="en-US" altLang="lt-LT" smtClean="0"/>
              <a:t>nformation,</a:t>
            </a:r>
            <a:r>
              <a:rPr lang="lt-LT" altLang="lt-LT" smtClean="0"/>
              <a:t> </a:t>
            </a:r>
            <a:r>
              <a:rPr lang="en-US" altLang="lt-LT" smtClean="0"/>
              <a:t>the smart tester must then Intelligently select a subset of test</a:t>
            </a:r>
            <a:r>
              <a:rPr lang="lt-LT" altLang="lt-LT" smtClean="0"/>
              <a:t> </a:t>
            </a:r>
            <a:r>
              <a:rPr lang="en-US" altLang="lt-LT" smtClean="0"/>
              <a:t>inputs as well as combinations of test inputs That she believe have the</a:t>
            </a:r>
            <a:r>
              <a:rPr lang="lt-LT" altLang="lt-LT" smtClean="0"/>
              <a:t> </a:t>
            </a:r>
            <a:r>
              <a:rPr lang="en-US" altLang="lt-LT" smtClean="0"/>
              <a:t>greatest possibility of Revealing Defects within the conditions and Constraints</a:t>
            </a:r>
            <a:r>
              <a:rPr lang="lt-LT" altLang="lt-LT" smtClean="0"/>
              <a:t> </a:t>
            </a:r>
            <a:r>
              <a:rPr lang="en-US" altLang="lt-LT" smtClean="0"/>
              <a:t>Placed on the testing process.</a:t>
            </a:r>
            <a:endParaRPr lang="lt-LT" altLang="lt-LT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altLang="lt-LT" smtClean="0"/>
              <a:t>Effective test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t-LT" smtClean="0"/>
              <a:t>A smart tester who wants to </a:t>
            </a:r>
            <a:r>
              <a:rPr lang="en-US" altLang="lt-LT" b="1" smtClean="0"/>
              <a:t>Maximize use of time and resources</a:t>
            </a:r>
            <a:r>
              <a:rPr lang="en-US" altLang="lt-LT" smtClean="0"/>
              <a:t> knows</a:t>
            </a:r>
            <a:r>
              <a:rPr lang="lt-LT" altLang="lt-LT" smtClean="0"/>
              <a:t> </a:t>
            </a:r>
            <a:r>
              <a:rPr lang="en-US" altLang="lt-LT" smtClean="0"/>
              <a:t>That she needs to Develop what we will call </a:t>
            </a:r>
            <a:r>
              <a:rPr lang="en-US" altLang="lt-LT" b="1" smtClean="0"/>
              <a:t>Effective test</a:t>
            </a:r>
            <a:r>
              <a:rPr lang="en-US" altLang="lt-LT" smtClean="0"/>
              <a:t> Case for</a:t>
            </a:r>
            <a:r>
              <a:rPr lang="lt-LT" altLang="lt-LT" smtClean="0"/>
              <a:t> </a:t>
            </a:r>
            <a:r>
              <a:rPr lang="en-US" altLang="lt-LT" smtClean="0"/>
              <a:t>execution based testing. </a:t>
            </a:r>
            <a:endParaRPr lang="lt-LT" altLang="lt-LT" smtClean="0"/>
          </a:p>
          <a:p>
            <a:pPr eaLnBrk="1" hangingPunct="1"/>
            <a:r>
              <a:rPr lang="en-US" altLang="lt-LT" smtClean="0"/>
              <a:t>Effective test case we mean one that has a</a:t>
            </a:r>
            <a:r>
              <a:rPr lang="lt-LT" altLang="lt-LT" smtClean="0"/>
              <a:t> </a:t>
            </a:r>
            <a:r>
              <a:rPr lang="en-US" altLang="lt-LT" smtClean="0"/>
              <a:t>Revealing good possibility of a defect</a:t>
            </a:r>
            <a:r>
              <a:rPr lang="lt-LT" altLang="lt-LT" smtClean="0"/>
              <a:t>, and</a:t>
            </a:r>
          </a:p>
          <a:p>
            <a:pPr lvl="1" eaLnBrk="1" hangingPunct="1"/>
            <a:r>
              <a:rPr lang="en-US" altLang="lt-LT" smtClean="0"/>
              <a:t>more efficient use of Organizational</a:t>
            </a:r>
            <a:r>
              <a:rPr lang="lt-LT" altLang="lt-LT" smtClean="0"/>
              <a:t> </a:t>
            </a:r>
            <a:r>
              <a:rPr lang="en-US" altLang="lt-LT" smtClean="0"/>
              <a:t>resources, </a:t>
            </a:r>
            <a:endParaRPr lang="lt-LT" altLang="lt-LT" smtClean="0"/>
          </a:p>
          <a:p>
            <a:pPr lvl="1" eaLnBrk="1" hangingPunct="1"/>
            <a:r>
              <a:rPr lang="en-US" altLang="lt-LT" smtClean="0"/>
              <a:t>a higher probability test for reuse, </a:t>
            </a:r>
            <a:endParaRPr lang="lt-LT" altLang="lt-LT" smtClean="0"/>
          </a:p>
          <a:p>
            <a:pPr lvl="1" eaLnBrk="1" hangingPunct="1"/>
            <a:r>
              <a:rPr lang="lt-LT" altLang="lt-LT" smtClean="0"/>
              <a:t>c</a:t>
            </a:r>
            <a:r>
              <a:rPr lang="en-US" altLang="lt-LT" smtClean="0"/>
              <a:t>adherence to loser</a:t>
            </a:r>
            <a:r>
              <a:rPr lang="lt-LT" altLang="lt-LT" smtClean="0"/>
              <a:t> </a:t>
            </a:r>
            <a:r>
              <a:rPr lang="en-US" altLang="lt-LT" smtClean="0"/>
              <a:t>Testing and Project Schedules and budget, and,</a:t>
            </a:r>
            <a:endParaRPr lang="lt-LT" altLang="lt-LT" smtClean="0"/>
          </a:p>
          <a:p>
            <a:pPr lvl="1" eaLnBrk="1" hangingPunct="1"/>
            <a:r>
              <a:rPr lang="en-US" altLang="lt-LT" smtClean="0"/>
              <a:t>the possibility for delivery</a:t>
            </a:r>
            <a:r>
              <a:rPr lang="lt-LT" altLang="lt-LT" smtClean="0"/>
              <a:t> </a:t>
            </a:r>
            <a:r>
              <a:rPr lang="en-US" altLang="lt-LT" smtClean="0"/>
              <a:t>of a higher-quality software product.</a:t>
            </a:r>
            <a:endParaRPr lang="lt-LT" altLang="lt-LT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Test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design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techniques</a:t>
            </a:r>
            <a:endParaRPr lang="en-US" altLang="lt-LT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lt-LT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 smtClean="0"/>
              <a:t>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Those based on deriving test cases Directly from a specification or a model </a:t>
            </a:r>
            <a:r>
              <a:rPr lang="en-US" dirty="0" smtClean="0"/>
              <a:t>of</a:t>
            </a:r>
            <a:r>
              <a:rPr lang="lt-LT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The proposed system or system, known as specification-based or </a:t>
            </a:r>
            <a:r>
              <a:rPr lang="en-US" dirty="0" smtClean="0"/>
              <a:t>black-box</a:t>
            </a:r>
            <a:r>
              <a:rPr lang="lt-LT" dirty="0" smtClean="0"/>
              <a:t> </a:t>
            </a:r>
            <a:r>
              <a:rPr lang="en-US" dirty="0" smtClean="0"/>
              <a:t>techniques.</a:t>
            </a:r>
            <a:endParaRPr lang="lt-LT" dirty="0" smtClean="0"/>
          </a:p>
          <a:p>
            <a:r>
              <a:rPr lang="en-US" dirty="0"/>
              <a:t>Those based on deriving test cases Directly from the structure of a </a:t>
            </a:r>
            <a:r>
              <a:rPr lang="en-US" dirty="0" smtClean="0"/>
              <a:t>component</a:t>
            </a:r>
            <a:r>
              <a:rPr lang="lt-LT" dirty="0" smtClean="0"/>
              <a:t> </a:t>
            </a:r>
            <a:r>
              <a:rPr lang="en-US" dirty="0" smtClean="0"/>
              <a:t>or </a:t>
            </a:r>
            <a:r>
              <a:rPr lang="en-US" dirty="0"/>
              <a:t>system, known as </a:t>
            </a:r>
            <a:r>
              <a:rPr lang="en-US" dirty="0" smtClean="0"/>
              <a:t>structure-based,</a:t>
            </a:r>
            <a:r>
              <a:rPr lang="lt-LT" dirty="0" smtClean="0"/>
              <a:t> </a:t>
            </a:r>
            <a:r>
              <a:rPr lang="en-US" dirty="0" smtClean="0"/>
              <a:t>structural </a:t>
            </a:r>
            <a:r>
              <a:rPr lang="en-US" dirty="0"/>
              <a:t>or white-box techniques</a:t>
            </a:r>
            <a:r>
              <a:rPr lang="en-US" dirty="0" smtClean="0"/>
              <a:t>.</a:t>
            </a:r>
            <a:endParaRPr lang="lt-LT" dirty="0" smtClean="0"/>
          </a:p>
          <a:p>
            <a:r>
              <a:rPr lang="en-US" dirty="0"/>
              <a:t>Those based on deriving test cases from the tester's experience of Similar </a:t>
            </a:r>
            <a:r>
              <a:rPr lang="en-US" dirty="0" smtClean="0"/>
              <a:t>Systems</a:t>
            </a:r>
            <a:r>
              <a:rPr lang="lt-LT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General experience of testing, known as experience-based techniques.</a:t>
            </a:r>
          </a:p>
        </p:txBody>
      </p:sp>
    </p:spTree>
    <p:extLst>
      <p:ext uri="{BB962C8B-B14F-4D97-AF65-F5344CB8AC3E}">
        <p14:creationId xmlns:p14="http://schemas.microsoft.com/office/powerpoint/2010/main" val="2132734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Major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techniques</a:t>
            </a:r>
            <a:endParaRPr lang="lt-LT" altLang="lt-LT" dirty="0" smtClean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lt-LT" altLang="lt-LT" smtClean="0"/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412875"/>
            <a:ext cx="849630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altLang="lt-LT" dirty="0" err="1" smtClean="0"/>
              <a:t>Experience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based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design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techniques</a:t>
            </a:r>
            <a:endParaRPr lang="lt-LT" altLang="lt-LT" dirty="0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lt-LT" altLang="lt-LT" dirty="0" err="1" smtClean="0"/>
              <a:t>Intuitive</a:t>
            </a:r>
            <a:r>
              <a:rPr lang="lt-LT" altLang="lt-LT" dirty="0" smtClean="0"/>
              <a:t> (BB)</a:t>
            </a:r>
          </a:p>
          <a:p>
            <a:pPr>
              <a:defRPr/>
            </a:pPr>
            <a:r>
              <a:rPr lang="lt-LT" altLang="lt-LT" dirty="0" smtClean="0"/>
              <a:t>Ad-hoc - </a:t>
            </a:r>
            <a:r>
              <a:rPr lang="lt-LT" altLang="lt-LT" dirty="0" err="1" smtClean="0"/>
              <a:t>testing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without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Any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plan</a:t>
            </a:r>
            <a:endParaRPr lang="lt-LT" altLang="lt-LT" dirty="0" smtClean="0"/>
          </a:p>
          <a:p>
            <a:pPr>
              <a:defRPr/>
            </a:pPr>
            <a:r>
              <a:rPr lang="lt-LT" altLang="lt-LT" dirty="0" err="1" smtClean="0"/>
              <a:t>Error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guessing</a:t>
            </a:r>
            <a:r>
              <a:rPr lang="lt-LT" altLang="lt-LT" dirty="0" smtClean="0"/>
              <a:t> - </a:t>
            </a:r>
            <a:r>
              <a:rPr lang="en-US" altLang="lt-LT" dirty="0"/>
              <a:t>Error guessing is a very simple technique that takes advantage of a </a:t>
            </a:r>
            <a:r>
              <a:rPr lang="en-US" altLang="lt-LT" dirty="0" smtClean="0"/>
              <a:t>tester's</a:t>
            </a:r>
            <a:r>
              <a:rPr lang="lt-LT" altLang="lt-LT" dirty="0" smtClean="0"/>
              <a:t> </a:t>
            </a:r>
            <a:r>
              <a:rPr lang="en-US" altLang="lt-LT" dirty="0" smtClean="0"/>
              <a:t>Skill</a:t>
            </a:r>
            <a:r>
              <a:rPr lang="en-US" altLang="lt-LT" dirty="0"/>
              <a:t>, Intuition and experience with Similar applications to Identify special tests</a:t>
            </a:r>
            <a:endParaRPr lang="lt-LT" altLang="lt-LT" dirty="0" smtClean="0"/>
          </a:p>
          <a:p>
            <a:pPr>
              <a:defRPr/>
            </a:pPr>
            <a:r>
              <a:rPr lang="lt-LT" altLang="lt-LT" dirty="0" err="1" smtClean="0"/>
              <a:t>Exploratory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testing</a:t>
            </a:r>
            <a:r>
              <a:rPr lang="lt-LT" altLang="lt-LT" dirty="0" smtClean="0"/>
              <a:t> - </a:t>
            </a:r>
            <a:r>
              <a:rPr lang="en-US" altLang="lt-LT" dirty="0"/>
              <a:t>Exploratory testing is a technique That combines the experience of testers </a:t>
            </a:r>
            <a:r>
              <a:rPr lang="en-US" altLang="lt-LT" dirty="0" smtClean="0"/>
              <a:t>with</a:t>
            </a:r>
            <a:r>
              <a:rPr lang="lt-LT" altLang="lt-LT" dirty="0" smtClean="0"/>
              <a:t> </a:t>
            </a:r>
            <a:r>
              <a:rPr lang="en-US" altLang="lt-LT" dirty="0" smtClean="0"/>
              <a:t>a </a:t>
            </a:r>
            <a:r>
              <a:rPr lang="en-US" altLang="lt-LT" dirty="0"/>
              <a:t>structured approach to testing SPECIFICATIONS Where proceedings are missing or </a:t>
            </a:r>
            <a:r>
              <a:rPr lang="en-US" altLang="lt-LT" dirty="0" smtClean="0"/>
              <a:t>inadequate</a:t>
            </a:r>
            <a:r>
              <a:rPr lang="lt-LT" altLang="lt-LT" dirty="0" smtClean="0"/>
              <a:t> </a:t>
            </a:r>
            <a:r>
              <a:rPr lang="en-US" altLang="lt-LT" dirty="0" smtClean="0"/>
              <a:t>and </a:t>
            </a:r>
            <a:r>
              <a:rPr lang="en-US" altLang="lt-LT" dirty="0"/>
              <a:t>Where there is severe time </a:t>
            </a:r>
            <a:r>
              <a:rPr lang="en-US" altLang="lt-LT" dirty="0" smtClean="0"/>
              <a:t>Pressure</a:t>
            </a:r>
            <a:r>
              <a:rPr lang="lt-LT" altLang="lt-LT" dirty="0"/>
              <a:t>.</a:t>
            </a:r>
            <a:endParaRPr lang="lt-LT" altLang="lt-LT" dirty="0" smtClean="0"/>
          </a:p>
          <a:p>
            <a:pPr lvl="1">
              <a:defRPr/>
            </a:pPr>
            <a:endParaRPr lang="lt-LT" altLang="lt-L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altLang="lt-LT" smtClean="0"/>
              <a:t>testing technology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lt-LT" altLang="lt-LT" dirty="0" smtClean="0"/>
              <a:t>Based on the properties of input data (BB):</a:t>
            </a:r>
          </a:p>
          <a:p>
            <a:pPr>
              <a:defRPr/>
            </a:pPr>
            <a:r>
              <a:rPr lang="lt-LT" altLang="lt-LT" dirty="0" smtClean="0"/>
              <a:t>Equivalent data class</a:t>
            </a:r>
          </a:p>
          <a:p>
            <a:pPr>
              <a:defRPr/>
            </a:pPr>
            <a:r>
              <a:rPr lang="lt-LT" altLang="lt-LT" dirty="0" smtClean="0"/>
              <a:t>Pairwise</a:t>
            </a:r>
          </a:p>
          <a:p>
            <a:pPr>
              <a:defRPr/>
            </a:pPr>
            <a:r>
              <a:rPr lang="lt-LT" altLang="lt-LT" dirty="0" smtClean="0"/>
              <a:t>marginal</a:t>
            </a:r>
          </a:p>
          <a:p>
            <a:pPr>
              <a:defRPr/>
            </a:pPr>
            <a:r>
              <a:rPr lang="lt-LT" altLang="lt-LT" dirty="0" smtClean="0"/>
              <a:t>Random data</a:t>
            </a:r>
          </a:p>
          <a:p>
            <a:pPr>
              <a:defRPr/>
            </a:pPr>
            <a:endParaRPr lang="lt-LT" altLang="lt-LT" dirty="0" smtClean="0"/>
          </a:p>
          <a:p>
            <a:pPr lvl="1">
              <a:defRPr/>
            </a:pPr>
            <a:endParaRPr lang="lt-LT" altLang="lt-L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altLang="lt-LT" smtClean="0"/>
              <a:t>Equivalence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lt-LT" dirty="0" err="1" smtClean="0"/>
              <a:t>Enter</a:t>
            </a:r>
            <a:r>
              <a:rPr lang="lt-LT" dirty="0" smtClean="0"/>
              <a:t> </a:t>
            </a:r>
            <a:r>
              <a:rPr lang="lt-LT" dirty="0" err="1" smtClean="0"/>
              <a:t>new</a:t>
            </a:r>
            <a:r>
              <a:rPr lang="lt-LT" dirty="0" smtClean="0"/>
              <a:t> </a:t>
            </a:r>
            <a:r>
              <a:rPr lang="lt-LT" dirty="0" err="1" smtClean="0"/>
              <a:t>Widget</a:t>
            </a:r>
            <a:r>
              <a:rPr lang="lt-LT" dirty="0" smtClean="0"/>
              <a:t> </a:t>
            </a:r>
            <a:r>
              <a:rPr lang="lt-LT" dirty="0" err="1" smtClean="0"/>
              <a:t>Identifier</a:t>
            </a:r>
            <a:r>
              <a:rPr lang="lt-LT" dirty="0" smtClean="0"/>
              <a:t>: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Should a widget identifier consists of 3-15 alphanumeric</a:t>
            </a:r>
            <a:r>
              <a:rPr lang="lt-LT" dirty="0" smtClean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Which characters of the first two letters must without</a:t>
            </a:r>
            <a:endParaRPr lang="lt-LT" dirty="0" smtClean="0">
              <a:ea typeface="+mn-ea"/>
              <a:cs typeface="+mn-cs"/>
            </a:endParaRPr>
          </a:p>
          <a:p>
            <a:pPr eaLnBrk="1" hangingPunct="1">
              <a:defRPr/>
            </a:pPr>
            <a:r>
              <a:rPr lang="lt-LT" dirty="0" smtClean="0"/>
              <a:t>What are the equivalence classes?</a:t>
            </a:r>
          </a:p>
          <a:p>
            <a:pPr eaLnBrk="1" hangingPunct="1">
              <a:defRPr/>
            </a:pPr>
            <a:r>
              <a:rPr lang="lt-LT" dirty="0" smtClean="0"/>
              <a:t>What limit values ​​parinktume?</a:t>
            </a:r>
          </a:p>
          <a:p>
            <a:pPr eaLnBrk="1" hangingPunct="1">
              <a:defRPr/>
            </a:pPr>
            <a:r>
              <a:rPr lang="lt-LT" dirty="0" smtClean="0"/>
              <a:t>Make </a:t>
            </a:r>
            <a:r>
              <a:rPr lang="lt-LT" dirty="0" err="1" smtClean="0"/>
              <a:t>test</a:t>
            </a:r>
            <a:r>
              <a:rPr lang="lt-LT" dirty="0" smtClean="0"/>
              <a:t> Date of the table.</a:t>
            </a:r>
          </a:p>
          <a:p>
            <a:pPr eaLnBrk="1" hangingPunct="1">
              <a:defRPr/>
            </a:pPr>
            <a:endParaRPr lang="lt-L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altLang="lt-LT" smtClean="0"/>
              <a:t>Pairwise Testing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lt-LT" altLang="lt-LT" smtClean="0"/>
              <a:t>When the test has a lot of input parameters and expensive to test all the combinations</a:t>
            </a:r>
          </a:p>
          <a:p>
            <a:pPr eaLnBrk="1" hangingPunct="1"/>
            <a:r>
              <a:rPr lang="lt-LT" altLang="lt-LT" smtClean="0"/>
              <a:t>Formed in each of two / three main parameters of the table in accordance with test results to determine the test cases persists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92100"/>
            <a:ext cx="8343900" cy="762000"/>
          </a:xfrm>
        </p:spPr>
        <p:txBody>
          <a:bodyPr/>
          <a:lstStyle/>
          <a:p>
            <a:pPr eaLnBrk="1" hangingPunct="1"/>
            <a:r>
              <a:rPr lang="en-US" altLang="lt-LT" sz="2400" dirty="0"/>
              <a:t>Which of the volgende define the expected result of a test?</a:t>
            </a:r>
            <a:endParaRPr lang="en-US" altLang="lt-LT" sz="240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7918450" cy="5183187"/>
          </a:xfrm>
        </p:spPr>
        <p:txBody>
          <a:bodyPr/>
          <a:lstStyle/>
          <a:p>
            <a:pPr eaLnBrk="1" hangingPunct="1">
              <a:defRPr/>
            </a:pPr>
            <a:r>
              <a:rPr lang="lt-LT" altLang="lt-LT" dirty="0" smtClean="0"/>
              <a:t>A. </a:t>
            </a:r>
            <a:r>
              <a:rPr lang="lt-LT" altLang="lt-LT" dirty="0" err="1" smtClean="0"/>
              <a:t>Test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case</a:t>
            </a:r>
            <a:r>
              <a:rPr lang="lt-LT" altLang="lt-LT" dirty="0" smtClean="0"/>
              <a:t/>
            </a:r>
            <a:br>
              <a:rPr lang="lt-LT" altLang="lt-LT" dirty="0" smtClean="0"/>
            </a:br>
            <a:r>
              <a:rPr lang="lt-LT" altLang="lt-LT" dirty="0" smtClean="0">
                <a:solidFill>
                  <a:schemeClr val="bg1">
                    <a:lumMod val="85000"/>
                  </a:schemeClr>
                </a:solidFill>
              </a:rPr>
              <a:t>	(test)</a:t>
            </a:r>
          </a:p>
          <a:p>
            <a:pPr eaLnBrk="1" hangingPunct="1">
              <a:defRPr/>
            </a:pPr>
            <a:r>
              <a:rPr lang="lt-LT" altLang="lt-LT" dirty="0" smtClean="0"/>
              <a:t>B. </a:t>
            </a:r>
            <a:r>
              <a:rPr lang="lt-LT" altLang="lt-LT" dirty="0" err="1" smtClean="0"/>
              <a:t>Test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procedure</a:t>
            </a:r>
            <a:r>
              <a:rPr lang="lt-LT" altLang="lt-LT" dirty="0" smtClean="0"/>
              <a:t/>
            </a:r>
            <a:br>
              <a:rPr lang="lt-LT" altLang="lt-LT" dirty="0" smtClean="0"/>
            </a:br>
            <a:r>
              <a:rPr lang="lt-LT" altLang="lt-LT" dirty="0" smtClean="0">
                <a:solidFill>
                  <a:schemeClr val="bg1">
                    <a:lumMod val="85000"/>
                  </a:schemeClr>
                </a:solidFill>
              </a:rPr>
              <a:t>	(Test procedure)</a:t>
            </a:r>
          </a:p>
          <a:p>
            <a:pPr eaLnBrk="1" hangingPunct="1">
              <a:defRPr/>
            </a:pPr>
            <a:r>
              <a:rPr lang="lt-LT" altLang="lt-LT" dirty="0" smtClean="0"/>
              <a:t>C. </a:t>
            </a:r>
            <a:r>
              <a:rPr lang="lt-LT" altLang="lt-LT" dirty="0" err="1" smtClean="0"/>
              <a:t>Test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execution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Schedule</a:t>
            </a:r>
            <a:r>
              <a:rPr lang="lt-LT" altLang="lt-LT" dirty="0" smtClean="0"/>
              <a:t/>
            </a:r>
            <a:br>
              <a:rPr lang="lt-LT" altLang="lt-LT" dirty="0" smtClean="0"/>
            </a:br>
            <a:r>
              <a:rPr lang="lt-LT" altLang="lt-LT" dirty="0" smtClean="0">
                <a:solidFill>
                  <a:schemeClr val="bg1">
                    <a:lumMod val="85000"/>
                  </a:schemeClr>
                </a:solidFill>
              </a:rPr>
              <a:t>	(testing </a:t>
            </a:r>
            <a:r>
              <a:rPr lang="lt-LT" altLang="lt-LT" dirty="0">
                <a:solidFill>
                  <a:schemeClr val="bg1">
                    <a:lumMod val="85000"/>
                  </a:schemeClr>
                </a:solidFill>
              </a:rPr>
              <a:t>The timetable)</a:t>
            </a:r>
            <a:endParaRPr lang="lt-LT" altLang="lt-LT" dirty="0" smtClean="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>
              <a:defRPr/>
            </a:pPr>
            <a:r>
              <a:rPr lang="lt-LT" altLang="lt-LT" dirty="0" smtClean="0"/>
              <a:t>D. </a:t>
            </a:r>
            <a:r>
              <a:rPr lang="lt-LT" altLang="lt-LT" dirty="0" err="1" smtClean="0"/>
              <a:t>Test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condition</a:t>
            </a:r>
            <a:r>
              <a:rPr lang="lt-LT" altLang="lt-LT" dirty="0" smtClean="0"/>
              <a:t/>
            </a:r>
            <a:br>
              <a:rPr lang="lt-LT" altLang="lt-LT" dirty="0" smtClean="0"/>
            </a:br>
            <a:r>
              <a:rPr lang="lt-LT" altLang="lt-LT" dirty="0" smtClean="0">
                <a:solidFill>
                  <a:schemeClr val="bg1">
                    <a:lumMod val="85000"/>
                  </a:schemeClr>
                </a:solidFill>
              </a:rPr>
              <a:t>	(Test condition)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altLang="lt-LT" smtClean="0"/>
              <a:t>marginal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altLang="lt-LT" smtClean="0"/>
              <a:t>The relevant inputs limit values ​​and tests concluded that the tested combination of values ​​Each strip</a:t>
            </a:r>
          </a:p>
          <a:p>
            <a:r>
              <a:rPr lang="lt-LT" altLang="lt-LT" smtClean="0"/>
              <a:t>Immunity test values ​​are selected and the permitted limits Bound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altLang="lt-LT" smtClean="0"/>
              <a:t>Random data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altLang="lt-LT" smtClean="0"/>
              <a:t>Input data is generated completely at random</a:t>
            </a:r>
          </a:p>
          <a:p>
            <a:r>
              <a:rPr lang="lt-LT" altLang="lt-LT" smtClean="0"/>
              <a:t>OK automated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altLang="lt-LT" smtClean="0"/>
              <a:t>testing technology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lt-LT" altLang="lt-LT" dirty="0" smtClean="0"/>
              <a:t>Code-based analysis (WB):</a:t>
            </a:r>
          </a:p>
          <a:p>
            <a:pPr>
              <a:defRPr/>
            </a:pPr>
            <a:r>
              <a:rPr lang="lt-LT" altLang="lt-LT" dirty="0" smtClean="0"/>
              <a:t>The control sequences (control-flow)</a:t>
            </a:r>
          </a:p>
          <a:p>
            <a:pPr lvl="1">
              <a:defRPr/>
            </a:pPr>
            <a:r>
              <a:rPr lang="lt-LT" altLang="lt-LT" dirty="0" smtClean="0"/>
              <a:t>as a management form the sentences of all possible execution paths of the program</a:t>
            </a:r>
          </a:p>
          <a:p>
            <a:pPr>
              <a:defRPr/>
            </a:pPr>
            <a:r>
              <a:rPr lang="lt-LT" altLang="lt-LT" dirty="0" smtClean="0"/>
              <a:t>data flow</a:t>
            </a:r>
          </a:p>
          <a:p>
            <a:pPr lvl="1">
              <a:defRPr/>
            </a:pPr>
            <a:r>
              <a:rPr lang="lt-LT" altLang="lt-LT" dirty="0" smtClean="0"/>
              <a:t>Control sequences annotated variable value information to determine how variables are initialized and changed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altLang="lt-LT" smtClean="0"/>
              <a:t>testing technology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lt-LT" altLang="lt-LT" dirty="0" smtClean="0"/>
              <a:t>Error analysis is based on (BB / WB)</a:t>
            </a:r>
          </a:p>
          <a:p>
            <a:pPr>
              <a:defRPr/>
            </a:pPr>
            <a:r>
              <a:rPr lang="lt-LT" altLang="lt-LT" dirty="0" smtClean="0"/>
              <a:t>Error guessing</a:t>
            </a:r>
          </a:p>
          <a:p>
            <a:pPr>
              <a:defRPr/>
            </a:pPr>
            <a:r>
              <a:rPr lang="lt-LT" altLang="lt-LT" dirty="0" smtClean="0"/>
              <a:t>mutation testing</a:t>
            </a:r>
          </a:p>
          <a:p>
            <a:pPr lvl="1">
              <a:defRPr/>
            </a:pPr>
            <a:r>
              <a:rPr lang="lt-LT" altLang="lt-LT" dirty="0" smtClean="0"/>
              <a:t>when the program is mutated in small syntactic changes and verify that the test found that the mutation caused by an error (in some cases, can be seen as a set of tests to conclude that "kills" all mutants)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altLang="lt-LT" smtClean="0"/>
              <a:t>testing technology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lt-LT" altLang="lt-LT" dirty="0" smtClean="0"/>
              <a:t>Usage scenarios based (BB):</a:t>
            </a:r>
          </a:p>
          <a:p>
            <a:pPr>
              <a:defRPr/>
            </a:pPr>
            <a:r>
              <a:rPr lang="lt-LT" altLang="lt-LT" dirty="0" smtClean="0"/>
              <a:t>Operational profile</a:t>
            </a:r>
          </a:p>
          <a:p>
            <a:pPr lvl="1">
              <a:defRPr/>
            </a:pPr>
            <a:r>
              <a:rPr lang="lt-LT" altLang="lt-LT" dirty="0" smtClean="0"/>
              <a:t>The aim is to create input the date of its distribution corresponds to the actual environmental data</a:t>
            </a:r>
          </a:p>
          <a:p>
            <a:pPr>
              <a:defRPr/>
            </a:pPr>
            <a:r>
              <a:rPr lang="lt-LT" altLang="lt-LT" dirty="0" smtClean="0"/>
              <a:t>User tracking heuristics</a:t>
            </a:r>
          </a:p>
          <a:p>
            <a:pPr lvl="1">
              <a:defRPr/>
            </a:pPr>
            <a:r>
              <a:rPr lang="lt-LT" altLang="lt-LT" dirty="0" smtClean="0"/>
              <a:t>Tracks the actual use and is concluded by tests, focusing on the most common behavioral Paterno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altLang="lt-LT" smtClean="0"/>
              <a:t>testing technology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lt-LT" altLang="lt-LT" dirty="0" smtClean="0"/>
              <a:t>The model-based (WB):</a:t>
            </a:r>
          </a:p>
          <a:p>
            <a:pPr>
              <a:defRPr/>
            </a:pPr>
            <a:r>
              <a:rPr lang="lt-LT" altLang="lt-LT" dirty="0" smtClean="0"/>
              <a:t>Decision tables</a:t>
            </a:r>
          </a:p>
          <a:p>
            <a:pPr lvl="1">
              <a:defRPr/>
            </a:pPr>
            <a:r>
              <a:rPr lang="lt-LT" altLang="lt-LT" dirty="0" smtClean="0"/>
              <a:t>Made up of a table setting out what the input leads to the execution of the programs and the results of tests concluded to be checked all the possible combinations</a:t>
            </a:r>
          </a:p>
          <a:p>
            <a:pPr>
              <a:defRPr/>
            </a:pPr>
            <a:r>
              <a:rPr lang="lt-LT" altLang="lt-LT" dirty="0" smtClean="0"/>
              <a:t>The finite state machine</a:t>
            </a:r>
          </a:p>
          <a:p>
            <a:pPr lvl="1">
              <a:defRPr/>
            </a:pPr>
            <a:r>
              <a:rPr lang="lt-LT" altLang="lt-LT" dirty="0" smtClean="0"/>
              <a:t>Made up state diagrams and tests designed to be applied to all states and transitions between them</a:t>
            </a:r>
          </a:p>
          <a:p>
            <a:pPr>
              <a:defRPr/>
            </a:pPr>
            <a:r>
              <a:rPr lang="lt-LT" altLang="lt-LT" dirty="0" smtClean="0"/>
              <a:t>Formal specification</a:t>
            </a:r>
          </a:p>
          <a:p>
            <a:pPr>
              <a:defRPr/>
            </a:pPr>
            <a:r>
              <a:rPr lang="lt-LT" altLang="lt-LT" dirty="0" smtClean="0"/>
              <a:t>Workflow models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ISTQB </a:t>
            </a:r>
            <a:r>
              <a:rPr lang="lt-LT" dirty="0" err="1" smtClean="0"/>
              <a:t>Foundation</a:t>
            </a:r>
            <a:r>
              <a:rPr lang="lt-LT" dirty="0" smtClean="0"/>
              <a:t> </a:t>
            </a:r>
            <a:r>
              <a:rPr lang="lt-LT" dirty="0" err="1" smtClean="0"/>
              <a:t>Requires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equivalence </a:t>
            </a:r>
            <a:r>
              <a:rPr lang="en-US" dirty="0"/>
              <a:t>Partitioning</a:t>
            </a:r>
          </a:p>
          <a:p>
            <a:r>
              <a:rPr lang="en-US" dirty="0"/>
              <a:t>Boundary value analysis</a:t>
            </a:r>
          </a:p>
          <a:p>
            <a:r>
              <a:rPr lang="en-US" dirty="0"/>
              <a:t>Decision table testing</a:t>
            </a:r>
          </a:p>
          <a:p>
            <a:r>
              <a:rPr lang="en-US" dirty="0"/>
              <a:t>State transition testing</a:t>
            </a:r>
          </a:p>
          <a:p>
            <a:r>
              <a:rPr lang="en-US" dirty="0"/>
              <a:t>Use case testing</a:t>
            </a:r>
          </a:p>
        </p:txBody>
      </p:sp>
    </p:spTree>
    <p:extLst>
      <p:ext uri="{BB962C8B-B14F-4D97-AF65-F5344CB8AC3E}">
        <p14:creationId xmlns:p14="http://schemas.microsoft.com/office/powerpoint/2010/main" val="8524274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altLang="lt-LT" dirty="0" err="1" smtClean="0"/>
              <a:t>Literature</a:t>
            </a:r>
            <a:endParaRPr lang="lt-LT" altLang="lt-LT" dirty="0" smtClean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lt-LT" dirty="0" smtClean="0"/>
              <a:t>Lee Copeland</a:t>
            </a:r>
            <a:r>
              <a:rPr lang="lt-LT" altLang="lt-LT" dirty="0" smtClean="0"/>
              <a:t>, </a:t>
            </a:r>
            <a:r>
              <a:rPr lang="en-US" altLang="lt-LT" dirty="0" smtClean="0"/>
              <a:t>A Practitioner's Guide to Software Test Design</a:t>
            </a:r>
            <a:r>
              <a:rPr lang="lt-LT" altLang="lt-LT" dirty="0" smtClean="0"/>
              <a:t>, </a:t>
            </a:r>
            <a:r>
              <a:rPr lang="en-US" altLang="lt-LT" dirty="0" err="1" smtClean="0"/>
              <a:t>Artech</a:t>
            </a:r>
            <a:r>
              <a:rPr lang="en-US" altLang="lt-LT" dirty="0" smtClean="0"/>
              <a:t> House</a:t>
            </a:r>
            <a:r>
              <a:rPr lang="lt-LT" altLang="lt-LT" dirty="0" smtClean="0"/>
              <a:t>, </a:t>
            </a:r>
            <a:r>
              <a:rPr lang="en-US" altLang="lt-LT" dirty="0" smtClean="0"/>
              <a:t>2004</a:t>
            </a:r>
            <a:r>
              <a:rPr lang="lt-LT" altLang="lt-LT" dirty="0" smtClean="0"/>
              <a:t>. </a:t>
            </a:r>
            <a:r>
              <a:rPr lang="en-US" altLang="lt-LT" dirty="0" smtClean="0"/>
              <a:t>ISBN: 158053791x</a:t>
            </a:r>
            <a:endParaRPr lang="lt-LT" altLang="lt-LT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92100"/>
            <a:ext cx="8343900" cy="762000"/>
          </a:xfrm>
        </p:spPr>
        <p:txBody>
          <a:bodyPr/>
          <a:lstStyle/>
          <a:p>
            <a:pPr eaLnBrk="1" hangingPunct="1"/>
            <a:r>
              <a:rPr lang="en-US" altLang="lt-LT" sz="2400" dirty="0"/>
              <a:t>Which of the volgende are most Characteristic of structure-based testing</a:t>
            </a:r>
            <a:r>
              <a:rPr lang="en-US" altLang="lt-LT" sz="2400" dirty="0" smtClean="0"/>
              <a:t>?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7918450" cy="5183187"/>
          </a:xfrm>
        </p:spPr>
        <p:txBody>
          <a:bodyPr/>
          <a:lstStyle/>
          <a:p>
            <a:pPr eaLnBrk="1" hangingPunct="1"/>
            <a:r>
              <a:rPr lang="lt-LT" altLang="lt-LT" dirty="0" smtClean="0"/>
              <a:t>A. </a:t>
            </a:r>
            <a:r>
              <a:rPr lang="en-US" altLang="lt-LT" dirty="0" smtClean="0"/>
              <a:t>information </a:t>
            </a:r>
            <a:r>
              <a:rPr lang="en-US" altLang="lt-LT" dirty="0"/>
              <a:t>about how the software is constructed is used to DERIVE test cases.</a:t>
            </a:r>
          </a:p>
          <a:p>
            <a:pPr eaLnBrk="1" hangingPunct="1"/>
            <a:r>
              <a:rPr lang="lt-LT" altLang="lt-LT" dirty="0" smtClean="0"/>
              <a:t>B. </a:t>
            </a:r>
            <a:r>
              <a:rPr lang="en-US" altLang="lt-LT" dirty="0" smtClean="0"/>
              <a:t>Statement </a:t>
            </a:r>
            <a:r>
              <a:rPr lang="en-US" altLang="lt-LT" dirty="0"/>
              <a:t>coverage and / or Decision Coverage Can Be Measured for </a:t>
            </a:r>
            <a:r>
              <a:rPr lang="en-US" altLang="lt-LT" dirty="0" smtClean="0"/>
              <a:t>Existing</a:t>
            </a:r>
            <a:r>
              <a:rPr lang="lt-LT" altLang="lt-LT" dirty="0" smtClean="0"/>
              <a:t> </a:t>
            </a:r>
            <a:r>
              <a:rPr lang="en-US" altLang="lt-LT" dirty="0" smtClean="0"/>
              <a:t>test </a:t>
            </a:r>
            <a:r>
              <a:rPr lang="en-US" altLang="lt-LT" dirty="0"/>
              <a:t>cases.</a:t>
            </a:r>
          </a:p>
          <a:p>
            <a:pPr eaLnBrk="1" hangingPunct="1"/>
            <a:r>
              <a:rPr lang="lt-LT" altLang="lt-LT" dirty="0" smtClean="0"/>
              <a:t>C.</a:t>
            </a:r>
            <a:r>
              <a:rPr lang="en-US" altLang="lt-LT" dirty="0" smtClean="0"/>
              <a:t> </a:t>
            </a:r>
            <a:r>
              <a:rPr lang="en-US" altLang="lt-LT" dirty="0"/>
              <a:t>The knowledge and experience of people are used to DERIVE test cases.</a:t>
            </a:r>
          </a:p>
          <a:p>
            <a:pPr eaLnBrk="1" hangingPunct="1"/>
            <a:r>
              <a:rPr lang="lt-LT" altLang="lt-LT" dirty="0" smtClean="0"/>
              <a:t>D. </a:t>
            </a:r>
            <a:r>
              <a:rPr lang="en-US" altLang="lt-LT" dirty="0" smtClean="0"/>
              <a:t>Test </a:t>
            </a:r>
            <a:r>
              <a:rPr lang="en-US" altLang="lt-LT" dirty="0"/>
              <a:t>cases are derived from a model or specification of the system</a:t>
            </a:r>
            <a:r>
              <a:rPr lang="en-US" altLang="lt-LT" dirty="0" smtClean="0"/>
              <a:t>.</a:t>
            </a:r>
            <a:endParaRPr lang="lt-LT" altLang="lt-L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92100"/>
            <a:ext cx="8343900" cy="762000"/>
          </a:xfrm>
        </p:spPr>
        <p:txBody>
          <a:bodyPr/>
          <a:lstStyle/>
          <a:p>
            <a:pPr eaLnBrk="1" hangingPunct="1"/>
            <a:r>
              <a:rPr lang="lt-LT" altLang="lt-LT" dirty="0" err="1" smtClean="0"/>
              <a:t>Case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study</a:t>
            </a:r>
            <a:endParaRPr lang="en-US" altLang="lt-LT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7918450" cy="5183187"/>
          </a:xfrm>
        </p:spPr>
        <p:txBody>
          <a:bodyPr/>
          <a:lstStyle/>
          <a:p>
            <a:pPr eaLnBrk="1" hangingPunct="1"/>
            <a:r>
              <a:rPr lang="en-US" altLang="lt-LT" dirty="0"/>
              <a:t>A system is designed to accept values ​​of examination marks as Follows: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lt-LT" dirty="0" smtClean="0"/>
              <a:t>Fail</a:t>
            </a:r>
            <a:r>
              <a:rPr lang="lt-LT" altLang="lt-LT" dirty="0" smtClean="0"/>
              <a:t>	</a:t>
            </a:r>
            <a:r>
              <a:rPr lang="en-US" altLang="lt-LT" dirty="0" smtClean="0"/>
              <a:t> </a:t>
            </a:r>
            <a:r>
              <a:rPr lang="en-US" altLang="lt-LT" dirty="0"/>
              <a:t>0-39 inclusive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lt-LT" dirty="0" smtClean="0"/>
              <a:t>Pass</a:t>
            </a:r>
            <a:r>
              <a:rPr lang="lt-LT" altLang="lt-LT" dirty="0" smtClean="0"/>
              <a:t>	</a:t>
            </a:r>
            <a:r>
              <a:rPr lang="en-US" altLang="lt-LT" dirty="0" smtClean="0"/>
              <a:t> </a:t>
            </a:r>
            <a:r>
              <a:rPr lang="en-US" altLang="lt-LT" dirty="0"/>
              <a:t>40-59 inclusive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lt-LT" dirty="0" smtClean="0"/>
              <a:t>Merit</a:t>
            </a:r>
            <a:r>
              <a:rPr lang="lt-LT" altLang="lt-LT" dirty="0" smtClean="0"/>
              <a:t>	</a:t>
            </a:r>
            <a:r>
              <a:rPr lang="en-US" altLang="lt-LT" dirty="0" smtClean="0"/>
              <a:t> </a:t>
            </a:r>
            <a:r>
              <a:rPr lang="en-US" altLang="lt-LT" dirty="0"/>
              <a:t>60-79 inclusive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lt-LT" dirty="0"/>
              <a:t>Distinction 80-100 inclusive</a:t>
            </a:r>
          </a:p>
          <a:p>
            <a:pPr eaLnBrk="1" hangingPunct="1"/>
            <a:r>
              <a:rPr lang="en-US" altLang="lt-LT" dirty="0"/>
              <a:t>In volgende Which of the sets of values ​​are all values ​​in Different </a:t>
            </a:r>
            <a:r>
              <a:rPr lang="en-US" altLang="lt-LT" b="1" dirty="0" smtClean="0"/>
              <a:t>equivalence</a:t>
            </a:r>
            <a:r>
              <a:rPr lang="lt-LT" altLang="lt-LT" b="1" dirty="0" smtClean="0"/>
              <a:t> </a:t>
            </a:r>
            <a:r>
              <a:rPr lang="en-US" altLang="lt-LT" b="1" dirty="0" smtClean="0"/>
              <a:t>partitions</a:t>
            </a:r>
            <a:r>
              <a:rPr lang="en-US" altLang="lt-LT" dirty="0"/>
              <a:t>?</a:t>
            </a:r>
          </a:p>
          <a:p>
            <a:pPr lvl="1" eaLnBrk="1" hangingPunct="1">
              <a:spcBef>
                <a:spcPts val="0"/>
              </a:spcBef>
            </a:pPr>
            <a:r>
              <a:rPr lang="lt-LT" altLang="lt-LT" dirty="0" smtClean="0"/>
              <a:t>A</a:t>
            </a:r>
            <a:r>
              <a:rPr lang="en-US" altLang="lt-LT" dirty="0" smtClean="0"/>
              <a:t>. </a:t>
            </a:r>
            <a:r>
              <a:rPr lang="en-US" altLang="lt-LT" dirty="0"/>
              <a:t>25, 40, 60, 75</a:t>
            </a:r>
          </a:p>
          <a:p>
            <a:pPr lvl="1" eaLnBrk="1" hangingPunct="1">
              <a:spcBef>
                <a:spcPts val="0"/>
              </a:spcBef>
            </a:pPr>
            <a:r>
              <a:rPr lang="lt-LT" altLang="lt-LT" dirty="0" smtClean="0"/>
              <a:t>B</a:t>
            </a:r>
            <a:r>
              <a:rPr lang="en-US" altLang="lt-LT" dirty="0" smtClean="0"/>
              <a:t>. </a:t>
            </a:r>
            <a:r>
              <a:rPr lang="en-US" altLang="lt-LT" dirty="0"/>
              <a:t>0, 45, 79, 87</a:t>
            </a:r>
          </a:p>
          <a:p>
            <a:pPr lvl="1" eaLnBrk="1" hangingPunct="1">
              <a:spcBef>
                <a:spcPts val="0"/>
              </a:spcBef>
            </a:pPr>
            <a:r>
              <a:rPr lang="lt-LT" altLang="lt-LT" dirty="0" smtClean="0"/>
              <a:t>C</a:t>
            </a:r>
            <a:r>
              <a:rPr lang="en-US" altLang="lt-LT" dirty="0" smtClean="0"/>
              <a:t>. </a:t>
            </a:r>
            <a:r>
              <a:rPr lang="en-US" altLang="lt-LT" dirty="0"/>
              <a:t>35, 40, 59, 69</a:t>
            </a:r>
          </a:p>
          <a:p>
            <a:pPr lvl="1" eaLnBrk="1" hangingPunct="1">
              <a:spcBef>
                <a:spcPts val="0"/>
              </a:spcBef>
            </a:pPr>
            <a:r>
              <a:rPr lang="lt-LT" altLang="lt-LT" dirty="0" smtClean="0"/>
              <a:t>D</a:t>
            </a:r>
            <a:r>
              <a:rPr lang="en-US" altLang="lt-LT" dirty="0" smtClean="0"/>
              <a:t>. </a:t>
            </a:r>
            <a:r>
              <a:rPr lang="en-US" altLang="lt-LT" dirty="0"/>
              <a:t>25, 39, 60, </a:t>
            </a:r>
            <a:r>
              <a:rPr lang="en-US" altLang="lt-LT" dirty="0" smtClean="0"/>
              <a:t>81</a:t>
            </a:r>
            <a:endParaRPr lang="lt-LT" altLang="lt-L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Terminology</a:t>
            </a:r>
            <a:endParaRPr lang="en-US" altLang="lt-LT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lt-LT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lt-LT" dirty="0"/>
              <a:t>The design of </a:t>
            </a:r>
            <a:r>
              <a:rPr lang="en-US" altLang="lt-LT" dirty="0" smtClean="0"/>
              <a:t>Tests:</a:t>
            </a:r>
            <a:endParaRPr lang="lt-LT" altLang="lt-LT" dirty="0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Verdana" panose="020B0604030504040204" pitchFamily="34" charset="0"/>
              <a:buAutoNum type="arabicPeriod"/>
            </a:pPr>
            <a:r>
              <a:rPr lang="lt-LT" altLang="lt-LT" dirty="0" smtClean="0"/>
              <a:t>I</a:t>
            </a:r>
            <a:r>
              <a:rPr lang="en-US" altLang="lt-LT" dirty="0" err="1" smtClean="0"/>
              <a:t>dentify</a:t>
            </a:r>
            <a:r>
              <a:rPr lang="en-US" altLang="lt-LT" dirty="0" smtClean="0"/>
              <a:t> </a:t>
            </a:r>
            <a:r>
              <a:rPr lang="en-US" altLang="lt-LT" dirty="0"/>
              <a:t>Test conditions.</a:t>
            </a:r>
          </a:p>
          <a:p>
            <a:pPr marL="457200" indent="-457200">
              <a:buFont typeface="Verdana" panose="020B0604030504040204" pitchFamily="34" charset="0"/>
              <a:buAutoNum type="arabicPeriod"/>
            </a:pPr>
            <a:r>
              <a:rPr lang="en-US" altLang="lt-LT" dirty="0" smtClean="0"/>
              <a:t>Specify </a:t>
            </a:r>
            <a:r>
              <a:rPr lang="en-US" altLang="lt-LT" dirty="0"/>
              <a:t>test cases.</a:t>
            </a:r>
          </a:p>
          <a:p>
            <a:pPr marL="457200" indent="-457200">
              <a:buFont typeface="Verdana" panose="020B0604030504040204" pitchFamily="34" charset="0"/>
              <a:buAutoNum type="arabicPeriod"/>
            </a:pPr>
            <a:r>
              <a:rPr lang="lt-LT" altLang="lt-LT" dirty="0" smtClean="0"/>
              <a:t>S</a:t>
            </a:r>
            <a:r>
              <a:rPr lang="en-US" altLang="lt-LT" dirty="0" err="1" smtClean="0"/>
              <a:t>pecify</a:t>
            </a:r>
            <a:r>
              <a:rPr lang="en-US" altLang="lt-LT" dirty="0" smtClean="0"/>
              <a:t> </a:t>
            </a:r>
            <a:r>
              <a:rPr lang="en-US" altLang="lt-LT" dirty="0"/>
              <a:t>continue the procedure.</a:t>
            </a:r>
            <a:endParaRPr lang="lt-LT" altLang="lt-L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altLang="lt-LT" dirty="0" smtClean="0"/>
              <a:t>A </a:t>
            </a:r>
            <a:r>
              <a:rPr lang="lt-LT" altLang="lt-LT" dirty="0" err="1" smtClean="0"/>
              <a:t>test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condition</a:t>
            </a:r>
            <a:r>
              <a:rPr lang="lt-LT" altLang="lt-LT" dirty="0" smtClean="0"/>
              <a:t> (Test condition)</a:t>
            </a:r>
            <a:endParaRPr lang="en-US" altLang="lt-LT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lt-LT" dirty="0" smtClean="0"/>
              <a:t>A test condition - an item or event of a component or system That Could be verified by one or more test cases, eg a function,</a:t>
            </a:r>
            <a:r>
              <a:rPr lang="lt-LT" altLang="lt-LT" dirty="0" smtClean="0"/>
              <a:t> </a:t>
            </a:r>
            <a:r>
              <a:rPr lang="en-US" altLang="lt-LT" dirty="0" smtClean="0"/>
              <a:t>transaction, feature, quality</a:t>
            </a:r>
            <a:r>
              <a:rPr lang="lt-LT" altLang="lt-LT" dirty="0" smtClean="0"/>
              <a:t> </a:t>
            </a:r>
            <a:r>
              <a:rPr lang="en-US" altLang="lt-LT" dirty="0" smtClean="0"/>
              <a:t>attribute, or structural element.</a:t>
            </a:r>
            <a:endParaRPr lang="lt-LT" altLang="lt-LT" dirty="0" smtClean="0"/>
          </a:p>
          <a:p>
            <a:pPr eaLnBrk="1" hangingPunct="1"/>
            <a:endParaRPr lang="lt-LT" altLang="lt-LT" dirty="0"/>
          </a:p>
          <a:p>
            <a:pPr eaLnBrk="1" hangingPunct="1"/>
            <a:r>
              <a:rPr lang="en-US" altLang="lt-LT" dirty="0"/>
              <a:t>In other words, a test condition is some Characteristic of our software That we </a:t>
            </a:r>
            <a:r>
              <a:rPr lang="en-US" altLang="lt-LT" dirty="0" smtClean="0"/>
              <a:t>can</a:t>
            </a:r>
            <a:r>
              <a:rPr lang="lt-LT" altLang="lt-LT" dirty="0" smtClean="0"/>
              <a:t> </a:t>
            </a:r>
            <a:r>
              <a:rPr lang="en-US" altLang="lt-LT" dirty="0" smtClean="0"/>
              <a:t>check </a:t>
            </a:r>
            <a:r>
              <a:rPr lang="en-US" altLang="lt-LT" dirty="0"/>
              <a:t>with a test or a set of tests.</a:t>
            </a:r>
            <a:endParaRPr lang="lt-LT" altLang="lt-L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Test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case</a:t>
            </a:r>
            <a:r>
              <a:rPr lang="lt-LT" altLang="lt-LT" dirty="0" smtClean="0"/>
              <a:t> (test)</a:t>
            </a:r>
            <a:endParaRPr lang="en-US" altLang="lt-LT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lt-LT" dirty="0" smtClean="0"/>
              <a:t>A test case - a set of input values, execution Preconditions, expected results and execution </a:t>
            </a:r>
            <a:r>
              <a:rPr lang="en-US" altLang="lt-LT" dirty="0" err="1" smtClean="0"/>
              <a:t>postconditions</a:t>
            </a:r>
            <a:r>
              <a:rPr lang="en-US" altLang="lt-LT" dirty="0" smtClean="0"/>
              <a:t>, Developed for a Particular Objective or test condition, Such as to exercise a Particular program path or to verify compliance</a:t>
            </a:r>
            <a:r>
              <a:rPr lang="lt-LT" altLang="lt-LT" dirty="0" smtClean="0"/>
              <a:t> </a:t>
            </a:r>
            <a:r>
              <a:rPr lang="en-US" altLang="lt-LT" dirty="0" smtClean="0"/>
              <a:t>with a Specific Requirement.</a:t>
            </a:r>
            <a:endParaRPr lang="lt-LT" altLang="lt-LT" dirty="0" smtClean="0"/>
          </a:p>
          <a:p>
            <a:pPr eaLnBrk="1" hangingPunct="1">
              <a:lnSpc>
                <a:spcPct val="100000"/>
              </a:lnSpc>
            </a:pPr>
            <a:r>
              <a:rPr lang="en-US" altLang="lt-LT" dirty="0" smtClean="0"/>
              <a:t>In </a:t>
            </a:r>
            <a:r>
              <a:rPr lang="en-US" altLang="lt-LT" dirty="0"/>
              <a:t>other words, a test case: the system gets to some starting point for the </a:t>
            </a:r>
            <a:r>
              <a:rPr lang="en-US" altLang="lt-LT" dirty="0" smtClean="0"/>
              <a:t>test</a:t>
            </a:r>
            <a:r>
              <a:rPr lang="lt-LT" altLang="lt-LT" dirty="0" smtClean="0"/>
              <a:t> </a:t>
            </a:r>
            <a:r>
              <a:rPr lang="en-US" altLang="lt-LT" dirty="0" smtClean="0"/>
              <a:t>(Execution </a:t>
            </a:r>
            <a:r>
              <a:rPr lang="en-US" altLang="lt-LT" dirty="0"/>
              <a:t>Preconditions) then Applies a set of input values ​​That Should</a:t>
            </a:r>
            <a:r>
              <a:rPr lang="en-US" altLang="lt-LT" dirty="0" smtClean="0"/>
              <a:t>ACHIEVE</a:t>
            </a:r>
            <a:r>
              <a:rPr lang="lt-LT" altLang="lt-LT" dirty="0" smtClean="0"/>
              <a:t> </a:t>
            </a:r>
            <a:r>
              <a:rPr lang="en-US" altLang="lt-LT" dirty="0" smtClean="0"/>
              <a:t>a </a:t>
            </a:r>
            <a:r>
              <a:rPr lang="en-US" altLang="lt-LT" dirty="0"/>
              <a:t>Outcome given (expected result), and leaves the system at some end </a:t>
            </a:r>
            <a:r>
              <a:rPr lang="en-US" altLang="lt-LT" dirty="0" smtClean="0"/>
              <a:t>point</a:t>
            </a:r>
            <a:r>
              <a:rPr lang="lt-LT" altLang="lt-LT" dirty="0" smtClean="0"/>
              <a:t> </a:t>
            </a:r>
            <a:r>
              <a:rPr lang="en-US" altLang="lt-LT" dirty="0" smtClean="0"/>
              <a:t>(Execution </a:t>
            </a:r>
            <a:r>
              <a:rPr lang="en-US" altLang="lt-LT" dirty="0" err="1"/>
              <a:t>postcondition</a:t>
            </a:r>
            <a:r>
              <a:rPr lang="en-US" altLang="lt-LT" dirty="0"/>
              <a:t>).</a:t>
            </a:r>
            <a:endParaRPr lang="lt-LT" altLang="lt-L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6699"/>
      </a:hlink>
      <a:folHlink>
        <a:srgbClr val="336699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lt-LT" sz="2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lt-LT" sz="2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33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6699"/>
        </a:hlink>
        <a:folHlink>
          <a:srgbClr val="33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8690</TotalTime>
  <Words>2002</Words>
  <Application>Microsoft Office PowerPoint</Application>
  <PresentationFormat>On-screen Show (4:3)</PresentationFormat>
  <Paragraphs>217</Paragraphs>
  <Slides>37</Slides>
  <Notes>7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Cambria Math</vt:lpstr>
      <vt:lpstr>Times New Roman</vt:lpstr>
      <vt:lpstr>Verdana</vt:lpstr>
      <vt:lpstr>Default Design</vt:lpstr>
      <vt:lpstr>Programų sistemų testavimas ir konfigūracijos valdymas  (PSTV7134)</vt:lpstr>
      <vt:lpstr>Warm-up</vt:lpstr>
      <vt:lpstr>Which of the following defines the expected result of a test?</vt:lpstr>
      <vt:lpstr>Which of the following are most characteristic of structure-based testing?</vt:lpstr>
      <vt:lpstr>Case study</vt:lpstr>
      <vt:lpstr>Terminology</vt:lpstr>
      <vt:lpstr>The design of tests:</vt:lpstr>
      <vt:lpstr>A test condition (testo sąlyga)</vt:lpstr>
      <vt:lpstr>Test case (testas)</vt:lpstr>
      <vt:lpstr>Test procedure (testavimo procedūra)</vt:lpstr>
      <vt:lpstr>Test design steps</vt:lpstr>
      <vt:lpstr>Testų kūrimo žingsniai</vt:lpstr>
      <vt:lpstr>Example</vt:lpstr>
      <vt:lpstr>Example</vt:lpstr>
      <vt:lpstr>Example</vt:lpstr>
      <vt:lpstr>Test coverage</vt:lpstr>
      <vt:lpstr>Testavimo padengtumas</vt:lpstr>
      <vt:lpstr>Test coverage</vt:lpstr>
      <vt:lpstr>Smart tester</vt:lpstr>
      <vt:lpstr>Smart tester</vt:lpstr>
      <vt:lpstr>Smart tester</vt:lpstr>
      <vt:lpstr>Effective test</vt:lpstr>
      <vt:lpstr>Test design techniques</vt:lpstr>
      <vt:lpstr>Categories</vt:lpstr>
      <vt:lpstr>Major test techniques</vt:lpstr>
      <vt:lpstr>Experience based test design techniques</vt:lpstr>
      <vt:lpstr>Testavimo technikos</vt:lpstr>
      <vt:lpstr>Ekvivalentumo klasės</vt:lpstr>
      <vt:lpstr>Pairwise testing</vt:lpstr>
      <vt:lpstr>Ribinių reikšmių</vt:lpstr>
      <vt:lpstr>Atsitiktinių duomenų</vt:lpstr>
      <vt:lpstr>Testavimo technikos</vt:lpstr>
      <vt:lpstr>Testavimo technikos</vt:lpstr>
      <vt:lpstr>Testavimo technikos</vt:lpstr>
      <vt:lpstr>Testavimo technikos</vt:lpstr>
      <vt:lpstr>ISTQB Foundation requires</vt:lpstr>
      <vt:lpstr>Literature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Andrius Adamonis</dc:creator>
  <cp:lastModifiedBy>Andrius Adamonis</cp:lastModifiedBy>
  <cp:revision>114</cp:revision>
  <dcterms:created xsi:type="dcterms:W3CDTF">2003-05-20T20:44:31Z</dcterms:created>
  <dcterms:modified xsi:type="dcterms:W3CDTF">2016-09-29T05:05:56Z</dcterms:modified>
</cp:coreProperties>
</file>