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5" r:id="rId2"/>
    <p:sldId id="276" r:id="rId3"/>
    <p:sldId id="304" r:id="rId4"/>
    <p:sldId id="315" r:id="rId5"/>
    <p:sldId id="306" r:id="rId6"/>
    <p:sldId id="316" r:id="rId7"/>
    <p:sldId id="305" r:id="rId8"/>
    <p:sldId id="317" r:id="rId9"/>
    <p:sldId id="312" r:id="rId10"/>
    <p:sldId id="318" r:id="rId11"/>
    <p:sldId id="311" r:id="rId12"/>
    <p:sldId id="319" r:id="rId13"/>
    <p:sldId id="308" r:id="rId14"/>
    <p:sldId id="320" r:id="rId15"/>
    <p:sldId id="309" r:id="rId16"/>
    <p:sldId id="321" r:id="rId17"/>
    <p:sldId id="310" r:id="rId18"/>
    <p:sldId id="322" r:id="rId19"/>
    <p:sldId id="298" r:id="rId20"/>
    <p:sldId id="314" r:id="rId21"/>
    <p:sldId id="323" r:id="rId22"/>
    <p:sldId id="313" r:id="rId23"/>
    <p:sldId id="324" r:id="rId24"/>
  </p:sldIdLst>
  <p:sldSz cx="9144000" cy="6858000" type="screen4x3"/>
  <p:notesSz cx="6858000" cy="9144000"/>
  <p:defaultTextStyle>
    <a:defPPr>
      <a:defRPr lang="en-GB"/>
    </a:defPPr>
    <a:lvl1pPr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04040"/>
    <a:srgbClr val="C00000"/>
    <a:srgbClr val="F40000"/>
    <a:srgbClr val="D7D7CE"/>
    <a:srgbClr val="A8A8BE"/>
    <a:srgbClr val="C8C6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4" autoAdjust="0"/>
    <p:restoredTop sz="87822" autoAdjust="0"/>
  </p:normalViewPr>
  <p:slideViewPr>
    <p:cSldViewPr>
      <p:cViewPr varScale="1">
        <p:scale>
          <a:sx n="72" d="100"/>
          <a:sy n="72" d="100"/>
        </p:scale>
        <p:origin x="205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GB"/>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GB"/>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GB"/>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B33159B5-94CF-4E9E-88B6-3A62CC15DCDF}" type="slidenum">
              <a:rPr lang="en-GB" altLang="lt-LT"/>
              <a:pPr>
                <a:defRPr/>
              </a:pPr>
              <a:t>‹#›</a:t>
            </a:fld>
            <a:endParaRPr lang="en-GB" altLang="lt-LT"/>
          </a:p>
        </p:txBody>
      </p:sp>
    </p:spTree>
    <p:extLst>
      <p:ext uri="{BB962C8B-B14F-4D97-AF65-F5344CB8AC3E}">
        <p14:creationId xmlns:p14="http://schemas.microsoft.com/office/powerpoint/2010/main" val="3994277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GB"/>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GB"/>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D762A6F6-3350-4316-AB30-9654A5D0B613}" type="slidenum">
              <a:rPr lang="en-GB" altLang="lt-LT"/>
              <a:pPr>
                <a:defRPr/>
              </a:pPr>
              <a:t>‹#›</a:t>
            </a:fld>
            <a:endParaRPr lang="en-GB" altLang="lt-LT"/>
          </a:p>
        </p:txBody>
      </p:sp>
    </p:spTree>
    <p:extLst>
      <p:ext uri="{BB962C8B-B14F-4D97-AF65-F5344CB8AC3E}">
        <p14:creationId xmlns:p14="http://schemas.microsoft.com/office/powerpoint/2010/main" val="3038215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88A87A-12C5-42CF-95D7-1915E9BB960E}" type="slidenum">
              <a:rPr lang="en-GB" altLang="lt-LT" smtClean="0"/>
              <a:pPr>
                <a:spcBef>
                  <a:spcPct val="0"/>
                </a:spcBef>
              </a:pPr>
              <a:t>1</a:t>
            </a:fld>
            <a:endParaRPr lang="en-GB" altLang="lt-LT"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lt-LT" altLang="lt-LT" smtClean="0"/>
          </a:p>
        </p:txBody>
      </p:sp>
    </p:spTree>
    <p:extLst>
      <p:ext uri="{BB962C8B-B14F-4D97-AF65-F5344CB8AC3E}">
        <p14:creationId xmlns:p14="http://schemas.microsoft.com/office/powerpoint/2010/main" val="328981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AF0C35-B6C1-463B-8B22-90CEC8187D18}" type="slidenum">
              <a:rPr lang="en-GB" altLang="lt-LT" smtClean="0"/>
              <a:pPr>
                <a:spcBef>
                  <a:spcPct val="0"/>
                </a:spcBef>
              </a:pPr>
              <a:t>2</a:t>
            </a:fld>
            <a:endParaRPr lang="en-GB" altLang="lt-LT"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lt-LT" altLang="lt-LT" smtClean="0"/>
          </a:p>
        </p:txBody>
      </p:sp>
    </p:spTree>
    <p:extLst>
      <p:ext uri="{BB962C8B-B14F-4D97-AF65-F5344CB8AC3E}">
        <p14:creationId xmlns:p14="http://schemas.microsoft.com/office/powerpoint/2010/main" val="421120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56C595-D765-43D9-8F0A-3E438AB9DADA}" type="slidenum">
              <a:rPr lang="en-GB" altLang="lt-LT" smtClean="0"/>
              <a:pPr>
                <a:spcBef>
                  <a:spcPct val="0"/>
                </a:spcBef>
              </a:pPr>
              <a:t>19</a:t>
            </a:fld>
            <a:endParaRPr lang="en-GB" altLang="lt-LT"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77013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A99AFF-31E3-4716-BB6B-25A022ABD93D}" type="slidenum">
              <a:rPr lang="en-GB" altLang="lt-LT" smtClean="0"/>
              <a:pPr>
                <a:spcBef>
                  <a:spcPct val="0"/>
                </a:spcBef>
              </a:pPr>
              <a:t>20</a:t>
            </a:fld>
            <a:endParaRPr lang="en-GB" altLang="lt-LT"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24390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A99AFF-31E3-4716-BB6B-25A022ABD93D}" type="slidenum">
              <a:rPr lang="en-GB" altLang="lt-LT" smtClean="0"/>
              <a:pPr>
                <a:spcBef>
                  <a:spcPct val="0"/>
                </a:spcBef>
              </a:pPr>
              <a:t>21</a:t>
            </a:fld>
            <a:endParaRPr lang="en-GB" altLang="lt-LT"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406514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81DB26-40EB-415A-8D0E-727A9F1546AC}" type="slidenum">
              <a:rPr lang="en-GB" altLang="lt-LT" smtClean="0"/>
              <a:pPr>
                <a:spcBef>
                  <a:spcPct val="0"/>
                </a:spcBef>
              </a:pPr>
              <a:t>22</a:t>
            </a:fld>
            <a:endParaRPr lang="en-GB" altLang="lt-L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338180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81DB26-40EB-415A-8D0E-727A9F1546AC}" type="slidenum">
              <a:rPr lang="en-GB" altLang="lt-LT" smtClean="0"/>
              <a:pPr>
                <a:spcBef>
                  <a:spcPct val="0"/>
                </a:spcBef>
              </a:pPr>
              <a:t>23</a:t>
            </a:fld>
            <a:endParaRPr lang="en-GB" altLang="lt-L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lt-LT" smtClean="0"/>
          </a:p>
        </p:txBody>
      </p:sp>
    </p:spTree>
    <p:extLst>
      <p:ext uri="{BB962C8B-B14F-4D97-AF65-F5344CB8AC3E}">
        <p14:creationId xmlns:p14="http://schemas.microsoft.com/office/powerpoint/2010/main" val="218515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3175" y="6200775"/>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8"/>
          <p:cNvSpPr>
            <a:spLocks noChangeShapeType="1"/>
          </p:cNvSpPr>
          <p:nvPr userDrawn="1"/>
        </p:nvSpPr>
        <p:spPr bwMode="auto">
          <a:xfrm>
            <a:off x="-3175" y="6218238"/>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9"/>
          <p:cNvSpPr>
            <a:spLocks noChangeShapeType="1"/>
          </p:cNvSpPr>
          <p:nvPr userDrawn="1"/>
        </p:nvSpPr>
        <p:spPr bwMode="auto">
          <a:xfrm>
            <a:off x="-3175" y="623570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p:cNvSpPr>
            <a:spLocks noChangeShapeType="1"/>
          </p:cNvSpPr>
          <p:nvPr userDrawn="1"/>
        </p:nvSpPr>
        <p:spPr bwMode="auto">
          <a:xfrm>
            <a:off x="-3175" y="625475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12"/>
          <p:cNvSpPr>
            <a:spLocks noChangeArrowheads="1"/>
          </p:cNvSpPr>
          <p:nvPr userDrawn="1"/>
        </p:nvSpPr>
        <p:spPr bwMode="auto">
          <a:xfrm>
            <a:off x="0" y="1524000"/>
            <a:ext cx="9144000" cy="228600"/>
          </a:xfrm>
          <a:prstGeom prst="rect">
            <a:avLst/>
          </a:prstGeom>
          <a:solidFill>
            <a:srgbClr val="D7D7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aseline="-25000">
                <a:solidFill>
                  <a:schemeClr val="tx1"/>
                </a:solidFill>
                <a:latin typeface="Times New Roman" panose="02020603050405020304" pitchFamily="18" charset="0"/>
              </a:defRPr>
            </a:lvl1pPr>
            <a:lvl2pPr marL="742950" indent="-285750" eaLnBrk="0" hangingPunct="0">
              <a:defRPr sz="2800" baseline="-25000">
                <a:solidFill>
                  <a:schemeClr val="tx1"/>
                </a:solidFill>
                <a:latin typeface="Times New Roman" panose="02020603050405020304" pitchFamily="18" charset="0"/>
              </a:defRPr>
            </a:lvl2pPr>
            <a:lvl3pPr marL="1143000" indent="-228600" eaLnBrk="0" hangingPunct="0">
              <a:defRPr sz="2800" baseline="-25000">
                <a:solidFill>
                  <a:schemeClr val="tx1"/>
                </a:solidFill>
                <a:latin typeface="Times New Roman" panose="02020603050405020304" pitchFamily="18" charset="0"/>
              </a:defRPr>
            </a:lvl3pPr>
            <a:lvl4pPr marL="1600200" indent="-228600" eaLnBrk="0" hangingPunct="0">
              <a:defRPr sz="2800" baseline="-25000">
                <a:solidFill>
                  <a:schemeClr val="tx1"/>
                </a:solidFill>
                <a:latin typeface="Times New Roman" panose="02020603050405020304" pitchFamily="18" charset="0"/>
              </a:defRPr>
            </a:lvl4pPr>
            <a:lvl5pPr marL="2057400" indent="-228600" eaLnBrk="0" hangingPunct="0">
              <a:defRPr sz="28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tx1"/>
                </a:solidFill>
                <a:latin typeface="Times New Roman" panose="02020603050405020304" pitchFamily="18" charset="0"/>
              </a:defRPr>
            </a:lvl9pPr>
          </a:lstStyle>
          <a:p>
            <a:pPr eaLnBrk="1" hangingPunct="1">
              <a:defRPr/>
            </a:pPr>
            <a:endParaRPr lang="en-US" altLang="lt-LT" smtClean="0"/>
          </a:p>
        </p:txBody>
      </p:sp>
      <p:sp>
        <p:nvSpPr>
          <p:cNvPr id="8194" name="Rectangle 2"/>
          <p:cNvSpPr>
            <a:spLocks noGrp="1" noChangeArrowheads="1"/>
          </p:cNvSpPr>
          <p:nvPr>
            <p:ph type="ctrTitle"/>
          </p:nvPr>
        </p:nvSpPr>
        <p:spPr>
          <a:xfrm>
            <a:off x="685800" y="2286000"/>
            <a:ext cx="7772400" cy="1143000"/>
          </a:xfrm>
        </p:spPr>
        <p:txBody>
          <a:bodyPr/>
          <a:lstStyle>
            <a:lvl1pPr algn="ctr">
              <a:defRPr/>
            </a:lvl1pPr>
          </a:lstStyle>
          <a:p>
            <a:pPr lvl="0"/>
            <a:r>
              <a:rPr lang="en-GB"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sz="2000">
                <a:solidFill>
                  <a:srgbClr val="404040"/>
                </a:solidFill>
              </a:defRPr>
            </a:lvl1pPr>
          </a:lstStyle>
          <a:p>
            <a:pPr lvl="0"/>
            <a:r>
              <a:rPr lang="en-GB" noProof="0" smtClean="0"/>
              <a:t>Click to edit Master subtitle style</a:t>
            </a:r>
          </a:p>
        </p:txBody>
      </p:sp>
    </p:spTree>
    <p:extLst>
      <p:ext uri="{BB962C8B-B14F-4D97-AF65-F5344CB8AC3E}">
        <p14:creationId xmlns:p14="http://schemas.microsoft.com/office/powerpoint/2010/main" val="50425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DB116E2-DEBC-4F18-864C-8CED29765DEA}" type="slidenum">
              <a:rPr lang="en-GB" altLang="lt-LT"/>
              <a:pPr>
                <a:defRPr/>
              </a:pPr>
              <a:t>‹#›</a:t>
            </a:fld>
            <a:endParaRPr lang="en-GB" altLang="lt-LT"/>
          </a:p>
        </p:txBody>
      </p:sp>
    </p:spTree>
    <p:extLst>
      <p:ext uri="{BB962C8B-B14F-4D97-AF65-F5344CB8AC3E}">
        <p14:creationId xmlns:p14="http://schemas.microsoft.com/office/powerpoint/2010/main" val="288420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92100"/>
            <a:ext cx="1943100" cy="580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292100"/>
            <a:ext cx="5678487" cy="580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9142D8-5061-412E-B499-F5BB381FB5F5}" type="slidenum">
              <a:rPr lang="en-GB" altLang="lt-LT"/>
              <a:pPr>
                <a:defRPr/>
              </a:pPr>
              <a:t>‹#›</a:t>
            </a:fld>
            <a:endParaRPr lang="en-GB" altLang="lt-LT"/>
          </a:p>
        </p:txBody>
      </p:sp>
    </p:spTree>
    <p:extLst>
      <p:ext uri="{BB962C8B-B14F-4D97-AF65-F5344CB8AC3E}">
        <p14:creationId xmlns:p14="http://schemas.microsoft.com/office/powerpoint/2010/main" val="294841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292100"/>
            <a:ext cx="7773987"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41438"/>
            <a:ext cx="7772400" cy="4754562"/>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E612B36C-2D98-4A84-870C-6B299E606333}" type="slidenum">
              <a:rPr lang="en-GB" altLang="lt-LT"/>
              <a:pPr>
                <a:defRPr/>
              </a:pPr>
              <a:t>‹#›</a:t>
            </a:fld>
            <a:endParaRPr lang="en-GB" altLang="lt-LT"/>
          </a:p>
        </p:txBody>
      </p:sp>
    </p:spTree>
    <p:extLst>
      <p:ext uri="{BB962C8B-B14F-4D97-AF65-F5344CB8AC3E}">
        <p14:creationId xmlns:p14="http://schemas.microsoft.com/office/powerpoint/2010/main" val="31122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AA8BB8B-66D1-4B33-9D00-B6C17CA4B750}" type="slidenum">
              <a:rPr lang="en-GB" altLang="lt-LT"/>
              <a:pPr>
                <a:defRPr/>
              </a:pPr>
              <a:t>‹#›</a:t>
            </a:fld>
            <a:endParaRPr lang="en-GB" altLang="lt-LT"/>
          </a:p>
        </p:txBody>
      </p:sp>
    </p:spTree>
    <p:extLst>
      <p:ext uri="{BB962C8B-B14F-4D97-AF65-F5344CB8AC3E}">
        <p14:creationId xmlns:p14="http://schemas.microsoft.com/office/powerpoint/2010/main" val="35940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EA15EA-ACFA-42C6-9F0C-1DF257A4157C}" type="slidenum">
              <a:rPr lang="en-GB" altLang="lt-LT"/>
              <a:pPr>
                <a:defRPr/>
              </a:pPr>
              <a:t>‹#›</a:t>
            </a:fld>
            <a:endParaRPr lang="en-GB" altLang="lt-LT"/>
          </a:p>
        </p:txBody>
      </p:sp>
    </p:spTree>
    <p:extLst>
      <p:ext uri="{BB962C8B-B14F-4D97-AF65-F5344CB8AC3E}">
        <p14:creationId xmlns:p14="http://schemas.microsoft.com/office/powerpoint/2010/main" val="73328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41438"/>
            <a:ext cx="381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1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F5858753-4EB7-4880-92C9-E388985D6091}" type="slidenum">
              <a:rPr lang="en-GB" altLang="lt-LT"/>
              <a:pPr>
                <a:defRPr/>
              </a:pPr>
              <a:t>‹#›</a:t>
            </a:fld>
            <a:endParaRPr lang="en-GB" altLang="lt-LT"/>
          </a:p>
        </p:txBody>
      </p:sp>
    </p:spTree>
    <p:extLst>
      <p:ext uri="{BB962C8B-B14F-4D97-AF65-F5344CB8AC3E}">
        <p14:creationId xmlns:p14="http://schemas.microsoft.com/office/powerpoint/2010/main" val="25780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EBBE0E7-2A55-4CD5-A2B5-320E06BC7414}" type="slidenum">
              <a:rPr lang="en-GB" altLang="lt-LT"/>
              <a:pPr>
                <a:defRPr/>
              </a:pPr>
              <a:t>‹#›</a:t>
            </a:fld>
            <a:endParaRPr lang="en-GB" altLang="lt-LT"/>
          </a:p>
        </p:txBody>
      </p:sp>
    </p:spTree>
    <p:extLst>
      <p:ext uri="{BB962C8B-B14F-4D97-AF65-F5344CB8AC3E}">
        <p14:creationId xmlns:p14="http://schemas.microsoft.com/office/powerpoint/2010/main" val="207597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CFEE969D-FEB3-45E0-A987-F09DFDDA3555}" type="slidenum">
              <a:rPr lang="en-GB" altLang="lt-LT"/>
              <a:pPr>
                <a:defRPr/>
              </a:pPr>
              <a:t>‹#›</a:t>
            </a:fld>
            <a:endParaRPr lang="en-GB" altLang="lt-LT"/>
          </a:p>
        </p:txBody>
      </p:sp>
    </p:spTree>
    <p:extLst>
      <p:ext uri="{BB962C8B-B14F-4D97-AF65-F5344CB8AC3E}">
        <p14:creationId xmlns:p14="http://schemas.microsoft.com/office/powerpoint/2010/main" val="397068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743CF24-053D-4E0D-BBCD-B5677638DE79}" type="slidenum">
              <a:rPr lang="en-GB" altLang="lt-LT"/>
              <a:pPr>
                <a:defRPr/>
              </a:pPr>
              <a:t>‹#›</a:t>
            </a:fld>
            <a:endParaRPr lang="en-GB" altLang="lt-LT"/>
          </a:p>
        </p:txBody>
      </p:sp>
    </p:spTree>
    <p:extLst>
      <p:ext uri="{BB962C8B-B14F-4D97-AF65-F5344CB8AC3E}">
        <p14:creationId xmlns:p14="http://schemas.microsoft.com/office/powerpoint/2010/main" val="211758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4C739FC-65AA-4C84-9135-9CCDF52FA3B6}" type="slidenum">
              <a:rPr lang="en-GB" altLang="lt-LT"/>
              <a:pPr>
                <a:defRPr/>
              </a:pPr>
              <a:t>‹#›</a:t>
            </a:fld>
            <a:endParaRPr lang="en-GB" altLang="lt-LT"/>
          </a:p>
        </p:txBody>
      </p:sp>
    </p:spTree>
    <p:extLst>
      <p:ext uri="{BB962C8B-B14F-4D97-AF65-F5344CB8AC3E}">
        <p14:creationId xmlns:p14="http://schemas.microsoft.com/office/powerpoint/2010/main" val="126106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B2B36F4-A1C2-4EA3-B061-6747A9F8A7CB}" type="slidenum">
              <a:rPr lang="en-GB" altLang="lt-LT"/>
              <a:pPr>
                <a:defRPr/>
              </a:pPr>
              <a:t>‹#›</a:t>
            </a:fld>
            <a:endParaRPr lang="en-GB" altLang="lt-LT"/>
          </a:p>
        </p:txBody>
      </p:sp>
    </p:spTree>
    <p:extLst>
      <p:ext uri="{BB962C8B-B14F-4D97-AF65-F5344CB8AC3E}">
        <p14:creationId xmlns:p14="http://schemas.microsoft.com/office/powerpoint/2010/main" val="295053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292100"/>
            <a:ext cx="77739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lt-LT" smtClean="0"/>
              <a:t>Click to edit Master title style</a:t>
            </a:r>
          </a:p>
        </p:txBody>
      </p:sp>
      <p:sp>
        <p:nvSpPr>
          <p:cNvPr id="1027" name="Rectangle 3"/>
          <p:cNvSpPr>
            <a:spLocks noGrp="1" noChangeArrowheads="1"/>
          </p:cNvSpPr>
          <p:nvPr>
            <p:ph type="body" idx="1"/>
          </p:nvPr>
        </p:nvSpPr>
        <p:spPr bwMode="auto">
          <a:xfrm>
            <a:off x="685800" y="1341438"/>
            <a:ext cx="7772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lt-LT" smtClean="0"/>
              <a:t>Click to edit Master text styles</a:t>
            </a:r>
          </a:p>
          <a:p>
            <a:pPr lvl="1"/>
            <a:r>
              <a:rPr lang="en-GB" altLang="lt-LT" smtClean="0"/>
              <a:t>Second level</a:t>
            </a:r>
          </a:p>
          <a:p>
            <a:pPr lvl="2"/>
            <a:r>
              <a:rPr lang="en-GB" altLang="lt-LT" smtClean="0"/>
              <a:t>Third level</a:t>
            </a:r>
          </a:p>
          <a:p>
            <a:pPr lvl="3"/>
            <a:r>
              <a:rPr lang="en-GB" altLang="lt-LT" smtClean="0"/>
              <a:t>Fourth level</a:t>
            </a:r>
          </a:p>
          <a:p>
            <a:pPr lvl="4"/>
            <a:r>
              <a:rPr lang="en-GB" altLang="lt-LT" smtClean="0"/>
              <a:t>Fifth level</a:t>
            </a:r>
          </a:p>
        </p:txBody>
      </p:sp>
      <p:sp>
        <p:nvSpPr>
          <p:cNvPr id="1028" name="Line 9"/>
          <p:cNvSpPr>
            <a:spLocks noChangeShapeType="1"/>
          </p:cNvSpPr>
          <p:nvPr userDrawn="1"/>
        </p:nvSpPr>
        <p:spPr bwMode="auto">
          <a:xfrm>
            <a:off x="-3175" y="6200775"/>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Line 10"/>
          <p:cNvSpPr>
            <a:spLocks noChangeShapeType="1"/>
          </p:cNvSpPr>
          <p:nvPr userDrawn="1"/>
        </p:nvSpPr>
        <p:spPr bwMode="auto">
          <a:xfrm>
            <a:off x="-3175" y="6218238"/>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11"/>
          <p:cNvSpPr>
            <a:spLocks noChangeShapeType="1"/>
          </p:cNvSpPr>
          <p:nvPr userDrawn="1"/>
        </p:nvSpPr>
        <p:spPr bwMode="auto">
          <a:xfrm>
            <a:off x="-3175" y="623570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12"/>
          <p:cNvSpPr>
            <a:spLocks noChangeShapeType="1"/>
          </p:cNvSpPr>
          <p:nvPr userDrawn="1"/>
        </p:nvSpPr>
        <p:spPr bwMode="auto">
          <a:xfrm>
            <a:off x="-3175" y="6254750"/>
            <a:ext cx="9144000" cy="0"/>
          </a:xfrm>
          <a:prstGeom prst="line">
            <a:avLst/>
          </a:prstGeom>
          <a:noFill/>
          <a:ln w="6350">
            <a:solidFill>
              <a:srgbClr val="C8C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Rectangle 27"/>
          <p:cNvSpPr>
            <a:spLocks noChangeArrowheads="1"/>
          </p:cNvSpPr>
          <p:nvPr userDrawn="1"/>
        </p:nvSpPr>
        <p:spPr bwMode="auto">
          <a:xfrm>
            <a:off x="0" y="1066800"/>
            <a:ext cx="9144000" cy="228600"/>
          </a:xfrm>
          <a:prstGeom prst="rect">
            <a:avLst/>
          </a:prstGeom>
          <a:solidFill>
            <a:srgbClr val="D7D7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00" rIns="720000" anchor="ctr"/>
          <a:lstStyle>
            <a:lvl1pPr eaLnBrk="0" hangingPunct="0">
              <a:defRPr sz="2800" baseline="-25000">
                <a:solidFill>
                  <a:schemeClr val="tx1"/>
                </a:solidFill>
                <a:latin typeface="Times New Roman" panose="02020603050405020304" pitchFamily="18" charset="0"/>
              </a:defRPr>
            </a:lvl1pPr>
            <a:lvl2pPr marL="742950" indent="-285750" eaLnBrk="0" hangingPunct="0">
              <a:defRPr sz="2800" baseline="-25000">
                <a:solidFill>
                  <a:schemeClr val="tx1"/>
                </a:solidFill>
                <a:latin typeface="Times New Roman" panose="02020603050405020304" pitchFamily="18" charset="0"/>
              </a:defRPr>
            </a:lvl2pPr>
            <a:lvl3pPr marL="1143000" indent="-228600" eaLnBrk="0" hangingPunct="0">
              <a:defRPr sz="2800" baseline="-25000">
                <a:solidFill>
                  <a:schemeClr val="tx1"/>
                </a:solidFill>
                <a:latin typeface="Times New Roman" panose="02020603050405020304" pitchFamily="18" charset="0"/>
              </a:defRPr>
            </a:lvl3pPr>
            <a:lvl4pPr marL="1600200" indent="-228600" eaLnBrk="0" hangingPunct="0">
              <a:defRPr sz="2800" baseline="-25000">
                <a:solidFill>
                  <a:schemeClr val="tx1"/>
                </a:solidFill>
                <a:latin typeface="Times New Roman" panose="02020603050405020304" pitchFamily="18" charset="0"/>
              </a:defRPr>
            </a:lvl4pPr>
            <a:lvl5pPr marL="2057400" indent="-228600" eaLnBrk="0" hangingPunct="0">
              <a:defRPr sz="28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tx1"/>
                </a:solidFill>
                <a:latin typeface="Times New Roman" panose="02020603050405020304" pitchFamily="18" charset="0"/>
              </a:defRPr>
            </a:lvl9pPr>
          </a:lstStyle>
          <a:p>
            <a:pPr eaLnBrk="1" hangingPunct="1">
              <a:defRPr/>
            </a:pPr>
            <a:endParaRPr lang="lt-LT" altLang="lt-LT" sz="1200" b="1" baseline="0" smtClean="0">
              <a:solidFill>
                <a:schemeClr val="bg1"/>
              </a:solidFill>
              <a:latin typeface="Verdana" panose="020B0604030504040204" pitchFamily="34" charset="0"/>
            </a:endParaRPr>
          </a:p>
        </p:txBody>
      </p:sp>
      <p:sp>
        <p:nvSpPr>
          <p:cNvPr id="2" name="Rectangle 6"/>
          <p:cNvSpPr>
            <a:spLocks noGrp="1" noChangeArrowheads="1"/>
          </p:cNvSpPr>
          <p:nvPr>
            <p:ph type="sldNum" sz="quarter" idx="4"/>
          </p:nvPr>
        </p:nvSpPr>
        <p:spPr bwMode="auto">
          <a:xfrm>
            <a:off x="8458200" y="62484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r" eaLnBrk="1" hangingPunct="1">
              <a:defRPr sz="1400" baseline="0">
                <a:solidFill>
                  <a:srgbClr val="D7D7CE"/>
                </a:solidFill>
                <a:latin typeface="Verdana" panose="020B0604030504040204" pitchFamily="34" charset="0"/>
              </a:defRPr>
            </a:lvl1pPr>
          </a:lstStyle>
          <a:p>
            <a:pPr>
              <a:defRPr/>
            </a:pPr>
            <a:fld id="{6F3CDD10-F8D3-446E-8216-D66769B69866}" type="slidenum">
              <a:rPr lang="en-GB" altLang="lt-LT"/>
              <a:pPr>
                <a:defRPr/>
              </a:pPr>
              <a:t>‹#›</a:t>
            </a:fld>
            <a:endParaRPr lang="en-GB" altLang="lt-LT"/>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2800">
          <a:solidFill>
            <a:srgbClr val="C00000"/>
          </a:solidFill>
          <a:latin typeface="+mj-lt"/>
          <a:ea typeface="+mj-ea"/>
          <a:cs typeface="+mj-cs"/>
        </a:defRPr>
      </a:lvl1pPr>
      <a:lvl2pPr algn="l" rtl="0" eaLnBrk="0" fontAlgn="base" hangingPunct="0">
        <a:spcBef>
          <a:spcPct val="0"/>
        </a:spcBef>
        <a:spcAft>
          <a:spcPct val="0"/>
        </a:spcAft>
        <a:defRPr sz="2800">
          <a:solidFill>
            <a:srgbClr val="C00000"/>
          </a:solidFill>
          <a:latin typeface="Verdana" pitchFamily="34" charset="0"/>
        </a:defRPr>
      </a:lvl2pPr>
      <a:lvl3pPr algn="l" rtl="0" eaLnBrk="0" fontAlgn="base" hangingPunct="0">
        <a:spcBef>
          <a:spcPct val="0"/>
        </a:spcBef>
        <a:spcAft>
          <a:spcPct val="0"/>
        </a:spcAft>
        <a:defRPr sz="2800">
          <a:solidFill>
            <a:srgbClr val="C00000"/>
          </a:solidFill>
          <a:latin typeface="Verdana" pitchFamily="34" charset="0"/>
        </a:defRPr>
      </a:lvl3pPr>
      <a:lvl4pPr algn="l" rtl="0" eaLnBrk="0" fontAlgn="base" hangingPunct="0">
        <a:spcBef>
          <a:spcPct val="0"/>
        </a:spcBef>
        <a:spcAft>
          <a:spcPct val="0"/>
        </a:spcAft>
        <a:defRPr sz="2800">
          <a:solidFill>
            <a:srgbClr val="C00000"/>
          </a:solidFill>
          <a:latin typeface="Verdana" pitchFamily="34" charset="0"/>
        </a:defRPr>
      </a:lvl4pPr>
      <a:lvl5pPr algn="l" rtl="0" eaLnBrk="0" fontAlgn="base" hangingPunct="0">
        <a:spcBef>
          <a:spcPct val="0"/>
        </a:spcBef>
        <a:spcAft>
          <a:spcPct val="0"/>
        </a:spcAft>
        <a:defRPr sz="2800">
          <a:solidFill>
            <a:srgbClr val="C00000"/>
          </a:solidFill>
          <a:latin typeface="Verdana" pitchFamily="34" charset="0"/>
        </a:defRPr>
      </a:lvl5pPr>
      <a:lvl6pPr marL="457200" algn="l" rtl="0" fontAlgn="base">
        <a:spcBef>
          <a:spcPct val="0"/>
        </a:spcBef>
        <a:spcAft>
          <a:spcPct val="0"/>
        </a:spcAft>
        <a:defRPr sz="2800">
          <a:solidFill>
            <a:srgbClr val="C00000"/>
          </a:solidFill>
          <a:latin typeface="Verdana" pitchFamily="34" charset="0"/>
        </a:defRPr>
      </a:lvl6pPr>
      <a:lvl7pPr marL="914400" algn="l" rtl="0" fontAlgn="base">
        <a:spcBef>
          <a:spcPct val="0"/>
        </a:spcBef>
        <a:spcAft>
          <a:spcPct val="0"/>
        </a:spcAft>
        <a:defRPr sz="2800">
          <a:solidFill>
            <a:srgbClr val="C00000"/>
          </a:solidFill>
          <a:latin typeface="Verdana" pitchFamily="34" charset="0"/>
        </a:defRPr>
      </a:lvl7pPr>
      <a:lvl8pPr marL="1371600" algn="l" rtl="0" fontAlgn="base">
        <a:spcBef>
          <a:spcPct val="0"/>
        </a:spcBef>
        <a:spcAft>
          <a:spcPct val="0"/>
        </a:spcAft>
        <a:defRPr sz="2800">
          <a:solidFill>
            <a:srgbClr val="C00000"/>
          </a:solidFill>
          <a:latin typeface="Verdana" pitchFamily="34" charset="0"/>
        </a:defRPr>
      </a:lvl8pPr>
      <a:lvl9pPr marL="1828800" algn="l" rtl="0" fontAlgn="base">
        <a:spcBef>
          <a:spcPct val="0"/>
        </a:spcBef>
        <a:spcAft>
          <a:spcPct val="0"/>
        </a:spcAft>
        <a:defRPr sz="2800">
          <a:solidFill>
            <a:srgbClr val="C00000"/>
          </a:solidFill>
          <a:latin typeface="Verdana" pitchFamily="34" charset="0"/>
        </a:defRPr>
      </a:lvl9pPr>
    </p:titleStyle>
    <p:bodyStyle>
      <a:lvl1pPr marL="342900" indent="-342900" algn="l" rtl="0" eaLnBrk="0" fontAlgn="base" hangingPunct="0">
        <a:lnSpc>
          <a:spcPct val="110000"/>
        </a:lnSpc>
        <a:spcBef>
          <a:spcPct val="60000"/>
        </a:spcBef>
        <a:spcAft>
          <a:spcPct val="0"/>
        </a:spcAft>
        <a:buClr>
          <a:srgbClr val="C00000"/>
        </a:buClr>
        <a:buChar char="•"/>
        <a:defRPr sz="2400">
          <a:solidFill>
            <a:schemeClr val="tx1"/>
          </a:solidFill>
          <a:latin typeface="+mn-lt"/>
          <a:ea typeface="+mn-ea"/>
          <a:cs typeface="+mn-cs"/>
        </a:defRPr>
      </a:lvl1pPr>
      <a:lvl2pPr marL="742950" indent="-285750" algn="l" rtl="0" eaLnBrk="0" fontAlgn="base" hangingPunct="0">
        <a:lnSpc>
          <a:spcPct val="110000"/>
        </a:lnSpc>
        <a:spcBef>
          <a:spcPct val="40000"/>
        </a:spcBef>
        <a:spcAft>
          <a:spcPct val="0"/>
        </a:spcAft>
        <a:buClr>
          <a:srgbClr val="C00000"/>
        </a:buClr>
        <a:buChar char="–"/>
        <a:defRPr sz="2000">
          <a:solidFill>
            <a:schemeClr val="tx1"/>
          </a:solidFill>
          <a:latin typeface="+mn-lt"/>
        </a:defRPr>
      </a:lvl2pPr>
      <a:lvl3pPr marL="1143000" indent="-228600" algn="l" rtl="0" eaLnBrk="0" fontAlgn="base" hangingPunct="0">
        <a:lnSpc>
          <a:spcPct val="110000"/>
        </a:lnSpc>
        <a:spcBef>
          <a:spcPct val="40000"/>
        </a:spcBef>
        <a:spcAft>
          <a:spcPct val="0"/>
        </a:spcAft>
        <a:buClr>
          <a:srgbClr val="C00000"/>
        </a:buClr>
        <a:buChar char="•"/>
        <a:defRPr sz="2000">
          <a:solidFill>
            <a:schemeClr val="tx1"/>
          </a:solidFill>
          <a:latin typeface="+mn-lt"/>
        </a:defRPr>
      </a:lvl3pPr>
      <a:lvl4pPr marL="1600200" indent="-228600" algn="l" rtl="0" eaLnBrk="0" fontAlgn="base" hangingPunct="0">
        <a:lnSpc>
          <a:spcPct val="110000"/>
        </a:lnSpc>
        <a:spcBef>
          <a:spcPct val="20000"/>
        </a:spcBef>
        <a:spcAft>
          <a:spcPct val="0"/>
        </a:spcAft>
        <a:buClr>
          <a:srgbClr val="C00000"/>
        </a:buClr>
        <a:buChar char="–"/>
        <a:defRPr sz="1600">
          <a:solidFill>
            <a:schemeClr val="tx1"/>
          </a:solidFill>
          <a:latin typeface="+mn-lt"/>
        </a:defRPr>
      </a:lvl4pPr>
      <a:lvl5pPr marL="2057400" indent="-228600" algn="l" rtl="0" eaLnBrk="0" fontAlgn="base" hangingPunct="0">
        <a:lnSpc>
          <a:spcPct val="110000"/>
        </a:lnSpc>
        <a:spcBef>
          <a:spcPct val="20000"/>
        </a:spcBef>
        <a:spcAft>
          <a:spcPct val="0"/>
        </a:spcAft>
        <a:buClr>
          <a:srgbClr val="C00000"/>
        </a:buClr>
        <a:buChar char="»"/>
        <a:defRPr sz="1600">
          <a:solidFill>
            <a:schemeClr val="tx1"/>
          </a:solidFill>
          <a:latin typeface="+mn-lt"/>
        </a:defRPr>
      </a:lvl5pPr>
      <a:lvl6pPr marL="2514600" indent="-228600" algn="l" rtl="0" fontAlgn="base">
        <a:lnSpc>
          <a:spcPct val="110000"/>
        </a:lnSpc>
        <a:spcBef>
          <a:spcPct val="20000"/>
        </a:spcBef>
        <a:spcAft>
          <a:spcPct val="0"/>
        </a:spcAft>
        <a:buClr>
          <a:srgbClr val="C00000"/>
        </a:buClr>
        <a:buChar char="»"/>
        <a:defRPr sz="1600">
          <a:solidFill>
            <a:schemeClr val="tx1"/>
          </a:solidFill>
          <a:latin typeface="+mn-lt"/>
        </a:defRPr>
      </a:lvl6pPr>
      <a:lvl7pPr marL="2971800" indent="-228600" algn="l" rtl="0" fontAlgn="base">
        <a:lnSpc>
          <a:spcPct val="110000"/>
        </a:lnSpc>
        <a:spcBef>
          <a:spcPct val="20000"/>
        </a:spcBef>
        <a:spcAft>
          <a:spcPct val="0"/>
        </a:spcAft>
        <a:buClr>
          <a:srgbClr val="C00000"/>
        </a:buClr>
        <a:buChar char="»"/>
        <a:defRPr sz="1600">
          <a:solidFill>
            <a:schemeClr val="tx1"/>
          </a:solidFill>
          <a:latin typeface="+mn-lt"/>
        </a:defRPr>
      </a:lvl7pPr>
      <a:lvl8pPr marL="3429000" indent="-228600" algn="l" rtl="0" fontAlgn="base">
        <a:lnSpc>
          <a:spcPct val="110000"/>
        </a:lnSpc>
        <a:spcBef>
          <a:spcPct val="20000"/>
        </a:spcBef>
        <a:spcAft>
          <a:spcPct val="0"/>
        </a:spcAft>
        <a:buClr>
          <a:srgbClr val="C00000"/>
        </a:buClr>
        <a:buChar char="»"/>
        <a:defRPr sz="1600">
          <a:solidFill>
            <a:schemeClr val="tx1"/>
          </a:solidFill>
          <a:latin typeface="+mn-lt"/>
        </a:defRPr>
      </a:lvl8pPr>
      <a:lvl9pPr marL="3886200" indent="-228600" algn="l" rtl="0" fontAlgn="base">
        <a:lnSpc>
          <a:spcPct val="110000"/>
        </a:lnSpc>
        <a:spcBef>
          <a:spcPct val="20000"/>
        </a:spcBef>
        <a:spcAft>
          <a:spcPct val="0"/>
        </a:spcAft>
        <a:buClr>
          <a:srgbClr val="C00000"/>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f.vu.lt/~adamonis#pst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andrius.adamonis@mif.vu.lt?subject=PSTV:%20%7btema%7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lt-LT" sz="2400" dirty="0"/>
              <a:t>Software Systems Testing </a:t>
            </a:r>
            <a:r>
              <a:rPr lang="en-US" altLang="lt-LT" sz="2400" dirty="0" smtClean="0"/>
              <a:t>and</a:t>
            </a:r>
            <a:r>
              <a:rPr lang="lt-LT" altLang="lt-LT" sz="2400" dirty="0" smtClean="0"/>
              <a:t/>
            </a:r>
            <a:br>
              <a:rPr lang="lt-LT" altLang="lt-LT" sz="2400" dirty="0" smtClean="0"/>
            </a:br>
            <a:r>
              <a:rPr lang="en-US" altLang="lt-LT" sz="2400" dirty="0" smtClean="0"/>
              <a:t>Configuration </a:t>
            </a:r>
            <a:r>
              <a:rPr lang="en-US" altLang="lt-LT" sz="2400" dirty="0"/>
              <a:t>Management</a:t>
            </a:r>
            <a:r>
              <a:rPr lang="lt-LT" altLang="lt-LT" sz="2400" dirty="0" smtClean="0"/>
              <a:t> </a:t>
            </a:r>
            <a:br>
              <a:rPr lang="lt-LT" altLang="lt-LT" sz="2400" dirty="0" smtClean="0"/>
            </a:br>
            <a:r>
              <a:rPr lang="lt-LT" altLang="lt-LT" sz="2400" dirty="0" smtClean="0"/>
              <a:t>(PSTV7134)</a:t>
            </a:r>
          </a:p>
        </p:txBody>
      </p:sp>
      <p:sp>
        <p:nvSpPr>
          <p:cNvPr id="5123" name="Rectangle 5"/>
          <p:cNvSpPr>
            <a:spLocks noGrp="1" noChangeArrowheads="1"/>
          </p:cNvSpPr>
          <p:nvPr>
            <p:ph type="subTitle" idx="1"/>
          </p:nvPr>
        </p:nvSpPr>
        <p:spPr/>
        <p:txBody>
          <a:bodyPr/>
          <a:lstStyle/>
          <a:p>
            <a:pPr eaLnBrk="1" hangingPunct="1">
              <a:lnSpc>
                <a:spcPct val="100000"/>
              </a:lnSpc>
            </a:pPr>
            <a:r>
              <a:rPr lang="lt-LT" altLang="lt-LT" dirty="0" smtClean="0"/>
              <a:t>Andrius Adamonis</a:t>
            </a:r>
          </a:p>
          <a:p>
            <a:pPr eaLnBrk="1" hangingPunct="1">
              <a:lnSpc>
                <a:spcPct val="100000"/>
              </a:lnSpc>
            </a:pPr>
            <a:endParaRPr lang="lt-LT" altLang="lt-LT" dirty="0" smtClean="0"/>
          </a:p>
          <a:p>
            <a:pPr eaLnBrk="1" hangingPunct="1">
              <a:lnSpc>
                <a:spcPct val="100000"/>
              </a:lnSpc>
            </a:pPr>
            <a:r>
              <a:rPr lang="lt-LT" altLang="lt-LT" sz="1600" dirty="0" smtClean="0"/>
              <a:t>PS 2M</a:t>
            </a:r>
          </a:p>
          <a:p>
            <a:pPr eaLnBrk="1" hangingPunct="1">
              <a:lnSpc>
                <a:spcPct val="100000"/>
              </a:lnSpc>
            </a:pPr>
            <a:r>
              <a:rPr lang="lt-LT" altLang="lt-LT" sz="1600" dirty="0" err="1" smtClean="0"/>
              <a:t>Autumn</a:t>
            </a:r>
            <a:r>
              <a:rPr lang="lt-LT" altLang="lt-LT" sz="1600" smtClean="0"/>
              <a:t> 2017/2018</a:t>
            </a:r>
            <a:endParaRPr lang="lt-LT" altLang="lt-LT" sz="1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lt-LT" altLang="lt-LT" smtClean="0"/>
              <a:t>Literatūra</a:t>
            </a:r>
            <a:endParaRPr lang="en-US" altLang="lt-LT" smtClean="0"/>
          </a:p>
        </p:txBody>
      </p:sp>
      <p:sp>
        <p:nvSpPr>
          <p:cNvPr id="12291" name="Content Placeholder 2"/>
          <p:cNvSpPr>
            <a:spLocks noGrp="1"/>
          </p:cNvSpPr>
          <p:nvPr>
            <p:ph idx="1"/>
          </p:nvPr>
        </p:nvSpPr>
        <p:spPr/>
        <p:txBody>
          <a:bodyPr/>
          <a:lstStyle/>
          <a:p>
            <a:pPr eaLnBrk="1" hangingPunct="1"/>
            <a:r>
              <a:rPr lang="en-US" altLang="lt-LT" smtClean="0"/>
              <a:t>Ilene Burnstein</a:t>
            </a:r>
            <a:r>
              <a:rPr lang="lt-LT" altLang="lt-LT" smtClean="0"/>
              <a:t> „</a:t>
            </a:r>
            <a:r>
              <a:rPr lang="en-US" altLang="lt-LT" smtClean="0"/>
              <a:t>Practical Software Testing</a:t>
            </a:r>
            <a:r>
              <a:rPr lang="lt-LT" altLang="lt-LT" smtClean="0"/>
              <a:t>“, </a:t>
            </a:r>
            <a:r>
              <a:rPr lang="en-US" altLang="lt-LT" smtClean="0"/>
              <a:t>Springer</a:t>
            </a:r>
            <a:r>
              <a:rPr lang="lt-LT" altLang="lt-LT" smtClean="0"/>
              <a:t>, 2002</a:t>
            </a:r>
            <a:endParaRPr lang="en-US" altLang="lt-LT" smtClean="0"/>
          </a:p>
          <a:p>
            <a:pPr eaLnBrk="1" hangingPunct="1"/>
            <a:r>
              <a:rPr lang="en-US" altLang="lt-LT" smtClean="0"/>
              <a:t>Humble J., Farley D.</a:t>
            </a:r>
            <a:r>
              <a:rPr lang="lt-LT" altLang="lt-LT" smtClean="0"/>
              <a:t> „</a:t>
            </a:r>
            <a:r>
              <a:rPr lang="en-US" altLang="lt-LT" smtClean="0"/>
              <a:t>Continuous Delivery: Reliable Software Releases through Build, Test, and Deployment Automation</a:t>
            </a:r>
            <a:r>
              <a:rPr lang="lt-LT" altLang="lt-LT" smtClean="0"/>
              <a:t>“, </a:t>
            </a:r>
            <a:r>
              <a:rPr lang="en-US" altLang="lt-LT" smtClean="0"/>
              <a:t>Addison-Wesley</a:t>
            </a:r>
            <a:r>
              <a:rPr lang="lt-LT" altLang="lt-LT" smtClean="0"/>
              <a:t>, 2010</a:t>
            </a:r>
          </a:p>
          <a:p>
            <a:pPr eaLnBrk="1" hangingPunct="1"/>
            <a:endParaRPr lang="lt-LT" altLang="lt-LT" smtClean="0"/>
          </a:p>
          <a:p>
            <a:pPr eaLnBrk="1" hangingPunct="1"/>
            <a:r>
              <a:rPr lang="lt-LT" altLang="lt-LT" smtClean="0"/>
              <a:t>Kita – kurso eigoje</a:t>
            </a:r>
            <a:endParaRPr lang="en-US" altLang="lt-LT" smtClean="0"/>
          </a:p>
        </p:txBody>
      </p:sp>
    </p:spTree>
    <p:extLst>
      <p:ext uri="{BB962C8B-B14F-4D97-AF65-F5344CB8AC3E}">
        <p14:creationId xmlns:p14="http://schemas.microsoft.com/office/powerpoint/2010/main" val="409956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lt-LT" altLang="lt-LT" dirty="0" err="1" smtClean="0"/>
              <a:t>Recommended</a:t>
            </a:r>
            <a:r>
              <a:rPr lang="lt-LT" altLang="lt-LT" dirty="0" smtClean="0"/>
              <a:t> </a:t>
            </a:r>
            <a:r>
              <a:rPr lang="lt-LT" altLang="lt-LT" dirty="0" err="1" smtClean="0"/>
              <a:t>literature</a:t>
            </a:r>
            <a:endParaRPr lang="en-US" altLang="lt-LT" dirty="0" smtClean="0"/>
          </a:p>
        </p:txBody>
      </p:sp>
      <p:sp>
        <p:nvSpPr>
          <p:cNvPr id="13315" name="Content Placeholder 2"/>
          <p:cNvSpPr>
            <a:spLocks noGrp="1"/>
          </p:cNvSpPr>
          <p:nvPr>
            <p:ph idx="1"/>
          </p:nvPr>
        </p:nvSpPr>
        <p:spPr/>
        <p:txBody>
          <a:bodyPr/>
          <a:lstStyle/>
          <a:p>
            <a:pPr eaLnBrk="1" hangingPunct="1"/>
            <a:r>
              <a:rPr lang="lt-LT" altLang="lt-LT" smtClean="0"/>
              <a:t>Gene Kim „</a:t>
            </a:r>
            <a:r>
              <a:rPr lang="en-US" altLang="lt-LT" smtClean="0"/>
              <a:t>The Phoenix Project: A Novel about IT, DevOps, and Helping Your Business Win</a:t>
            </a:r>
            <a:r>
              <a:rPr lang="lt-LT" altLang="lt-LT" smtClean="0"/>
              <a:t>“, 2013</a:t>
            </a:r>
          </a:p>
          <a:p>
            <a:pPr eaLnBrk="1" hangingPunct="1"/>
            <a:r>
              <a:rPr lang="lt-LT" altLang="lt-LT" smtClean="0"/>
              <a:t>Clarke Ching „</a:t>
            </a:r>
            <a:r>
              <a:rPr lang="en-US" altLang="lt-LT" smtClean="0"/>
              <a:t>Rolling Rocks Downhill (BETA) - The Physics of Profitable Lean Software Development</a:t>
            </a:r>
            <a:r>
              <a:rPr lang="lt-LT" altLang="lt-LT" smtClean="0"/>
              <a:t>“, 2012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lt-LT" altLang="lt-LT" smtClean="0"/>
              <a:t>Laisvalaikio literatūra</a:t>
            </a:r>
            <a:endParaRPr lang="en-US" altLang="lt-LT" smtClean="0"/>
          </a:p>
        </p:txBody>
      </p:sp>
      <p:sp>
        <p:nvSpPr>
          <p:cNvPr id="13315" name="Content Placeholder 2"/>
          <p:cNvSpPr>
            <a:spLocks noGrp="1"/>
          </p:cNvSpPr>
          <p:nvPr>
            <p:ph idx="1"/>
          </p:nvPr>
        </p:nvSpPr>
        <p:spPr/>
        <p:txBody>
          <a:bodyPr/>
          <a:lstStyle/>
          <a:p>
            <a:pPr eaLnBrk="1" hangingPunct="1"/>
            <a:r>
              <a:rPr lang="lt-LT" altLang="lt-LT" smtClean="0"/>
              <a:t>Gene Kim „</a:t>
            </a:r>
            <a:r>
              <a:rPr lang="en-US" altLang="lt-LT" smtClean="0"/>
              <a:t>The Phoenix Project: A Novel about IT, DevOps, and Helping Your Business Win</a:t>
            </a:r>
            <a:r>
              <a:rPr lang="lt-LT" altLang="lt-LT" smtClean="0"/>
              <a:t>“, 2013</a:t>
            </a:r>
          </a:p>
          <a:p>
            <a:pPr eaLnBrk="1" hangingPunct="1"/>
            <a:r>
              <a:rPr lang="lt-LT" altLang="lt-LT" smtClean="0"/>
              <a:t>Clarke Ching „</a:t>
            </a:r>
            <a:r>
              <a:rPr lang="en-US" altLang="lt-LT" smtClean="0"/>
              <a:t>Rolling Rocks Downhill (BETA) - The Physics of Profitable Lean Software Development</a:t>
            </a:r>
            <a:r>
              <a:rPr lang="lt-LT" altLang="lt-LT" smtClean="0"/>
              <a:t>“, 2012</a:t>
            </a:r>
          </a:p>
        </p:txBody>
      </p:sp>
    </p:spTree>
    <p:extLst>
      <p:ext uri="{BB962C8B-B14F-4D97-AF65-F5344CB8AC3E}">
        <p14:creationId xmlns:p14="http://schemas.microsoft.com/office/powerpoint/2010/main" val="1667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lt-LT" altLang="lt-LT" dirty="0" err="1" smtClean="0"/>
              <a:t>Evaluation</a:t>
            </a:r>
            <a:endParaRPr lang="en-US" altLang="lt-LT" dirty="0" smtClean="0"/>
          </a:p>
        </p:txBody>
      </p:sp>
      <p:sp>
        <p:nvSpPr>
          <p:cNvPr id="3" name="Content Placeholder 2"/>
          <p:cNvSpPr>
            <a:spLocks noGrp="1"/>
          </p:cNvSpPr>
          <p:nvPr>
            <p:ph idx="1"/>
          </p:nvPr>
        </p:nvSpPr>
        <p:spPr/>
        <p:txBody>
          <a:bodyPr/>
          <a:lstStyle/>
          <a:p>
            <a:pPr marL="0" indent="0" eaLnBrk="1" hangingPunct="1">
              <a:buNone/>
              <a:defRPr/>
            </a:pPr>
            <a:r>
              <a:rPr lang="en-US" sz="1800" dirty="0" smtClean="0">
                <a:ea typeface="+mn-ea"/>
                <a:cs typeface="+mn-cs"/>
              </a:rPr>
              <a:t>The </a:t>
            </a:r>
            <a:r>
              <a:rPr lang="en-US" sz="1800" dirty="0">
                <a:ea typeface="+mn-ea"/>
                <a:cs typeface="+mn-cs"/>
              </a:rPr>
              <a:t>assessment of the group </a:t>
            </a:r>
            <a:r>
              <a:rPr lang="en-US" sz="1800" dirty="0" smtClean="0">
                <a:ea typeface="+mn-ea"/>
                <a:cs typeface="+mn-cs"/>
              </a:rPr>
              <a:t>project</a:t>
            </a:r>
            <a:r>
              <a:rPr lang="lt-LT" sz="1800" dirty="0" smtClean="0">
                <a:ea typeface="+mn-ea"/>
                <a:cs typeface="+mn-cs"/>
              </a:rPr>
              <a:t> – 40%:</a:t>
            </a:r>
            <a:endParaRPr lang="en-US" sz="1800" dirty="0">
              <a:ea typeface="+mn-ea"/>
              <a:cs typeface="+mn-cs"/>
            </a:endParaRPr>
          </a:p>
          <a:p>
            <a:pPr eaLnBrk="1" hangingPunct="1">
              <a:defRPr/>
            </a:pPr>
            <a:r>
              <a:rPr lang="en-US" sz="1800" dirty="0">
                <a:ea typeface="+mn-ea"/>
                <a:cs typeface="+mn-cs"/>
              </a:rPr>
              <a:t>Applicability of the methods and/or tools selected by the group, correctness of the selection criteria, extent of the positive effect on the process modeled in the use-case.</a:t>
            </a:r>
          </a:p>
          <a:p>
            <a:pPr eaLnBrk="1" hangingPunct="1">
              <a:defRPr/>
            </a:pPr>
            <a:r>
              <a:rPr lang="en-US" sz="1800" dirty="0" smtClean="0">
                <a:ea typeface="+mn-ea"/>
                <a:cs typeface="+mn-cs"/>
              </a:rPr>
              <a:t>4 </a:t>
            </a:r>
            <a:r>
              <a:rPr lang="en-US" sz="1800" dirty="0">
                <a:ea typeface="+mn-ea"/>
                <a:cs typeface="+mn-cs"/>
              </a:rPr>
              <a:t>points: method or tool is implemented and demonstrated, valid description is prepared and submitted;</a:t>
            </a:r>
          </a:p>
          <a:p>
            <a:pPr eaLnBrk="1" hangingPunct="1">
              <a:defRPr/>
            </a:pPr>
            <a:r>
              <a:rPr lang="en-US" sz="1800" dirty="0" smtClean="0">
                <a:ea typeface="+mn-ea"/>
                <a:cs typeface="+mn-cs"/>
              </a:rPr>
              <a:t>3 </a:t>
            </a:r>
            <a:r>
              <a:rPr lang="en-US" sz="1800" dirty="0">
                <a:ea typeface="+mn-ea"/>
                <a:cs typeface="+mn-cs"/>
              </a:rPr>
              <a:t>points: method or tool is implemented and demonstrated, description is prepared, but with non-essential errors;</a:t>
            </a:r>
          </a:p>
          <a:p>
            <a:pPr eaLnBrk="1" hangingPunct="1">
              <a:defRPr/>
            </a:pPr>
            <a:r>
              <a:rPr lang="en-US" sz="1800" dirty="0" smtClean="0">
                <a:ea typeface="+mn-ea"/>
                <a:cs typeface="+mn-cs"/>
              </a:rPr>
              <a:t>2 </a:t>
            </a:r>
            <a:r>
              <a:rPr lang="en-US" sz="1800" dirty="0">
                <a:ea typeface="+mn-ea"/>
                <a:cs typeface="+mn-cs"/>
              </a:rPr>
              <a:t>points: major errors in the implementation or description is not prepared;</a:t>
            </a:r>
          </a:p>
          <a:p>
            <a:pPr eaLnBrk="1" hangingPunct="1">
              <a:defRPr/>
            </a:pPr>
            <a:r>
              <a:rPr lang="en-US" sz="1800" dirty="0" smtClean="0">
                <a:ea typeface="+mn-ea"/>
                <a:cs typeface="+mn-cs"/>
              </a:rPr>
              <a:t>1 </a:t>
            </a:r>
            <a:r>
              <a:rPr lang="en-US" sz="1800" dirty="0">
                <a:ea typeface="+mn-ea"/>
                <a:cs typeface="+mn-cs"/>
              </a:rPr>
              <a:t>point: only description/concept is prepared;</a:t>
            </a:r>
          </a:p>
          <a:p>
            <a:pPr eaLnBrk="1" hangingPunct="1">
              <a:defRPr/>
            </a:pPr>
            <a:r>
              <a:rPr lang="en-US" sz="1800" dirty="0" smtClean="0">
                <a:ea typeface="+mn-ea"/>
                <a:cs typeface="+mn-cs"/>
              </a:rPr>
              <a:t>0 </a:t>
            </a:r>
            <a:r>
              <a:rPr lang="en-US" sz="1800" dirty="0">
                <a:ea typeface="+mn-ea"/>
                <a:cs typeface="+mn-cs"/>
              </a:rPr>
              <a:t>points: project is not submitted</a:t>
            </a:r>
            <a:r>
              <a:rPr lang="en-US" sz="1800" dirty="0" smtClean="0">
                <a:ea typeface="+mn-ea"/>
                <a:cs typeface="+mn-cs"/>
              </a:rPr>
              <a:t>.</a:t>
            </a:r>
            <a:endParaRPr lang="en-US" sz="1800" dirty="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lt-LT" altLang="lt-LT" smtClean="0"/>
              <a:t>Vertinimas</a:t>
            </a:r>
            <a:endParaRPr lang="en-US" altLang="lt-LT" smtClean="0"/>
          </a:p>
        </p:txBody>
      </p:sp>
      <p:sp>
        <p:nvSpPr>
          <p:cNvPr id="3" name="Content Placeholder 2"/>
          <p:cNvSpPr>
            <a:spLocks noGrp="1"/>
          </p:cNvSpPr>
          <p:nvPr>
            <p:ph idx="1"/>
          </p:nvPr>
        </p:nvSpPr>
        <p:spPr/>
        <p:txBody>
          <a:bodyPr/>
          <a:lstStyle/>
          <a:p>
            <a:pPr eaLnBrk="1" hangingPunct="1">
              <a:defRPr/>
            </a:pPr>
            <a:r>
              <a:rPr lang="lt-LT" dirty="0" smtClean="0"/>
              <a:t>Grupinis projektas – 40%</a:t>
            </a:r>
          </a:p>
          <a:p>
            <a:pPr lvl="1" eaLnBrk="1" hangingPunct="1">
              <a:defRPr/>
            </a:pPr>
            <a:r>
              <a:rPr lang="lt-LT" sz="1400" dirty="0" smtClean="0">
                <a:ea typeface="+mn-ea"/>
                <a:cs typeface="+mn-cs"/>
              </a:rPr>
              <a:t>Vertinamas grupinio projekto darbo atlikimas ir gynimas: parinktų metodų ir/ar įrankių tinkamumas, pasirinkimo argumentų svarumas, pademonstruota metodų ir/ar įrankių nauda nagrinėjamoje situacijoje.</a:t>
            </a:r>
            <a:endParaRPr lang="en-US" sz="1800" dirty="0" smtClean="0">
              <a:ea typeface="+mn-ea"/>
              <a:cs typeface="+mn-cs"/>
            </a:endParaRPr>
          </a:p>
          <a:p>
            <a:pPr lvl="2" eaLnBrk="1" hangingPunct="1">
              <a:defRPr/>
            </a:pPr>
            <a:r>
              <a:rPr lang="lt-LT" sz="1400" dirty="0" smtClean="0">
                <a:ea typeface="+mn-ea"/>
                <a:cs typeface="+mn-cs"/>
              </a:rPr>
              <a:t>4 balai: metodas ir/ar įrankis realizuotas ir pademonstruotas, pateiktas tinkamas aprašymas;</a:t>
            </a:r>
            <a:endParaRPr lang="en-US" sz="1800" dirty="0" smtClean="0">
              <a:ea typeface="+mn-ea"/>
              <a:cs typeface="+mn-cs"/>
            </a:endParaRPr>
          </a:p>
          <a:p>
            <a:pPr lvl="2" eaLnBrk="1" hangingPunct="1">
              <a:defRPr/>
            </a:pPr>
            <a:r>
              <a:rPr lang="lt-LT" sz="1400" dirty="0" smtClean="0">
                <a:ea typeface="+mn-ea"/>
                <a:cs typeface="+mn-cs"/>
              </a:rPr>
              <a:t>3 balai: metodas ir/ar įrankis realizuotas ir pademonstruotas, pateiktas aprašymas, tačiau projekte yra neesminių klaidų;</a:t>
            </a:r>
            <a:endParaRPr lang="en-US" sz="1800" dirty="0" smtClean="0">
              <a:ea typeface="+mn-ea"/>
              <a:cs typeface="+mn-cs"/>
            </a:endParaRPr>
          </a:p>
          <a:p>
            <a:pPr lvl="2" eaLnBrk="1" hangingPunct="1">
              <a:defRPr/>
            </a:pPr>
            <a:r>
              <a:rPr lang="lt-LT" sz="1400" dirty="0" smtClean="0">
                <a:ea typeface="+mn-ea"/>
                <a:cs typeface="+mn-cs"/>
              </a:rPr>
              <a:t>2 balai: esminės klaidos realizacijoje ar aprašyme;</a:t>
            </a:r>
            <a:endParaRPr lang="en-US" sz="1800" dirty="0" smtClean="0">
              <a:ea typeface="+mn-ea"/>
              <a:cs typeface="+mn-cs"/>
            </a:endParaRPr>
          </a:p>
          <a:p>
            <a:pPr lvl="2" eaLnBrk="1" hangingPunct="1">
              <a:defRPr/>
            </a:pPr>
            <a:r>
              <a:rPr lang="lt-LT" sz="1400" dirty="0" smtClean="0">
                <a:ea typeface="+mn-ea"/>
                <a:cs typeface="+mn-cs"/>
              </a:rPr>
              <a:t>1 balas: tik aprašymas/koncepcija parengta;</a:t>
            </a:r>
            <a:endParaRPr lang="en-US" sz="1800" dirty="0" smtClean="0">
              <a:ea typeface="+mn-ea"/>
              <a:cs typeface="+mn-cs"/>
            </a:endParaRPr>
          </a:p>
          <a:p>
            <a:pPr lvl="2" eaLnBrk="1" hangingPunct="1">
              <a:defRPr/>
            </a:pPr>
            <a:r>
              <a:rPr lang="lt-LT" sz="1400" dirty="0" smtClean="0">
                <a:ea typeface="+mn-ea"/>
                <a:cs typeface="+mn-cs"/>
              </a:rPr>
              <a:t>0 balų: projektas nepateiktas.</a:t>
            </a:r>
            <a:endParaRPr lang="lt-LT" sz="1400" dirty="0" smtClean="0"/>
          </a:p>
        </p:txBody>
      </p:sp>
    </p:spTree>
    <p:extLst>
      <p:ext uri="{BB962C8B-B14F-4D97-AF65-F5344CB8AC3E}">
        <p14:creationId xmlns:p14="http://schemas.microsoft.com/office/powerpoint/2010/main" val="197016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lt-LT" dirty="0" smtClean="0"/>
              <a:t>Evaluation</a:t>
            </a:r>
          </a:p>
        </p:txBody>
      </p:sp>
      <p:sp>
        <p:nvSpPr>
          <p:cNvPr id="15363" name="Content Placeholder 2"/>
          <p:cNvSpPr>
            <a:spLocks noGrp="1"/>
          </p:cNvSpPr>
          <p:nvPr>
            <p:ph idx="1"/>
          </p:nvPr>
        </p:nvSpPr>
        <p:spPr/>
        <p:txBody>
          <a:bodyPr/>
          <a:lstStyle/>
          <a:p>
            <a:pPr marL="0" indent="0" eaLnBrk="1" hangingPunct="1">
              <a:buNone/>
            </a:pPr>
            <a:r>
              <a:rPr lang="en-US" altLang="lt-LT" sz="1800" dirty="0" smtClean="0"/>
              <a:t>Oral presentation </a:t>
            </a:r>
            <a:r>
              <a:rPr lang="lt-LT" altLang="lt-LT" sz="1800" dirty="0" smtClean="0"/>
              <a:t>– 20%</a:t>
            </a:r>
            <a:r>
              <a:rPr lang="en-US" altLang="lt-LT" sz="1800" dirty="0" smtClean="0"/>
              <a:t>:</a:t>
            </a:r>
            <a:endParaRPr lang="en-US" altLang="lt-LT" sz="1800" dirty="0"/>
          </a:p>
          <a:p>
            <a:pPr eaLnBrk="1" hangingPunct="1"/>
            <a:r>
              <a:rPr lang="en-US" altLang="lt-LT" sz="1800" dirty="0" smtClean="0"/>
              <a:t>The </a:t>
            </a:r>
            <a:r>
              <a:rPr lang="en-US" altLang="lt-LT" sz="1800" dirty="0"/>
              <a:t>presentation structure, size and style: the structure is clear and logical, contains all necessary components (introduction, explanation, conclusions), the presentation is of a reasonable duration; the material was delivered for a preview.</a:t>
            </a:r>
          </a:p>
          <a:p>
            <a:pPr eaLnBrk="1" hangingPunct="1"/>
            <a:r>
              <a:rPr lang="en-US" altLang="lt-LT" sz="1800" dirty="0" smtClean="0"/>
              <a:t>Completeness</a:t>
            </a:r>
            <a:r>
              <a:rPr lang="en-US" altLang="lt-LT" sz="1800" dirty="0"/>
              <a:t>, recommendations and conclusions: The material presented in detail and in comparison to others methods/tools, recommendations and conclusions are grounded – 1 points; if the material is incomplete or the given conclusions are unreasonable – not more than 1 point</a:t>
            </a:r>
            <a:r>
              <a:rPr lang="en-US" altLang="lt-LT" sz="18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lt-LT" altLang="lt-LT" smtClean="0"/>
              <a:t>Vertinimas</a:t>
            </a:r>
            <a:endParaRPr lang="en-US" altLang="lt-LT" smtClean="0"/>
          </a:p>
        </p:txBody>
      </p:sp>
      <p:sp>
        <p:nvSpPr>
          <p:cNvPr id="15363" name="Content Placeholder 2"/>
          <p:cNvSpPr>
            <a:spLocks noGrp="1"/>
          </p:cNvSpPr>
          <p:nvPr>
            <p:ph idx="1"/>
          </p:nvPr>
        </p:nvSpPr>
        <p:spPr/>
        <p:txBody>
          <a:bodyPr/>
          <a:lstStyle/>
          <a:p>
            <a:pPr eaLnBrk="1" hangingPunct="1"/>
            <a:r>
              <a:rPr lang="lt-LT" altLang="lt-LT" smtClean="0"/>
              <a:t>Pranešimas seminare – 20%</a:t>
            </a:r>
          </a:p>
          <a:p>
            <a:pPr lvl="1" eaLnBrk="1" hangingPunct="1"/>
            <a:r>
              <a:rPr lang="lt-LT" altLang="lt-LT" sz="1400" smtClean="0"/>
              <a:t>pristatymo struktūra, apimtis, dėstymo stilius: </a:t>
            </a:r>
            <a:br>
              <a:rPr lang="lt-LT" altLang="lt-LT" sz="1400" smtClean="0"/>
            </a:br>
            <a:r>
              <a:rPr lang="lt-LT" altLang="lt-LT" sz="1400" smtClean="0"/>
              <a:t>pranešimo struktūra aiški ir logiška, yra visos reikiamos dalys (įvadas, dėstymas, išvados), pranešimas yra tinkamos apimties, pristatymo medžiaga pateikta iš anksto – 1 balas. </a:t>
            </a:r>
            <a:endParaRPr lang="en-US" altLang="lt-LT" sz="1400" smtClean="0"/>
          </a:p>
          <a:p>
            <a:pPr lvl="1" eaLnBrk="1" hangingPunct="1"/>
            <a:r>
              <a:rPr lang="lt-LT" altLang="lt-LT" sz="1400" smtClean="0"/>
              <a:t>išsamumas, rekomendacijos ir išvados: </a:t>
            </a:r>
            <a:br>
              <a:rPr lang="lt-LT" altLang="lt-LT" sz="1400" smtClean="0"/>
            </a:br>
            <a:r>
              <a:rPr lang="lt-LT" altLang="lt-LT" sz="1400" smtClean="0"/>
              <a:t>medžiaga pristatyta išsamiai, lyginama su kitais pan. metodais/įrankiais, re­ko­mendacijos ir  išvados pagrįstos – 1 balas; jei medžiaga nėra išsami, išvados nepagrįstos, skiriama ne daugiau kaip 1 balas. </a:t>
            </a:r>
          </a:p>
        </p:txBody>
      </p:sp>
    </p:spTree>
    <p:extLst>
      <p:ext uri="{BB962C8B-B14F-4D97-AF65-F5344CB8AC3E}">
        <p14:creationId xmlns:p14="http://schemas.microsoft.com/office/powerpoint/2010/main" val="159243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lt-LT" altLang="lt-LT" dirty="0" err="1" smtClean="0"/>
              <a:t>Evaluation</a:t>
            </a:r>
            <a:endParaRPr lang="en-US" altLang="lt-LT" dirty="0" smtClean="0"/>
          </a:p>
        </p:txBody>
      </p:sp>
      <p:sp>
        <p:nvSpPr>
          <p:cNvPr id="16387" name="Content Placeholder 2"/>
          <p:cNvSpPr>
            <a:spLocks noGrp="1"/>
          </p:cNvSpPr>
          <p:nvPr>
            <p:ph idx="1"/>
          </p:nvPr>
        </p:nvSpPr>
        <p:spPr/>
        <p:txBody>
          <a:bodyPr/>
          <a:lstStyle/>
          <a:p>
            <a:pPr marL="0" indent="0" eaLnBrk="1" hangingPunct="1">
              <a:buNone/>
            </a:pPr>
            <a:r>
              <a:rPr lang="lt-LT" altLang="lt-LT" sz="1800" dirty="0" err="1" smtClean="0"/>
              <a:t>Exam</a:t>
            </a:r>
            <a:r>
              <a:rPr lang="lt-LT" altLang="lt-LT" sz="1800" dirty="0" smtClean="0"/>
              <a:t> – 40%:</a:t>
            </a:r>
            <a:endParaRPr lang="en-US" altLang="lt-LT" sz="1800" dirty="0"/>
          </a:p>
          <a:p>
            <a:pPr eaLnBrk="1" hangingPunct="1"/>
            <a:r>
              <a:rPr lang="en-US" altLang="lt-LT" sz="1800" dirty="0" smtClean="0"/>
              <a:t>4 </a:t>
            </a:r>
            <a:r>
              <a:rPr lang="en-US" altLang="lt-LT" sz="1800" dirty="0"/>
              <a:t>points: excellent knowledge and skills; comprehensive answer, concepts are used appropriately, concepts and terminology explained, argument given for suggestions and decisions in the answer;</a:t>
            </a:r>
          </a:p>
          <a:p>
            <a:pPr eaLnBrk="1" hangingPunct="1"/>
            <a:r>
              <a:rPr lang="en-US" altLang="lt-LT" sz="1800" dirty="0" smtClean="0"/>
              <a:t>3 </a:t>
            </a:r>
            <a:r>
              <a:rPr lang="en-US" altLang="lt-LT" sz="1800" dirty="0"/>
              <a:t>points: good knowledge and skills; proper arguments and proper concepts and terminology are used in the answers;</a:t>
            </a:r>
          </a:p>
          <a:p>
            <a:pPr eaLnBrk="1" hangingPunct="1"/>
            <a:r>
              <a:rPr lang="en-US" altLang="lt-LT" sz="1800" dirty="0" smtClean="0"/>
              <a:t>2 </a:t>
            </a:r>
            <a:r>
              <a:rPr lang="en-US" altLang="lt-LT" sz="1800" dirty="0"/>
              <a:t>points: average knowledge and skills; proper concepts and terminology are used and the right conclusions drawn, but the argument is not given;</a:t>
            </a:r>
          </a:p>
          <a:p>
            <a:pPr eaLnBrk="1" hangingPunct="1"/>
            <a:r>
              <a:rPr lang="en-US" altLang="lt-LT" sz="1800" dirty="0" smtClean="0"/>
              <a:t>1 </a:t>
            </a:r>
            <a:r>
              <a:rPr lang="en-US" altLang="lt-LT" sz="1800" dirty="0"/>
              <a:t>points: knowledge and skills are less than average; concepts are inconsistently, obvious errors in the answer;</a:t>
            </a:r>
          </a:p>
          <a:p>
            <a:pPr eaLnBrk="1" hangingPunct="1"/>
            <a:r>
              <a:rPr lang="en-US" altLang="lt-LT" sz="1800" dirty="0" smtClean="0"/>
              <a:t>0 </a:t>
            </a:r>
            <a:r>
              <a:rPr lang="en-US" altLang="lt-LT" sz="1800" dirty="0"/>
              <a:t>points: answer in not given</a:t>
            </a:r>
            <a:r>
              <a:rPr lang="en-US" altLang="lt-LT" sz="1800" dirty="0" smtClean="0"/>
              <a:t>.</a:t>
            </a:r>
            <a:endParaRPr lang="en-US" altLang="lt-LT"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lt-LT" altLang="lt-LT" smtClean="0"/>
              <a:t>Vertinimas</a:t>
            </a:r>
            <a:endParaRPr lang="en-US" altLang="lt-LT" smtClean="0"/>
          </a:p>
        </p:txBody>
      </p:sp>
      <p:sp>
        <p:nvSpPr>
          <p:cNvPr id="16387" name="Content Placeholder 2"/>
          <p:cNvSpPr>
            <a:spLocks noGrp="1"/>
          </p:cNvSpPr>
          <p:nvPr>
            <p:ph idx="1"/>
          </p:nvPr>
        </p:nvSpPr>
        <p:spPr/>
        <p:txBody>
          <a:bodyPr/>
          <a:lstStyle/>
          <a:p>
            <a:pPr eaLnBrk="1" hangingPunct="1"/>
            <a:r>
              <a:rPr lang="lt-LT" altLang="lt-LT" smtClean="0"/>
              <a:t>Egzaminas raštu – 40%</a:t>
            </a:r>
          </a:p>
          <a:p>
            <a:pPr lvl="1" eaLnBrk="1" hangingPunct="1"/>
            <a:r>
              <a:rPr lang="lt-LT" altLang="lt-LT" sz="1400" smtClean="0"/>
              <a:t>Egzaminą sudaro 3 atvirojo tipo skirtingo sunkumo klausimai ir/arba užduotys. Vienas klausimas tikrina per paskaitas nagrinėtų sąvokų supratimą, kiti du reikalauja sukonstruoti kurso medžiagos pritaikymą įsivaizduojamoje praktinėje situacijoje arba palyginti kelis skirtingus praktinius metodus, nagrinėtus per paskaitas. </a:t>
            </a:r>
          </a:p>
          <a:p>
            <a:pPr lvl="1" eaLnBrk="1" hangingPunct="1"/>
            <a:r>
              <a:rPr lang="lt-LT" altLang="lt-LT" sz="1400" smtClean="0"/>
              <a:t>Egzamino metu leidžiama naudotis literatūra.</a:t>
            </a:r>
          </a:p>
          <a:p>
            <a:pPr lvl="1" eaLnBrk="1" hangingPunct="1"/>
            <a:r>
              <a:rPr lang="lt-LT" altLang="lt-LT" sz="1400" smtClean="0"/>
              <a:t>4 balai: Puikios žinios ir gebėjimai, išsamus atsakymas, sąvokos naudojamos tiksliai, sąvokos išaiškinamos, siūlomi sprendimai argumentuojami. </a:t>
            </a:r>
          </a:p>
          <a:p>
            <a:pPr lvl="1" eaLnBrk="1" hangingPunct="1"/>
            <a:r>
              <a:rPr lang="lt-LT" altLang="lt-LT" sz="1400" smtClean="0"/>
              <a:t>3 balai: Geros žinios ir gebėjimai, siūlomi tinkami sprendimai ir naudojamos tinkamos sąvokos.</a:t>
            </a:r>
          </a:p>
          <a:p>
            <a:pPr lvl="1" eaLnBrk="1" hangingPunct="1"/>
            <a:r>
              <a:rPr lang="lt-LT" altLang="lt-LT" sz="1400" smtClean="0"/>
              <a:t>2 balai: Vidutinės žinios ir gebėjimai, žino esmines sąvokas, sugeba analizuoti ir padaryti teisingas išvadas, tačiau nesugeba argumentuoti siūlomų sprendimų. </a:t>
            </a:r>
          </a:p>
          <a:p>
            <a:pPr lvl="1" eaLnBrk="1" hangingPunct="1"/>
            <a:r>
              <a:rPr lang="lt-LT" altLang="lt-LT" sz="1400" smtClean="0"/>
              <a:t>1 balas: Žinios ir gebėjimai nesiekia vidutinių, sąvokas žino nenuosekliai, sąvokų nesugeba susieti, siūlomi sprendimai su klaidomis.</a:t>
            </a:r>
          </a:p>
          <a:p>
            <a:pPr lvl="1" eaLnBrk="1" hangingPunct="1"/>
            <a:r>
              <a:rPr lang="lt-LT" altLang="lt-LT" sz="1400" smtClean="0"/>
              <a:t>0 balų: Neatsakyta į klausimą.</a:t>
            </a:r>
          </a:p>
        </p:txBody>
      </p:sp>
    </p:spTree>
    <p:extLst>
      <p:ext uri="{BB962C8B-B14F-4D97-AF65-F5344CB8AC3E}">
        <p14:creationId xmlns:p14="http://schemas.microsoft.com/office/powerpoint/2010/main" val="386452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lt-LT" altLang="lt-LT" dirty="0" smtClean="0"/>
              <a:t>Group </a:t>
            </a:r>
            <a:r>
              <a:rPr lang="lt-LT" altLang="lt-LT" dirty="0" err="1" smtClean="0"/>
              <a:t>project</a:t>
            </a:r>
            <a:r>
              <a:rPr lang="lt-LT" altLang="lt-LT" dirty="0" smtClean="0"/>
              <a:t> </a:t>
            </a:r>
            <a:r>
              <a:rPr lang="lt-LT" altLang="lt-LT" dirty="0" err="1" smtClean="0"/>
              <a:t>contexts</a:t>
            </a:r>
            <a:endParaRPr lang="lt-LT" altLang="lt-LT" dirty="0" smtClean="0"/>
          </a:p>
        </p:txBody>
      </p:sp>
      <p:sp>
        <p:nvSpPr>
          <p:cNvPr id="17411"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organization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that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operates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maintains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several</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multiple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integrated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systems</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implementation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project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executed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a:t>
            </a:r>
            <a:r>
              <a:rPr lang="lt-LT" altLang="lt-LT" sz="1800" dirty="0" smtClean="0">
                <a:solidFill>
                  <a:srgbClr val="000000"/>
                </a:solidFill>
                <a:latin typeface="Arial" panose="020B0604020202020204" pitchFamily="34" charset="0"/>
              </a:rPr>
              <a:t> IT </a:t>
            </a:r>
            <a:r>
              <a:rPr lang="lt-LT" altLang="lt-LT" sz="1800" dirty="0" err="1" smtClean="0">
                <a:solidFill>
                  <a:srgbClr val="000000"/>
                </a:solidFill>
                <a:latin typeface="Arial" panose="020B0604020202020204" pitchFamily="34" charset="0"/>
              </a:rPr>
              <a:t>company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under</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fixed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price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contract</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Core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support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information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system</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replacement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with</a:t>
            </a:r>
            <a:r>
              <a:rPr lang="lt-LT" altLang="lt-LT" sz="1800" dirty="0" smtClean="0">
                <a:solidFill>
                  <a:srgbClr val="000000"/>
                </a:solidFill>
                <a:latin typeface="Arial" panose="020B0604020202020204" pitchFamily="34" charset="0"/>
              </a:rPr>
              <a:t> COTS </a:t>
            </a:r>
            <a:r>
              <a:rPr lang="lt-LT" altLang="lt-LT" sz="1800" dirty="0" err="1" smtClean="0">
                <a:solidFill>
                  <a:srgbClr val="000000"/>
                </a:solidFill>
                <a:latin typeface="Arial" panose="020B0604020202020204" pitchFamily="34" charset="0"/>
              </a:rPr>
              <a:t>software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project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executed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by</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business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organization</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Open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source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product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maintenance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including</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product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functionality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implementation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maintenance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specific</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requirements</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for</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particular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customer</a:t>
            </a:r>
            <a:endParaRPr lang="lt-LT" altLang="lt-LT" sz="1800" dirty="0" smtClean="0">
              <a:solidFill>
                <a:srgbClr val="000000"/>
              </a:solidFill>
              <a:latin typeface="Arial" panose="020B0604020202020204" pitchFamily="34" charset="0"/>
            </a:endParaRP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Development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of</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embedded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firmware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software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for</a:t>
            </a:r>
            <a:r>
              <a:rPr lang="lt-LT" altLang="lt-LT" sz="1800" dirty="0" smtClean="0">
                <a:solidFill>
                  <a:srgbClr val="000000"/>
                </a:solidFill>
                <a:latin typeface="Arial" panose="020B0604020202020204" pitchFamily="34" charset="0"/>
              </a:rPr>
              <a:t> a </a:t>
            </a:r>
            <a:r>
              <a:rPr lang="lt-LT" altLang="lt-LT" sz="1800" dirty="0" err="1" smtClean="0">
                <a:solidFill>
                  <a:srgbClr val="000000"/>
                </a:solidFill>
                <a:latin typeface="Arial" panose="020B0604020202020204" pitchFamily="34" charset="0"/>
              </a:rPr>
              <a:t>particular</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hardware</a:t>
            </a:r>
            <a:endParaRPr lang="lt-LT" altLang="lt-LT" sz="1800" dirty="0" smtClean="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lt-LT" altLang="lt-LT" dirty="0" smtClean="0"/>
              <a:t>General </a:t>
            </a:r>
            <a:r>
              <a:rPr lang="lt-LT" altLang="lt-LT" dirty="0" err="1" smtClean="0"/>
              <a:t>things</a:t>
            </a:r>
            <a:endParaRPr lang="lt-LT" altLang="lt-LT" dirty="0" smtClean="0"/>
          </a:p>
        </p:txBody>
      </p:sp>
      <p:sp>
        <p:nvSpPr>
          <p:cNvPr id="7171" name="Rectangle 3"/>
          <p:cNvSpPr>
            <a:spLocks noGrp="1" noChangeArrowheads="1"/>
          </p:cNvSpPr>
          <p:nvPr>
            <p:ph type="body" idx="1"/>
          </p:nvPr>
        </p:nvSpPr>
        <p:spPr/>
        <p:txBody>
          <a:bodyPr/>
          <a:lstStyle/>
          <a:p>
            <a:pPr eaLnBrk="1" hangingPunct="1"/>
            <a:r>
              <a:rPr lang="lt-LT" altLang="lt-LT" sz="2000" dirty="0" err="1" smtClean="0"/>
              <a:t>Lecturer</a:t>
            </a:r>
            <a:r>
              <a:rPr lang="lt-LT" altLang="lt-LT" sz="2000" dirty="0" smtClean="0"/>
              <a:t>: Andrius Adamonis</a:t>
            </a:r>
          </a:p>
          <a:p>
            <a:pPr eaLnBrk="1" hangingPunct="1"/>
            <a:r>
              <a:rPr lang="lt-LT" altLang="lt-LT" sz="2000" dirty="0" err="1" smtClean="0"/>
              <a:t>Materials</a:t>
            </a:r>
            <a:r>
              <a:rPr lang="lt-LT" altLang="lt-LT" sz="2000" dirty="0" smtClean="0"/>
              <a:t>: </a:t>
            </a:r>
            <a:r>
              <a:rPr lang="lt-LT" altLang="lt-LT" sz="2000" dirty="0" smtClean="0">
                <a:hlinkClick r:id="rId3"/>
              </a:rPr>
              <a:t>http://www.mif.vu.lt/~adamonis/tikv</a:t>
            </a:r>
            <a:endParaRPr lang="lt-LT" altLang="lt-LT" sz="2000" dirty="0" smtClean="0"/>
          </a:p>
          <a:p>
            <a:pPr eaLnBrk="1" hangingPunct="1"/>
            <a:r>
              <a:rPr lang="lt-LT" altLang="lt-LT" sz="2000" dirty="0" err="1" smtClean="0"/>
              <a:t>Email</a:t>
            </a:r>
            <a:r>
              <a:rPr lang="lt-LT" altLang="lt-LT" sz="2000" dirty="0" smtClean="0"/>
              <a:t>: </a:t>
            </a:r>
            <a:r>
              <a:rPr lang="lt-LT" altLang="lt-LT" sz="2000" dirty="0" err="1" smtClean="0">
                <a:hlinkClick r:id="rId4"/>
              </a:rPr>
              <a:t>andrius.adamonis@mif.vu.lt</a:t>
            </a:r>
            <a:endParaRPr lang="lt-LT" altLang="lt-LT" sz="2000" dirty="0" smtClean="0"/>
          </a:p>
          <a:p>
            <a:pPr eaLnBrk="1" hangingPunct="1"/>
            <a:endParaRPr lang="lt-LT" altLang="lt-LT" sz="2000" dirty="0" smtClean="0"/>
          </a:p>
          <a:p>
            <a:pPr eaLnBrk="1" hangingPunct="1"/>
            <a:r>
              <a:rPr lang="lt-LT" altLang="lt-LT" sz="2000" dirty="0" err="1" smtClean="0"/>
              <a:t>Lectures</a:t>
            </a:r>
            <a:r>
              <a:rPr lang="lt-LT" altLang="lt-LT" sz="2000" dirty="0" smtClean="0"/>
              <a:t> </a:t>
            </a:r>
            <a:r>
              <a:rPr lang="lt-LT" altLang="lt-LT" sz="2000" dirty="0" err="1" smtClean="0"/>
              <a:t>and</a:t>
            </a:r>
            <a:r>
              <a:rPr lang="lt-LT" altLang="lt-LT" sz="2000" dirty="0" smtClean="0"/>
              <a:t> </a:t>
            </a:r>
            <a:r>
              <a:rPr lang="lt-LT" altLang="lt-LT" sz="2000" dirty="0" err="1" smtClean="0"/>
              <a:t>seminars</a:t>
            </a:r>
            <a:r>
              <a:rPr lang="lt-LT" altLang="lt-LT" sz="2000" dirty="0" smtClean="0"/>
              <a:t>:</a:t>
            </a:r>
          </a:p>
          <a:p>
            <a:pPr lvl="1" eaLnBrk="1" hangingPunct="1"/>
            <a:r>
              <a:rPr lang="lt-LT" altLang="lt-LT" sz="1800" dirty="0" err="1" smtClean="0"/>
              <a:t>Time</a:t>
            </a:r>
            <a:r>
              <a:rPr lang="lt-LT" altLang="lt-LT" sz="1800" dirty="0" smtClean="0"/>
              <a:t>: </a:t>
            </a:r>
            <a:r>
              <a:rPr lang="lt-LT" altLang="lt-LT" sz="1800" dirty="0" err="1" smtClean="0"/>
              <a:t>every</a:t>
            </a:r>
            <a:r>
              <a:rPr lang="lt-LT" altLang="lt-LT" sz="1800" dirty="0" smtClean="0"/>
              <a:t> </a:t>
            </a:r>
            <a:r>
              <a:rPr lang="lt-LT" altLang="lt-LT" sz="1800" dirty="0" err="1" smtClean="0"/>
              <a:t>Wednesday</a:t>
            </a:r>
            <a:r>
              <a:rPr lang="lt-LT" altLang="lt-LT" sz="1800" dirty="0" smtClean="0"/>
              <a:t> </a:t>
            </a:r>
            <a:r>
              <a:rPr lang="lt-LT" altLang="lt-LT" sz="1800" dirty="0" smtClean="0"/>
              <a:t>17:00–20:30 </a:t>
            </a:r>
            <a:r>
              <a:rPr lang="lt-LT" altLang="lt-LT" sz="1800" dirty="0" smtClean="0"/>
              <a:t>–&gt; 17:00</a:t>
            </a:r>
          </a:p>
          <a:p>
            <a:pPr lvl="1" eaLnBrk="1" hangingPunct="1"/>
            <a:r>
              <a:rPr lang="lt-LT" altLang="lt-LT" sz="1800" dirty="0" err="1" smtClean="0"/>
              <a:t>Venue</a:t>
            </a:r>
            <a:r>
              <a:rPr lang="lt-LT" altLang="lt-LT" sz="1800" dirty="0" smtClean="0"/>
              <a:t>: </a:t>
            </a:r>
            <a:r>
              <a:rPr lang="lt-LT" altLang="lt-LT" sz="1800" dirty="0" smtClean="0"/>
              <a:t>213 </a:t>
            </a:r>
            <a:r>
              <a:rPr lang="lt-LT" altLang="lt-LT" sz="1800" dirty="0" err="1" smtClean="0"/>
              <a:t>aud</a:t>
            </a:r>
            <a:r>
              <a:rPr lang="lt-LT" altLang="lt-LT" sz="1800" dirty="0" smtClean="0"/>
              <a:t>., </a:t>
            </a:r>
            <a:r>
              <a:rPr lang="lt-LT" altLang="lt-LT" sz="1800" dirty="0" smtClean="0"/>
              <a:t>Didlaukio</a:t>
            </a:r>
            <a:endParaRPr lang="lt-LT" altLang="lt-LT"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lt-LT" altLang="lt-LT" dirty="0" err="1" smtClean="0"/>
              <a:t>Stages</a:t>
            </a:r>
            <a:r>
              <a:rPr lang="lt-LT" altLang="lt-LT" dirty="0" smtClean="0"/>
              <a:t> </a:t>
            </a:r>
            <a:r>
              <a:rPr lang="lt-LT" altLang="lt-LT" dirty="0" err="1" smtClean="0"/>
              <a:t>of</a:t>
            </a:r>
            <a:r>
              <a:rPr lang="lt-LT" altLang="lt-LT" dirty="0" smtClean="0"/>
              <a:t> a </a:t>
            </a:r>
            <a:r>
              <a:rPr lang="lt-LT" altLang="lt-LT" dirty="0" err="1" smtClean="0"/>
              <a:t>group</a:t>
            </a:r>
            <a:r>
              <a:rPr lang="lt-LT" altLang="lt-LT" dirty="0" smtClean="0"/>
              <a:t> </a:t>
            </a:r>
            <a:r>
              <a:rPr lang="lt-LT" altLang="lt-LT" dirty="0" err="1" smtClean="0"/>
              <a:t>project</a:t>
            </a:r>
            <a:endParaRPr lang="lt-LT" altLang="lt-LT" dirty="0" smtClean="0"/>
          </a:p>
        </p:txBody>
      </p:sp>
      <p:sp>
        <p:nvSpPr>
          <p:cNvPr id="19459"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Clarify</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context</a:t>
            </a:r>
            <a:endParaRPr lang="lt-LT" altLang="lt-LT" sz="1800" dirty="0" smtClean="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apibrėžiant įsivaizduojamą esamą procesą, vykdomų projektų/darbų tikslus, apimtį, darbuotojų kiekį ir kvalifikacijas, įvardinant naudojamas technologijas bei specifinius projektų poreikius ir reikalavimus testavimo bei konfigūracijų valdymo procesams</a:t>
            </a: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Describe</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test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configuration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management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strategy</a:t>
            </a:r>
            <a:endParaRPr lang="lt-LT" altLang="lt-LT" sz="1800" dirty="0" smtClean="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Parengti testavimo bei konfigūracijų valdymo strategijas, procesų aprašymus bei kitus šių veiklų organizavimo projekte aprašus, įvardinant (bet neapsiribojant) šių disciplinų tikslus, atsakomybių ribas, siūlomą testavimo ir konfigūracijų valdymo organizaciją, jos atsakomybes, komandos sudarymo principus, veiklų atlikimo planus</a:t>
            </a:r>
          </a:p>
          <a:p>
            <a:pPr>
              <a:buFont typeface="Verdana" panose="020B0604030504040204" pitchFamily="34" charset="0"/>
              <a:buAutoNum type="arabicPeriod"/>
            </a:pPr>
            <a:r>
              <a:rPr lang="lt-LT" altLang="lt-LT" sz="1800" dirty="0" err="1" smtClean="0">
                <a:solidFill>
                  <a:srgbClr val="000000"/>
                </a:solidFill>
                <a:latin typeface="Arial" panose="020B0604020202020204" pitchFamily="34" charset="0"/>
              </a:rPr>
              <a:t>Select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testing</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and</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configuration</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management</a:t>
            </a:r>
            <a:r>
              <a:rPr lang="lt-LT" altLang="lt-LT" sz="1800" dirty="0" smtClean="0">
                <a:solidFill>
                  <a:srgbClr val="000000"/>
                </a:solidFill>
                <a:latin typeface="Arial" panose="020B0604020202020204" pitchFamily="34" charset="0"/>
              </a:rPr>
              <a:t> </a:t>
            </a:r>
            <a:r>
              <a:rPr lang="lt-LT" altLang="lt-LT" sz="1800" dirty="0" err="1" smtClean="0">
                <a:solidFill>
                  <a:srgbClr val="000000"/>
                </a:solidFill>
                <a:latin typeface="Arial" panose="020B0604020202020204" pitchFamily="34" charset="0"/>
              </a:rPr>
              <a:t>tools</a:t>
            </a:r>
            <a:endParaRPr lang="lt-LT" altLang="lt-LT" sz="1800" dirty="0">
              <a:solidFill>
                <a:srgbClr val="000000"/>
              </a:solidFill>
              <a:latin typeface="Arial" panose="020B0604020202020204" pitchFamily="34" charset="0"/>
            </a:endParaRPr>
          </a:p>
          <a:p>
            <a:pPr lvl="1">
              <a:buFont typeface="Verdana" panose="020B0604030504040204" pitchFamily="34" charset="0"/>
              <a:buAutoNum type="arabicPeriod"/>
            </a:pPr>
            <a:r>
              <a:rPr lang="lt-LT" altLang="lt-LT" sz="1400" dirty="0" smtClean="0">
                <a:solidFill>
                  <a:srgbClr val="000000"/>
                </a:solidFill>
                <a:latin typeface="Arial" panose="020B0604020202020204" pitchFamily="34" charset="0"/>
              </a:rPr>
              <a:t>Parinkti testavimo ir konfigūracijų valdymo automatizavimo įrankius, tinkamus naudoti aprašytame procese, aprašyti tų įrankių naudojimo scenarijus ir taisykles; kiekvienas komandos narys parengia vieno iš pasirinktų įrankių/metodų pristatymą (tai ir yra tas individualus pristatymas; taip pat derinamės tarpusavyje, kad nesikartotų temos ir tarp komandų)</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lt-LT" altLang="lt-LT" dirty="0" smtClean="0"/>
              <a:t>Grupinio projekto etapai</a:t>
            </a:r>
          </a:p>
        </p:txBody>
      </p:sp>
      <p:sp>
        <p:nvSpPr>
          <p:cNvPr id="19459" name="Rectangle 3"/>
          <p:cNvSpPr>
            <a:spLocks noGrp="1" noChangeArrowheads="1"/>
          </p:cNvSpPr>
          <p:nvPr>
            <p:ph type="body" idx="1"/>
          </p:nvPr>
        </p:nvSpPr>
        <p:spPr>
          <a:xfrm>
            <a:off x="685800" y="1341438"/>
            <a:ext cx="8134350" cy="5111750"/>
          </a:xfrm>
        </p:spPr>
        <p:txBody>
          <a:bodyPr/>
          <a:lstStyle/>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Patikslinti kontekstą, apibrėžiant įsivaizduojamą esamą procesą, vykdomų projektų/darbų tikslus, apimtį, darbuotojų kiekį ir kvalifikacijas, įvardinant naudojamas technologijas bei specifinius projektų poreikius ir reikalavimus testavimo bei konfigūracijų valdymo procesams</a:t>
            </a:r>
          </a:p>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Parengti testavimo bei konfigūracijų valdymo strategijas, procesų aprašymus bei kitus šių veiklų organizavimo projekte aprašus, įvardinant (bet neapsiribojant) šių disciplinų tikslus, atsakomybių ribas, siūlomą testavimo ir konfigūracijų valdymo organizaciją, jos atsakomybes, komandos sudarymo principus, veiklų atlikimo planus</a:t>
            </a:r>
          </a:p>
          <a:p>
            <a:pPr>
              <a:buFont typeface="Verdana" panose="020B0604030504040204" pitchFamily="34" charset="0"/>
              <a:buAutoNum type="arabicPeriod"/>
            </a:pPr>
            <a:r>
              <a:rPr lang="lt-LT" altLang="lt-LT" sz="1800" smtClean="0">
                <a:solidFill>
                  <a:srgbClr val="000000"/>
                </a:solidFill>
                <a:latin typeface="Arial" panose="020B0604020202020204" pitchFamily="34" charset="0"/>
              </a:rPr>
              <a:t>Parinkti testavimo ir konfigūracijų valdymo automatizavimo įrankius, tinkamus naudoti aprašytame procese, aprašyti tų įrankių naudojimo scenarijus ir taisykles; kiekvienas komandos narys parengia vieno iš pasirinktų įrankių/metodų pristatymą (tai ir yra tas individualus pristatymas; taip pat derinamės tarpusavyje, kad nesikartotų temos ir tarp komandų)</a:t>
            </a:r>
          </a:p>
        </p:txBody>
      </p:sp>
    </p:spTree>
    <p:extLst>
      <p:ext uri="{BB962C8B-B14F-4D97-AF65-F5344CB8AC3E}">
        <p14:creationId xmlns:p14="http://schemas.microsoft.com/office/powerpoint/2010/main" val="193019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lt-LT" altLang="lt-LT" dirty="0" err="1" smtClean="0"/>
              <a:t>Ground</a:t>
            </a:r>
            <a:r>
              <a:rPr lang="lt-LT" altLang="lt-LT" dirty="0" smtClean="0"/>
              <a:t> </a:t>
            </a:r>
            <a:r>
              <a:rPr lang="lt-LT" altLang="lt-LT" dirty="0" err="1" smtClean="0"/>
              <a:t>rules</a:t>
            </a:r>
            <a:endParaRPr lang="lt-LT" altLang="lt-LT" dirty="0" smtClean="0"/>
          </a:p>
        </p:txBody>
      </p:sp>
      <p:sp>
        <p:nvSpPr>
          <p:cNvPr id="21507" name="Rectangle 3"/>
          <p:cNvSpPr>
            <a:spLocks noGrp="1" noChangeArrowheads="1"/>
          </p:cNvSpPr>
          <p:nvPr>
            <p:ph type="body" idx="1"/>
          </p:nvPr>
        </p:nvSpPr>
        <p:spPr>
          <a:xfrm>
            <a:off x="685800" y="1341438"/>
            <a:ext cx="8134350" cy="5111750"/>
          </a:xfrm>
        </p:spPr>
        <p:txBody>
          <a:bodyPr/>
          <a:lstStyle/>
          <a:p>
            <a:pPr eaLnBrk="1" hangingPunct="1">
              <a:lnSpc>
                <a:spcPct val="100000"/>
              </a:lnSpc>
            </a:pPr>
            <a:r>
              <a:rPr lang="lt-LT" altLang="lt-LT" sz="2000" dirty="0" err="1" smtClean="0"/>
              <a:t>Informal</a:t>
            </a:r>
            <a:endParaRPr lang="lt-LT" altLang="lt-LT" sz="2000" dirty="0" smtClean="0"/>
          </a:p>
          <a:p>
            <a:pPr eaLnBrk="1" hangingPunct="1">
              <a:lnSpc>
                <a:spcPct val="100000"/>
              </a:lnSpc>
            </a:pPr>
            <a:r>
              <a:rPr lang="lt-LT" altLang="lt-LT" sz="2000" dirty="0" err="1" smtClean="0"/>
              <a:t>Discussion</a:t>
            </a:r>
            <a:endParaRPr lang="lt-LT" altLang="lt-LT" sz="2000" dirty="0" smtClean="0"/>
          </a:p>
          <a:p>
            <a:pPr eaLnBrk="1" hangingPunct="1">
              <a:lnSpc>
                <a:spcPct val="100000"/>
              </a:lnSpc>
            </a:pPr>
            <a:r>
              <a:rPr lang="lt-LT" altLang="lt-LT" sz="2000" dirty="0" err="1" smtClean="0"/>
              <a:t>Questions</a:t>
            </a:r>
            <a:r>
              <a:rPr lang="lt-LT" altLang="lt-LT" sz="2000" dirty="0" smtClean="0"/>
              <a:t> </a:t>
            </a:r>
            <a:r>
              <a:rPr lang="lt-LT" altLang="lt-LT" sz="2000" dirty="0" err="1" smtClean="0"/>
              <a:t>any</a:t>
            </a:r>
            <a:r>
              <a:rPr lang="lt-LT" altLang="lt-LT" sz="2000" dirty="0" smtClean="0"/>
              <a:t> </a:t>
            </a:r>
            <a:r>
              <a:rPr lang="lt-LT" altLang="lt-LT" sz="2000" dirty="0" err="1" smtClean="0"/>
              <a:t>time</a:t>
            </a:r>
            <a:endParaRPr lang="lt-LT" altLang="lt-LT" sz="2000" dirty="0" smtClean="0"/>
          </a:p>
          <a:p>
            <a:pPr eaLnBrk="1" hangingPunct="1">
              <a:lnSpc>
                <a:spcPct val="100000"/>
              </a:lnSpc>
            </a:pPr>
            <a:r>
              <a:rPr lang="lt-LT" altLang="lt-LT" sz="2000" dirty="0" err="1" smtClean="0"/>
              <a:t>Comments</a:t>
            </a:r>
            <a:r>
              <a:rPr lang="lt-LT" altLang="lt-LT" sz="2000" dirty="0" smtClean="0"/>
              <a:t> </a:t>
            </a:r>
            <a:r>
              <a:rPr lang="lt-LT" altLang="lt-LT" sz="2000" dirty="0" err="1" smtClean="0"/>
              <a:t>any</a:t>
            </a:r>
            <a:r>
              <a:rPr lang="lt-LT" altLang="lt-LT" sz="2000" dirty="0" smtClean="0"/>
              <a:t> </a:t>
            </a:r>
            <a:r>
              <a:rPr lang="lt-LT" altLang="lt-LT" sz="2000" dirty="0" err="1" smtClean="0"/>
              <a:t>time</a:t>
            </a:r>
            <a:endParaRPr lang="lt-LT" altLang="lt-LT" sz="2000" dirty="0" smtClean="0"/>
          </a:p>
          <a:p>
            <a:pPr eaLnBrk="1" hangingPunct="1">
              <a:lnSpc>
                <a:spcPct val="100000"/>
              </a:lnSpc>
            </a:pPr>
            <a:r>
              <a:rPr lang="lt-LT" altLang="lt-LT" sz="2000" dirty="0" err="1" smtClean="0"/>
              <a:t>Enter</a:t>
            </a:r>
            <a:r>
              <a:rPr lang="lt-LT" altLang="lt-LT" sz="2000" dirty="0" smtClean="0"/>
              <a:t> </a:t>
            </a:r>
            <a:r>
              <a:rPr lang="lt-LT" altLang="lt-LT" sz="2000" dirty="0" err="1" smtClean="0"/>
              <a:t>and</a:t>
            </a:r>
            <a:r>
              <a:rPr lang="lt-LT" altLang="lt-LT" sz="2000" dirty="0" smtClean="0"/>
              <a:t> </a:t>
            </a:r>
            <a:r>
              <a:rPr lang="lt-LT" altLang="lt-LT" sz="2000" dirty="0" err="1" smtClean="0"/>
              <a:t>exit</a:t>
            </a:r>
            <a:r>
              <a:rPr lang="lt-LT" altLang="lt-LT" sz="2000" dirty="0" smtClean="0"/>
              <a:t> </a:t>
            </a:r>
            <a:r>
              <a:rPr lang="lt-LT" altLang="lt-LT" sz="2000" dirty="0" err="1" smtClean="0"/>
              <a:t>any</a:t>
            </a:r>
            <a:r>
              <a:rPr lang="lt-LT" altLang="lt-LT" sz="2000" dirty="0" smtClean="0"/>
              <a:t> </a:t>
            </a:r>
            <a:r>
              <a:rPr lang="lt-LT" altLang="lt-LT" sz="2000" dirty="0" err="1" smtClean="0"/>
              <a:t>time</a:t>
            </a:r>
            <a:r>
              <a:rPr lang="lt-LT" altLang="lt-LT" sz="2000" dirty="0" smtClean="0"/>
              <a:t> </a:t>
            </a:r>
            <a:r>
              <a:rPr lang="lt-LT" altLang="lt-LT" sz="2000" dirty="0" err="1" smtClean="0"/>
              <a:t>without</a:t>
            </a:r>
            <a:r>
              <a:rPr lang="lt-LT" altLang="lt-LT" sz="2000" dirty="0" smtClean="0"/>
              <a:t> </a:t>
            </a:r>
            <a:r>
              <a:rPr lang="lt-LT" altLang="lt-LT" sz="2000" dirty="0" err="1" smtClean="0"/>
              <a:t>asking</a:t>
            </a:r>
            <a:endParaRPr lang="lt-LT" altLang="lt-LT" sz="2000" dirty="0" smtClean="0"/>
          </a:p>
          <a:p>
            <a:pPr eaLnBrk="1" hangingPunct="1">
              <a:lnSpc>
                <a:spcPct val="100000"/>
              </a:lnSpc>
            </a:pPr>
            <a:r>
              <a:rPr lang="lt-LT" altLang="lt-LT" sz="2000" dirty="0" err="1" smtClean="0"/>
              <a:t>No</a:t>
            </a:r>
            <a:r>
              <a:rPr lang="lt-LT" altLang="lt-LT" sz="2000" dirty="0" smtClean="0"/>
              <a:t> </a:t>
            </a:r>
            <a:r>
              <a:rPr lang="lt-LT" altLang="lt-LT" sz="2000" dirty="0" err="1" smtClean="0"/>
              <a:t>penalties</a:t>
            </a:r>
            <a:r>
              <a:rPr lang="lt-LT" altLang="lt-LT" sz="2000" dirty="0" smtClean="0"/>
              <a:t> </a:t>
            </a:r>
            <a:r>
              <a:rPr lang="lt-LT" altLang="lt-LT" sz="2000" dirty="0" err="1" smtClean="0"/>
              <a:t>for</a:t>
            </a:r>
            <a:r>
              <a:rPr lang="lt-LT" altLang="lt-LT" sz="2000" dirty="0" smtClean="0"/>
              <a:t> </a:t>
            </a:r>
            <a:r>
              <a:rPr lang="lt-LT" altLang="lt-LT" sz="2000" dirty="0" err="1" smtClean="0"/>
              <a:t>being</a:t>
            </a:r>
            <a:r>
              <a:rPr lang="lt-LT" altLang="lt-LT" sz="2000" dirty="0" smtClean="0"/>
              <a:t> late (</a:t>
            </a:r>
            <a:r>
              <a:rPr lang="lt-LT" altLang="lt-LT" sz="2000" dirty="0" err="1" smtClean="0"/>
              <a:t>although</a:t>
            </a:r>
            <a:r>
              <a:rPr lang="lt-LT" altLang="lt-LT" sz="2000" dirty="0" smtClean="0"/>
              <a:t> </a:t>
            </a:r>
            <a:r>
              <a:rPr lang="lt-LT" altLang="lt-LT" sz="2000" dirty="0" err="1" smtClean="0"/>
              <a:t>not</a:t>
            </a:r>
            <a:r>
              <a:rPr lang="lt-LT" altLang="lt-LT" sz="2000" dirty="0" smtClean="0"/>
              <a:t> </a:t>
            </a:r>
            <a:r>
              <a:rPr lang="lt-LT" altLang="lt-LT" sz="2000" dirty="0" err="1" smtClean="0"/>
              <a:t>promoted</a:t>
            </a:r>
            <a:r>
              <a:rPr lang="lt-LT" altLang="lt-LT" sz="2000" dirty="0" smtClean="0"/>
              <a:t>)</a:t>
            </a:r>
          </a:p>
          <a:p>
            <a:pPr eaLnBrk="1" hangingPunct="1">
              <a:lnSpc>
                <a:spcPct val="100000"/>
              </a:lnSpc>
            </a:pPr>
            <a:r>
              <a:rPr lang="lt-LT" altLang="lt-LT" sz="2000" dirty="0" err="1" smtClean="0"/>
              <a:t>Mobile</a:t>
            </a:r>
            <a:r>
              <a:rPr lang="lt-LT" altLang="lt-LT" sz="2000" dirty="0" smtClean="0"/>
              <a:t> </a:t>
            </a:r>
            <a:r>
              <a:rPr lang="lt-LT" altLang="lt-LT" sz="2000" dirty="0" err="1" smtClean="0"/>
              <a:t>phones</a:t>
            </a:r>
            <a:r>
              <a:rPr lang="lt-LT" altLang="lt-LT" sz="2000" dirty="0" smtClean="0"/>
              <a:t> are </a:t>
            </a:r>
            <a:r>
              <a:rPr lang="lt-LT" altLang="lt-LT" sz="2000" dirty="0" err="1" smtClean="0"/>
              <a:t>ok</a:t>
            </a:r>
            <a:r>
              <a:rPr lang="lt-LT" altLang="lt-LT" sz="2000" dirty="0" smtClean="0"/>
              <a:t>; </a:t>
            </a:r>
            <a:r>
              <a:rPr lang="lt-LT" altLang="lt-LT" sz="2000" dirty="0" err="1" smtClean="0"/>
              <a:t>PCs</a:t>
            </a:r>
            <a:r>
              <a:rPr lang="lt-LT" altLang="lt-LT" sz="2000" dirty="0" smtClean="0"/>
              <a:t> </a:t>
            </a:r>
            <a:r>
              <a:rPr lang="lt-LT" altLang="lt-LT" sz="2000" dirty="0" err="1" smtClean="0"/>
              <a:t>might</a:t>
            </a:r>
            <a:r>
              <a:rPr lang="lt-LT" altLang="lt-LT" sz="2000" dirty="0" smtClean="0"/>
              <a:t> be </a:t>
            </a:r>
            <a:r>
              <a:rPr lang="lt-LT" altLang="lt-LT" sz="2000" dirty="0" err="1" smtClean="0"/>
              <a:t>useful</a:t>
            </a:r>
            <a:r>
              <a:rPr lang="lt-LT" altLang="lt-LT" sz="2000" dirty="0" smtClean="0"/>
              <a:t>; </a:t>
            </a:r>
            <a:r>
              <a:rPr lang="lt-LT" altLang="lt-LT" sz="2000" dirty="0" err="1" smtClean="0"/>
              <a:t>power</a:t>
            </a:r>
            <a:r>
              <a:rPr lang="lt-LT" altLang="lt-LT" sz="2000" dirty="0" smtClean="0"/>
              <a:t> </a:t>
            </a:r>
            <a:r>
              <a:rPr lang="lt-LT" altLang="lt-LT" sz="2000" dirty="0" err="1" smtClean="0"/>
              <a:t>sockets</a:t>
            </a:r>
            <a:r>
              <a:rPr lang="lt-LT" altLang="lt-LT" sz="2000" dirty="0" smtClean="0"/>
              <a:t> </a:t>
            </a:r>
            <a:r>
              <a:rPr lang="lt-LT" altLang="lt-LT" sz="2000" dirty="0" err="1" smtClean="0"/>
              <a:t>they</a:t>
            </a:r>
            <a:r>
              <a:rPr lang="lt-LT" altLang="lt-LT" sz="2000" dirty="0" smtClean="0"/>
              <a:t> are</a:t>
            </a:r>
            <a:endParaRPr lang="lt-LT" altLang="lt-LT" sz="2000" i="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lt-LT" altLang="lt-LT" smtClean="0"/>
              <a:t>Taisyklės paskaitose ir seminaruose</a:t>
            </a:r>
          </a:p>
        </p:txBody>
      </p:sp>
      <p:sp>
        <p:nvSpPr>
          <p:cNvPr id="21507" name="Rectangle 3"/>
          <p:cNvSpPr>
            <a:spLocks noGrp="1" noChangeArrowheads="1"/>
          </p:cNvSpPr>
          <p:nvPr>
            <p:ph type="body" idx="1"/>
          </p:nvPr>
        </p:nvSpPr>
        <p:spPr>
          <a:xfrm>
            <a:off x="685800" y="1341438"/>
            <a:ext cx="8134350" cy="5111750"/>
          </a:xfrm>
        </p:spPr>
        <p:txBody>
          <a:bodyPr/>
          <a:lstStyle/>
          <a:p>
            <a:pPr eaLnBrk="1" hangingPunct="1">
              <a:lnSpc>
                <a:spcPct val="100000"/>
              </a:lnSpc>
            </a:pPr>
            <a:r>
              <a:rPr lang="lt-LT" altLang="lt-LT" sz="2000" smtClean="0"/>
              <a:t>Per paskaitą diskutuojam: aptariam aspektus, keliam klausimus, aptariam atsakymus</a:t>
            </a:r>
          </a:p>
          <a:p>
            <a:pPr eaLnBrk="1" hangingPunct="1">
              <a:lnSpc>
                <a:spcPct val="100000"/>
              </a:lnSpc>
            </a:pPr>
            <a:r>
              <a:rPr lang="lt-LT" altLang="lt-LT" sz="2000" smtClean="0"/>
              <a:t>Klausti galima bet kada</a:t>
            </a:r>
          </a:p>
          <a:p>
            <a:pPr eaLnBrk="1" hangingPunct="1">
              <a:lnSpc>
                <a:spcPct val="100000"/>
              </a:lnSpc>
            </a:pPr>
            <a:r>
              <a:rPr lang="lt-LT" altLang="lt-LT" sz="2000" smtClean="0"/>
              <a:t>Komentuoti galima bet kada</a:t>
            </a:r>
          </a:p>
          <a:p>
            <a:pPr eaLnBrk="1" hangingPunct="1">
              <a:lnSpc>
                <a:spcPct val="100000"/>
              </a:lnSpc>
            </a:pPr>
            <a:r>
              <a:rPr lang="lt-LT" altLang="lt-LT" sz="2000" smtClean="0"/>
              <a:t>Išeiti ir įeiti galima bet kada ir neatsiklausiant</a:t>
            </a:r>
          </a:p>
          <a:p>
            <a:pPr eaLnBrk="1" hangingPunct="1">
              <a:lnSpc>
                <a:spcPct val="100000"/>
              </a:lnSpc>
            </a:pPr>
            <a:r>
              <a:rPr lang="lt-LT" altLang="lt-LT" sz="2000" smtClean="0"/>
              <a:t>Už pavėlavimą vienas kito nebaudžiam (bet neskatinam)</a:t>
            </a:r>
          </a:p>
          <a:p>
            <a:pPr eaLnBrk="1" hangingPunct="1">
              <a:lnSpc>
                <a:spcPct val="100000"/>
              </a:lnSpc>
            </a:pPr>
            <a:r>
              <a:rPr lang="lt-LT" altLang="lt-LT" sz="2000" smtClean="0"/>
              <a:t>Telefonai tegul būna; kompai būtinai turi būti; su rozetėmis kaip yra, taip yra</a:t>
            </a:r>
            <a:endParaRPr lang="lt-LT" altLang="lt-LT" sz="2000" i="1" smtClean="0"/>
          </a:p>
        </p:txBody>
      </p:sp>
    </p:spTree>
    <p:extLst>
      <p:ext uri="{BB962C8B-B14F-4D97-AF65-F5344CB8AC3E}">
        <p14:creationId xmlns:p14="http://schemas.microsoft.com/office/powerpoint/2010/main" val="103947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lt-LT" dirty="0"/>
              <a:t>Purpose of the course unit</a:t>
            </a:r>
            <a:endParaRPr lang="en-US" altLang="lt-LT" dirty="0" smtClean="0"/>
          </a:p>
        </p:txBody>
      </p:sp>
      <p:sp>
        <p:nvSpPr>
          <p:cNvPr id="9219" name="Content Placeholder 2"/>
          <p:cNvSpPr>
            <a:spLocks noGrp="1"/>
          </p:cNvSpPr>
          <p:nvPr>
            <p:ph idx="1"/>
          </p:nvPr>
        </p:nvSpPr>
        <p:spPr/>
        <p:txBody>
          <a:bodyPr/>
          <a:lstStyle/>
          <a:p>
            <a:pPr eaLnBrk="1" hangingPunct="1"/>
            <a:r>
              <a:rPr lang="en-US" altLang="lt-LT" dirty="0"/>
              <a:t>To increase knowledge of methods and tools of software testing and configuration management, to develop skills in evaluating and selecting appropriate software engineering, software testing and configuration management methods and tools in order to ensure quality of software development and deployment.</a:t>
            </a:r>
            <a:endParaRPr lang="en-US" altLang="lt-LT"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lt-LT" altLang="lt-LT" smtClean="0"/>
              <a:t>Modulio tikslas</a:t>
            </a:r>
            <a:endParaRPr lang="en-US" altLang="lt-LT" smtClean="0"/>
          </a:p>
        </p:txBody>
      </p:sp>
      <p:sp>
        <p:nvSpPr>
          <p:cNvPr id="9219" name="Content Placeholder 2"/>
          <p:cNvSpPr>
            <a:spLocks noGrp="1"/>
          </p:cNvSpPr>
          <p:nvPr>
            <p:ph idx="1"/>
          </p:nvPr>
        </p:nvSpPr>
        <p:spPr/>
        <p:txBody>
          <a:bodyPr/>
          <a:lstStyle/>
          <a:p>
            <a:pPr eaLnBrk="1" hangingPunct="1"/>
            <a:r>
              <a:rPr lang="lt-LT" altLang="lt-LT" dirty="0" smtClean="0"/>
              <a:t>Gilinti žinias apie programų sistemų testavimo bei konfigūracijų valdymo metodus bei įrankius, ugdyti gebėjimą vertinti ir parinkti programų sistemų kūrimo, programų sistemų kokybės vertinimo bei konfigūracijų valdymo metodus ir įrankius, siekiant užtikrinti kuriamų ir diegiamų programų sistemų kokybišką veikimą</a:t>
            </a:r>
            <a:endParaRPr lang="en-US" altLang="lt-LT" dirty="0" smtClean="0"/>
          </a:p>
        </p:txBody>
      </p:sp>
    </p:spTree>
    <p:extLst>
      <p:ext uri="{BB962C8B-B14F-4D97-AF65-F5344CB8AC3E}">
        <p14:creationId xmlns:p14="http://schemas.microsoft.com/office/powerpoint/2010/main" val="191597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lt-LT" dirty="0"/>
              <a:t>Course content: breakdown of the topics</a:t>
            </a:r>
            <a:endParaRPr lang="en-US" altLang="lt-LT" dirty="0" smtClean="0"/>
          </a:p>
        </p:txBody>
      </p:sp>
      <p:sp>
        <p:nvSpPr>
          <p:cNvPr id="10243" name="Content Placeholder 2"/>
          <p:cNvSpPr>
            <a:spLocks noGrp="1"/>
          </p:cNvSpPr>
          <p:nvPr>
            <p:ph idx="1"/>
          </p:nvPr>
        </p:nvSpPr>
        <p:spPr/>
        <p:txBody>
          <a:bodyPr/>
          <a:lstStyle/>
          <a:p>
            <a:pPr eaLnBrk="1" hangingPunct="1">
              <a:lnSpc>
                <a:spcPct val="100000"/>
              </a:lnSpc>
            </a:pPr>
            <a:r>
              <a:rPr lang="en-US" altLang="lt-LT" sz="2000" dirty="0" smtClean="0"/>
              <a:t>Test </a:t>
            </a:r>
            <a:r>
              <a:rPr lang="en-US" altLang="lt-LT" sz="2000" dirty="0"/>
              <a:t>paradigms and principles. Test levels, test </a:t>
            </a:r>
            <a:r>
              <a:rPr lang="en-US" altLang="lt-LT" sz="2000" dirty="0" smtClean="0"/>
              <a:t>methods </a:t>
            </a:r>
            <a:r>
              <a:rPr lang="en-US" altLang="lt-LT" sz="2000" dirty="0"/>
              <a:t>and tools.</a:t>
            </a:r>
          </a:p>
          <a:p>
            <a:pPr eaLnBrk="1" hangingPunct="1">
              <a:lnSpc>
                <a:spcPct val="100000"/>
              </a:lnSpc>
            </a:pPr>
            <a:r>
              <a:rPr lang="en-US" altLang="lt-LT" sz="2000" dirty="0" smtClean="0"/>
              <a:t>Test </a:t>
            </a:r>
            <a:r>
              <a:rPr lang="en-US" altLang="lt-LT" sz="2000" dirty="0"/>
              <a:t>design and documentation.</a:t>
            </a:r>
          </a:p>
          <a:p>
            <a:pPr eaLnBrk="1" hangingPunct="1">
              <a:lnSpc>
                <a:spcPct val="100000"/>
              </a:lnSpc>
            </a:pPr>
            <a:r>
              <a:rPr lang="en-US" altLang="lt-LT" sz="2000" dirty="0" smtClean="0"/>
              <a:t>Defect </a:t>
            </a:r>
            <a:r>
              <a:rPr lang="en-US" altLang="lt-LT" sz="2000" dirty="0"/>
              <a:t>classification (taxonomy). Defect tracking. </a:t>
            </a:r>
          </a:p>
          <a:p>
            <a:pPr eaLnBrk="1" hangingPunct="1">
              <a:lnSpc>
                <a:spcPct val="100000"/>
              </a:lnSpc>
            </a:pPr>
            <a:r>
              <a:rPr lang="en-US" altLang="lt-LT" sz="2000" dirty="0" smtClean="0"/>
              <a:t>Automated </a:t>
            </a:r>
            <a:r>
              <a:rPr lang="en-US" altLang="lt-LT" sz="2000" dirty="0"/>
              <a:t>testing, automated testing </a:t>
            </a:r>
            <a:r>
              <a:rPr lang="en-US" altLang="lt-LT" sz="2000" dirty="0" smtClean="0"/>
              <a:t>tools.</a:t>
            </a:r>
            <a:endParaRPr lang="lt-LT" altLang="lt-LT" sz="2000" dirty="0" smtClean="0"/>
          </a:p>
          <a:p>
            <a:pPr eaLnBrk="1" hangingPunct="1">
              <a:lnSpc>
                <a:spcPct val="100000"/>
              </a:lnSpc>
            </a:pPr>
            <a:r>
              <a:rPr lang="en-US" altLang="lt-LT" sz="2000" dirty="0" smtClean="0"/>
              <a:t>Testing </a:t>
            </a:r>
            <a:r>
              <a:rPr lang="en-US" altLang="lt-LT" sz="2000" dirty="0"/>
              <a:t>process organization, testing process maturity, testing process assessment and improvement. Relationship of testing process and software process.</a:t>
            </a:r>
          </a:p>
          <a:p>
            <a:pPr eaLnBrk="1" hangingPunct="1">
              <a:lnSpc>
                <a:spcPct val="100000"/>
              </a:lnSpc>
            </a:pPr>
            <a:r>
              <a:rPr lang="en-US" altLang="lt-LT" sz="2000" dirty="0" smtClean="0"/>
              <a:t>Agile </a:t>
            </a:r>
            <a:r>
              <a:rPr lang="en-US" altLang="lt-LT" sz="2000" dirty="0"/>
              <a:t>testing.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lt-LT" altLang="lt-LT" smtClean="0"/>
              <a:t>Paskaitų turinys</a:t>
            </a:r>
            <a:endParaRPr lang="en-US" altLang="lt-LT" smtClean="0"/>
          </a:p>
        </p:txBody>
      </p:sp>
      <p:sp>
        <p:nvSpPr>
          <p:cNvPr id="10243" name="Content Placeholder 2"/>
          <p:cNvSpPr>
            <a:spLocks noGrp="1"/>
          </p:cNvSpPr>
          <p:nvPr>
            <p:ph idx="1"/>
          </p:nvPr>
        </p:nvSpPr>
        <p:spPr/>
        <p:txBody>
          <a:bodyPr/>
          <a:lstStyle/>
          <a:p>
            <a:pPr eaLnBrk="1" hangingPunct="1">
              <a:lnSpc>
                <a:spcPct val="100000"/>
              </a:lnSpc>
            </a:pPr>
            <a:r>
              <a:rPr lang="lt-LT" altLang="lt-LT" sz="2000" smtClean="0"/>
              <a:t>Testavimo paradigmos ir principai. Testavimo lygiai, testavimo metodai ir įrankiai.</a:t>
            </a:r>
          </a:p>
          <a:p>
            <a:pPr eaLnBrk="1" hangingPunct="1">
              <a:lnSpc>
                <a:spcPct val="100000"/>
              </a:lnSpc>
            </a:pPr>
            <a:r>
              <a:rPr lang="lt-LT" altLang="lt-LT" sz="2000" smtClean="0"/>
              <a:t>Testų projektavimas ir dokumentavimas.</a:t>
            </a:r>
          </a:p>
          <a:p>
            <a:pPr eaLnBrk="1" hangingPunct="1">
              <a:lnSpc>
                <a:spcPct val="100000"/>
              </a:lnSpc>
            </a:pPr>
            <a:r>
              <a:rPr lang="lt-LT" altLang="lt-LT" sz="2000" smtClean="0"/>
              <a:t>Defektų klasifikacija (taksonomija). Defektų sekimas.</a:t>
            </a:r>
          </a:p>
          <a:p>
            <a:pPr eaLnBrk="1" hangingPunct="1">
              <a:lnSpc>
                <a:spcPct val="100000"/>
              </a:lnSpc>
            </a:pPr>
            <a:r>
              <a:rPr lang="lt-LT" altLang="lt-LT" sz="2000" smtClean="0"/>
              <a:t>Automatinis testavimas, automatinio testavimo įrankiai.</a:t>
            </a:r>
          </a:p>
          <a:p>
            <a:pPr eaLnBrk="1" hangingPunct="1">
              <a:lnSpc>
                <a:spcPct val="100000"/>
              </a:lnSpc>
            </a:pPr>
            <a:r>
              <a:rPr lang="lt-LT" altLang="lt-LT" sz="2000" smtClean="0"/>
              <a:t>Testavimo proceso organizavimas, testavimo brandumas, testavimo proceso vertinimas ir gerinimas. Testavimo proceso sąryšis su programų kūrimo procesu.</a:t>
            </a:r>
          </a:p>
          <a:p>
            <a:pPr eaLnBrk="1" hangingPunct="1">
              <a:lnSpc>
                <a:spcPct val="100000"/>
              </a:lnSpc>
            </a:pPr>
            <a:r>
              <a:rPr lang="lt-LT" altLang="lt-LT" sz="2000" smtClean="0"/>
              <a:t>Testavimas pagal judriąsias metodikas.</a:t>
            </a:r>
          </a:p>
        </p:txBody>
      </p:sp>
    </p:spTree>
    <p:extLst>
      <p:ext uri="{BB962C8B-B14F-4D97-AF65-F5344CB8AC3E}">
        <p14:creationId xmlns:p14="http://schemas.microsoft.com/office/powerpoint/2010/main" val="260975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lt-LT" dirty="0"/>
              <a:t>Course content: breakdown of the topics</a:t>
            </a:r>
            <a:endParaRPr lang="en-US" altLang="lt-LT" dirty="0" smtClean="0"/>
          </a:p>
        </p:txBody>
      </p:sp>
      <p:sp>
        <p:nvSpPr>
          <p:cNvPr id="11267" name="Content Placeholder 2"/>
          <p:cNvSpPr>
            <a:spLocks noGrp="1"/>
          </p:cNvSpPr>
          <p:nvPr>
            <p:ph idx="1"/>
          </p:nvPr>
        </p:nvSpPr>
        <p:spPr/>
        <p:txBody>
          <a:bodyPr/>
          <a:lstStyle/>
          <a:p>
            <a:pPr eaLnBrk="1" hangingPunct="1">
              <a:lnSpc>
                <a:spcPct val="100000"/>
              </a:lnSpc>
            </a:pPr>
            <a:r>
              <a:rPr lang="en-US" altLang="lt-LT" sz="2000" dirty="0" smtClean="0"/>
              <a:t>Understanding </a:t>
            </a:r>
            <a:r>
              <a:rPr lang="en-US" altLang="lt-LT" sz="2000" dirty="0"/>
              <a:t>of software configuration and configuration management, definitions. Configuration identification. Configuration status accounting.</a:t>
            </a:r>
          </a:p>
          <a:p>
            <a:pPr eaLnBrk="1" hangingPunct="1">
              <a:lnSpc>
                <a:spcPct val="100000"/>
              </a:lnSpc>
            </a:pPr>
            <a:r>
              <a:rPr lang="en-US" altLang="lt-LT" sz="2000" dirty="0" smtClean="0"/>
              <a:t>Configuration </a:t>
            </a:r>
            <a:r>
              <a:rPr lang="en-US" altLang="lt-LT" sz="2000" dirty="0"/>
              <a:t>management process models. ITIL. Standard IEEE 282.</a:t>
            </a:r>
          </a:p>
          <a:p>
            <a:pPr eaLnBrk="1" hangingPunct="1">
              <a:lnSpc>
                <a:spcPct val="100000"/>
              </a:lnSpc>
            </a:pPr>
            <a:r>
              <a:rPr lang="en-US" altLang="lt-LT" sz="2000" dirty="0" smtClean="0"/>
              <a:t>Continuous </a:t>
            </a:r>
            <a:r>
              <a:rPr lang="en-US" altLang="lt-LT" sz="2000" dirty="0"/>
              <a:t>integration principles and practices. DevOps method.</a:t>
            </a:r>
          </a:p>
          <a:p>
            <a:pPr eaLnBrk="1" hangingPunct="1">
              <a:lnSpc>
                <a:spcPct val="100000"/>
              </a:lnSpc>
            </a:pPr>
            <a:r>
              <a:rPr lang="en-US" altLang="lt-LT" sz="2000" dirty="0" smtClean="0"/>
              <a:t>Software </a:t>
            </a:r>
            <a:r>
              <a:rPr lang="en-US" altLang="lt-LT" sz="2000" dirty="0"/>
              <a:t>process improvement by implementation of testing and continuous integration practices</a:t>
            </a:r>
            <a:r>
              <a:rPr lang="en-US" altLang="lt-LT" sz="2000" dirty="0" smtClean="0"/>
              <a:t>.</a:t>
            </a:r>
            <a:endParaRPr lang="en-US" altLang="lt-LT"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lt-LT" altLang="lt-LT" dirty="0" smtClean="0"/>
              <a:t>Paskaitų turinys</a:t>
            </a:r>
            <a:endParaRPr lang="en-US" altLang="lt-LT" dirty="0" smtClean="0"/>
          </a:p>
        </p:txBody>
      </p:sp>
      <p:sp>
        <p:nvSpPr>
          <p:cNvPr id="11267" name="Content Placeholder 2"/>
          <p:cNvSpPr>
            <a:spLocks noGrp="1"/>
          </p:cNvSpPr>
          <p:nvPr>
            <p:ph idx="1"/>
          </p:nvPr>
        </p:nvSpPr>
        <p:spPr/>
        <p:txBody>
          <a:bodyPr/>
          <a:lstStyle/>
          <a:p>
            <a:pPr eaLnBrk="1" hangingPunct="1">
              <a:lnSpc>
                <a:spcPct val="100000"/>
              </a:lnSpc>
            </a:pPr>
            <a:r>
              <a:rPr lang="lt-LT" altLang="lt-LT" sz="2000" smtClean="0"/>
              <a:t>Programinės įrangos konfigūracijos ir valdymo sąvokos ir apibrėžimai.</a:t>
            </a:r>
          </a:p>
          <a:p>
            <a:pPr eaLnBrk="1" hangingPunct="1">
              <a:lnSpc>
                <a:spcPct val="100000"/>
              </a:lnSpc>
            </a:pPr>
            <a:r>
              <a:rPr lang="lt-LT" altLang="lt-LT" sz="2000" smtClean="0"/>
              <a:t>Konfigūracijos valdymo proceso modeliai. ITIL. Standartas IEEE 828-2005.</a:t>
            </a:r>
          </a:p>
          <a:p>
            <a:pPr eaLnBrk="1" hangingPunct="1">
              <a:lnSpc>
                <a:spcPct val="100000"/>
              </a:lnSpc>
            </a:pPr>
            <a:r>
              <a:rPr lang="lt-LT" altLang="lt-LT" sz="2000" smtClean="0"/>
              <a:t>Nuolatinio integravimo principai ir praktikos. DevOps.</a:t>
            </a:r>
          </a:p>
          <a:p>
            <a:pPr eaLnBrk="1" hangingPunct="1">
              <a:lnSpc>
                <a:spcPct val="100000"/>
              </a:lnSpc>
            </a:pPr>
            <a:r>
              <a:rPr lang="lt-LT" altLang="lt-LT" sz="2000" smtClean="0"/>
              <a:t>Programų kūrimo proceso gerinimas, įgyvendinant testavimo ir nuolatinio integravimo praktikas.</a:t>
            </a:r>
          </a:p>
        </p:txBody>
      </p:sp>
    </p:spTree>
    <p:extLst>
      <p:ext uri="{BB962C8B-B14F-4D97-AF65-F5344CB8AC3E}">
        <p14:creationId xmlns:p14="http://schemas.microsoft.com/office/powerpoint/2010/main" val="89837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lt-LT" altLang="lt-LT" dirty="0" err="1" smtClean="0"/>
              <a:t>Literature</a:t>
            </a:r>
            <a:endParaRPr lang="en-US" altLang="lt-LT" dirty="0" smtClean="0"/>
          </a:p>
        </p:txBody>
      </p:sp>
      <p:sp>
        <p:nvSpPr>
          <p:cNvPr id="12291" name="Content Placeholder 2"/>
          <p:cNvSpPr>
            <a:spLocks noGrp="1"/>
          </p:cNvSpPr>
          <p:nvPr>
            <p:ph idx="1"/>
          </p:nvPr>
        </p:nvSpPr>
        <p:spPr/>
        <p:txBody>
          <a:bodyPr/>
          <a:lstStyle/>
          <a:p>
            <a:pPr eaLnBrk="1" hangingPunct="1"/>
            <a:r>
              <a:rPr lang="en-US" altLang="lt-LT" dirty="0" smtClean="0"/>
              <a:t>Ilene </a:t>
            </a:r>
            <a:r>
              <a:rPr lang="en-US" altLang="lt-LT" dirty="0" err="1" smtClean="0"/>
              <a:t>Burnstein</a:t>
            </a:r>
            <a:r>
              <a:rPr lang="lt-LT" altLang="lt-LT" dirty="0" smtClean="0"/>
              <a:t> „</a:t>
            </a:r>
            <a:r>
              <a:rPr lang="en-US" altLang="lt-LT" dirty="0" smtClean="0"/>
              <a:t>Practical Software Testing</a:t>
            </a:r>
            <a:r>
              <a:rPr lang="lt-LT" altLang="lt-LT" dirty="0" smtClean="0"/>
              <a:t>“, </a:t>
            </a:r>
            <a:r>
              <a:rPr lang="en-US" altLang="lt-LT" dirty="0" smtClean="0"/>
              <a:t>Springer</a:t>
            </a:r>
            <a:r>
              <a:rPr lang="lt-LT" altLang="lt-LT" dirty="0" smtClean="0"/>
              <a:t>, 2002</a:t>
            </a:r>
            <a:endParaRPr lang="en-US" altLang="lt-LT" dirty="0" smtClean="0"/>
          </a:p>
          <a:p>
            <a:pPr eaLnBrk="1" hangingPunct="1"/>
            <a:r>
              <a:rPr lang="en-US" altLang="lt-LT" dirty="0" smtClean="0"/>
              <a:t>Humble J., Farley D.</a:t>
            </a:r>
            <a:r>
              <a:rPr lang="lt-LT" altLang="lt-LT" dirty="0" smtClean="0"/>
              <a:t> „</a:t>
            </a:r>
            <a:r>
              <a:rPr lang="en-US" altLang="lt-LT" dirty="0" smtClean="0"/>
              <a:t>Continuous Delivery: Reliable Software Releases through Build, Test, and Deployment Automation</a:t>
            </a:r>
            <a:r>
              <a:rPr lang="lt-LT" altLang="lt-LT" dirty="0" smtClean="0"/>
              <a:t>“, </a:t>
            </a:r>
            <a:r>
              <a:rPr lang="en-US" altLang="lt-LT" dirty="0" smtClean="0"/>
              <a:t>Addison-Wesley</a:t>
            </a:r>
            <a:r>
              <a:rPr lang="lt-LT" altLang="lt-LT" dirty="0" smtClean="0"/>
              <a:t>, 2010</a:t>
            </a:r>
          </a:p>
          <a:p>
            <a:pPr eaLnBrk="1" hangingPunct="1"/>
            <a:endParaRPr lang="lt-LT" altLang="lt-LT" dirty="0" smtClean="0"/>
          </a:p>
          <a:p>
            <a:pPr eaLnBrk="1" hangingPunct="1"/>
            <a:r>
              <a:rPr lang="lt-LT" altLang="lt-LT" dirty="0" err="1" smtClean="0"/>
              <a:t>Other</a:t>
            </a:r>
            <a:r>
              <a:rPr lang="lt-LT" altLang="lt-LT" dirty="0" smtClean="0"/>
              <a:t> – </a:t>
            </a:r>
            <a:r>
              <a:rPr lang="lt-LT" altLang="lt-LT" dirty="0" err="1" smtClean="0"/>
              <a:t>in</a:t>
            </a:r>
            <a:r>
              <a:rPr lang="lt-LT" altLang="lt-LT" dirty="0" smtClean="0"/>
              <a:t> </a:t>
            </a:r>
            <a:r>
              <a:rPr lang="lt-LT" altLang="lt-LT" dirty="0" err="1" smtClean="0"/>
              <a:t>the</a:t>
            </a:r>
            <a:r>
              <a:rPr lang="lt-LT" altLang="lt-LT" dirty="0" smtClean="0"/>
              <a:t> </a:t>
            </a:r>
            <a:r>
              <a:rPr lang="lt-LT" altLang="lt-LT" dirty="0" err="1" smtClean="0"/>
              <a:t>course</a:t>
            </a:r>
            <a:endParaRPr lang="en-US" altLang="lt-LT"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99"/>
      </a:hlink>
      <a:folHlink>
        <a:srgbClr val="336699"/>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336699"/>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6232</TotalTime>
  <Words>1551</Words>
  <Application>Microsoft Office PowerPoint</Application>
  <PresentationFormat>On-screen Show (4:3)</PresentationFormat>
  <Paragraphs>136</Paragraphs>
  <Slides>23</Slides>
  <Notes>7</Notes>
  <HiddenSlides>10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Verdana</vt:lpstr>
      <vt:lpstr>Default Design</vt:lpstr>
      <vt:lpstr>Software Systems Testing and Configuration Management  (PSTV7134)</vt:lpstr>
      <vt:lpstr>General things</vt:lpstr>
      <vt:lpstr>Purpose of the course unit</vt:lpstr>
      <vt:lpstr>Modulio tikslas</vt:lpstr>
      <vt:lpstr>Course content: breakdown of the topics</vt:lpstr>
      <vt:lpstr>Paskaitų turinys</vt:lpstr>
      <vt:lpstr>Course content: breakdown of the topics</vt:lpstr>
      <vt:lpstr>Paskaitų turinys</vt:lpstr>
      <vt:lpstr>Literature</vt:lpstr>
      <vt:lpstr>Literatūra</vt:lpstr>
      <vt:lpstr>Recommended literature</vt:lpstr>
      <vt:lpstr>Laisvalaikio literatūra</vt:lpstr>
      <vt:lpstr>Evaluation</vt:lpstr>
      <vt:lpstr>Vertinimas</vt:lpstr>
      <vt:lpstr>Evaluation</vt:lpstr>
      <vt:lpstr>Vertinimas</vt:lpstr>
      <vt:lpstr>Evaluation</vt:lpstr>
      <vt:lpstr>Vertinimas</vt:lpstr>
      <vt:lpstr>Group project contexts</vt:lpstr>
      <vt:lpstr>Stages of a group project</vt:lpstr>
      <vt:lpstr>Grupinio projekto etapai</vt:lpstr>
      <vt:lpstr>Ground rules</vt:lpstr>
      <vt:lpstr>Taisyklės paskaitose ir seminaruose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Andrius Adamonis</dc:creator>
  <cp:lastModifiedBy>Adamonis Andrius</cp:lastModifiedBy>
  <cp:revision>87</cp:revision>
  <dcterms:created xsi:type="dcterms:W3CDTF">2003-05-20T20:44:31Z</dcterms:created>
  <dcterms:modified xsi:type="dcterms:W3CDTF">2017-09-09T08:03:20Z</dcterms:modified>
</cp:coreProperties>
</file>