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48"/>
  </p:normalViewPr>
  <p:slideViewPr>
    <p:cSldViewPr snapToGrid="0" snapToObjects="1">
      <p:cViewPr>
        <p:scale>
          <a:sx n="111" d="100"/>
          <a:sy n="111" d="100"/>
        </p:scale>
        <p:origin x="-12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7/31/20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7/31/20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7/31/20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0D9F-5FE6-8F48-8350-5A804A2B497E}"/>
              </a:ext>
            </a:extLst>
          </p:cNvPr>
          <p:cNvSpPr>
            <a:spLocks noGrp="1"/>
          </p:cNvSpPr>
          <p:nvPr>
            <p:ph type="ctrTitle"/>
          </p:nvPr>
        </p:nvSpPr>
        <p:spPr/>
        <p:txBody>
          <a:bodyPr/>
          <a:lstStyle/>
          <a:p>
            <a:r>
              <a:rPr lang="en-US" dirty="0" err="1"/>
              <a:t>Re:Public</a:t>
            </a:r>
            <a:endParaRPr lang="en-US" dirty="0"/>
          </a:p>
        </p:txBody>
      </p:sp>
      <p:sp>
        <p:nvSpPr>
          <p:cNvPr id="3" name="Subtitle 2">
            <a:extLst>
              <a:ext uri="{FF2B5EF4-FFF2-40B4-BE49-F238E27FC236}">
                <a16:creationId xmlns:a16="http://schemas.microsoft.com/office/drawing/2014/main" id="{46788832-8F50-EB4A-BBB2-80AD1DEF9CF8}"/>
              </a:ext>
            </a:extLst>
          </p:cNvPr>
          <p:cNvSpPr>
            <a:spLocks noGrp="1"/>
          </p:cNvSpPr>
          <p:nvPr>
            <p:ph type="subTitle" idx="1"/>
          </p:nvPr>
        </p:nvSpPr>
        <p:spPr/>
        <p:txBody>
          <a:bodyPr/>
          <a:lstStyle/>
          <a:p>
            <a:r>
              <a:rPr lang="en-US" dirty="0"/>
              <a:t>A democracy assistant.</a:t>
            </a:r>
          </a:p>
        </p:txBody>
      </p:sp>
    </p:spTree>
    <p:extLst>
      <p:ext uri="{BB962C8B-B14F-4D97-AF65-F5344CB8AC3E}">
        <p14:creationId xmlns:p14="http://schemas.microsoft.com/office/powerpoint/2010/main" val="240255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CC4F-7344-8B47-AAED-EBBFCC3C8346}"/>
              </a:ext>
            </a:extLst>
          </p:cNvPr>
          <p:cNvSpPr>
            <a:spLocks noGrp="1"/>
          </p:cNvSpPr>
          <p:nvPr>
            <p:ph type="title"/>
          </p:nvPr>
        </p:nvSpPr>
        <p:spPr/>
        <p:txBody>
          <a:bodyPr/>
          <a:lstStyle/>
          <a:p>
            <a:r>
              <a:rPr lang="en-US" dirty="0"/>
              <a:t>Home View</a:t>
            </a:r>
            <a:br>
              <a:rPr lang="en-US"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F9D94DE1-0CC9-EE40-BCA5-F090B9249870}"/>
              </a:ext>
            </a:extLst>
          </p:cNvPr>
          <p:cNvPicPr>
            <a:picLocks noGrp="1" noChangeAspect="1"/>
          </p:cNvPicPr>
          <p:nvPr>
            <p:ph idx="1"/>
          </p:nvPr>
        </p:nvPicPr>
        <p:blipFill>
          <a:blip r:embed="rId2"/>
          <a:stretch>
            <a:fillRect/>
          </a:stretch>
        </p:blipFill>
        <p:spPr>
          <a:xfrm>
            <a:off x="4649764" y="2336800"/>
            <a:ext cx="1676448" cy="3598863"/>
          </a:xfrm>
        </p:spPr>
      </p:pic>
      <p:sp>
        <p:nvSpPr>
          <p:cNvPr id="8" name="TextBox 7">
            <a:extLst>
              <a:ext uri="{FF2B5EF4-FFF2-40B4-BE49-F238E27FC236}">
                <a16:creationId xmlns:a16="http://schemas.microsoft.com/office/drawing/2014/main" id="{3831B47C-54F4-1F48-B5BD-DAF16952C6A8}"/>
              </a:ext>
            </a:extLst>
          </p:cNvPr>
          <p:cNvSpPr txBox="1"/>
          <p:nvPr/>
        </p:nvSpPr>
        <p:spPr>
          <a:xfrm>
            <a:off x="138897" y="2398523"/>
            <a:ext cx="4352080" cy="2862322"/>
          </a:xfrm>
          <a:prstGeom prst="rect">
            <a:avLst/>
          </a:prstGeom>
          <a:noFill/>
        </p:spPr>
        <p:txBody>
          <a:bodyPr wrap="square" rtlCol="0">
            <a:spAutoFit/>
          </a:bodyPr>
          <a:lstStyle/>
          <a:p>
            <a:r>
              <a:rPr lang="en-US" dirty="0"/>
              <a:t>While this is probably the most unassuming screen in the application. It’s doing the most work.</a:t>
            </a:r>
            <a:br>
              <a:rPr lang="en-US" dirty="0"/>
            </a:br>
            <a:br>
              <a:rPr lang="en-US" dirty="0"/>
            </a:br>
            <a:r>
              <a:rPr lang="en-US" dirty="0"/>
              <a:t>As this view loads, is begins a series of events. Loading first our “Voter” Object. Once that’s done, voter grabs location via </a:t>
            </a:r>
            <a:r>
              <a:rPr lang="en-US" dirty="0" err="1"/>
              <a:t>CoreLocation</a:t>
            </a:r>
            <a:r>
              <a:rPr lang="en-US" dirty="0"/>
              <a:t>. Once it’s determined what state the user lives in, it’s off to the races.</a:t>
            </a:r>
          </a:p>
        </p:txBody>
      </p:sp>
      <p:sp>
        <p:nvSpPr>
          <p:cNvPr id="9" name="TextBox 8">
            <a:extLst>
              <a:ext uri="{FF2B5EF4-FFF2-40B4-BE49-F238E27FC236}">
                <a16:creationId xmlns:a16="http://schemas.microsoft.com/office/drawing/2014/main" id="{3DC7F2F8-97E7-4446-BCC7-13D0706A6AE8}"/>
              </a:ext>
            </a:extLst>
          </p:cNvPr>
          <p:cNvSpPr txBox="1"/>
          <p:nvPr/>
        </p:nvSpPr>
        <p:spPr>
          <a:xfrm>
            <a:off x="7118430" y="2398523"/>
            <a:ext cx="4409955" cy="2862322"/>
          </a:xfrm>
          <a:prstGeom prst="rect">
            <a:avLst/>
          </a:prstGeom>
          <a:noFill/>
        </p:spPr>
        <p:txBody>
          <a:bodyPr wrap="square" rtlCol="0">
            <a:spAutoFit/>
          </a:bodyPr>
          <a:lstStyle/>
          <a:p>
            <a:r>
              <a:rPr lang="en-US" dirty="0"/>
              <a:t>The system is able to bootstrap itself with a complete set of data from anywhere in the U.S. for every congressman of a state. </a:t>
            </a:r>
            <a:br>
              <a:rPr lang="en-US" dirty="0"/>
            </a:br>
            <a:br>
              <a:rPr lang="en-US" dirty="0"/>
            </a:br>
            <a:r>
              <a:rPr lang="en-US" dirty="0"/>
              <a:t>Sounds like it takes multiple requests and a lot of sorting, </a:t>
            </a:r>
            <a:r>
              <a:rPr lang="en-US" dirty="0" err="1"/>
              <a:t>seitching</a:t>
            </a:r>
            <a:r>
              <a:rPr lang="en-US" dirty="0"/>
              <a:t> and background, logic, doesn’t it? In a couple of slides we’ll get to how that works.</a:t>
            </a:r>
          </a:p>
        </p:txBody>
      </p:sp>
    </p:spTree>
    <p:extLst>
      <p:ext uri="{BB962C8B-B14F-4D97-AF65-F5344CB8AC3E}">
        <p14:creationId xmlns:p14="http://schemas.microsoft.com/office/powerpoint/2010/main" val="97556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A625-6E63-A441-963B-839B4A0D5715}"/>
              </a:ext>
            </a:extLst>
          </p:cNvPr>
          <p:cNvSpPr>
            <a:spLocks noGrp="1"/>
          </p:cNvSpPr>
          <p:nvPr>
            <p:ph type="title"/>
          </p:nvPr>
        </p:nvSpPr>
        <p:spPr/>
        <p:txBody>
          <a:bodyPr/>
          <a:lstStyle/>
          <a:p>
            <a:r>
              <a:rPr lang="en-US" dirty="0"/>
              <a:t>Features</a:t>
            </a:r>
          </a:p>
        </p:txBody>
      </p:sp>
      <p:pic>
        <p:nvPicPr>
          <p:cNvPr id="5" name="Content Placeholder 4" descr="A screenshot of a cell phone&#10;&#10;Description automatically generated">
            <a:extLst>
              <a:ext uri="{FF2B5EF4-FFF2-40B4-BE49-F238E27FC236}">
                <a16:creationId xmlns:a16="http://schemas.microsoft.com/office/drawing/2014/main" id="{F2CA239E-FC51-2445-A600-56D449F1D6F4}"/>
              </a:ext>
            </a:extLst>
          </p:cNvPr>
          <p:cNvPicPr>
            <a:picLocks noGrp="1" noChangeAspect="1"/>
          </p:cNvPicPr>
          <p:nvPr>
            <p:ph idx="1"/>
          </p:nvPr>
        </p:nvPicPr>
        <p:blipFill>
          <a:blip r:embed="rId2"/>
          <a:stretch>
            <a:fillRect/>
          </a:stretch>
        </p:blipFill>
        <p:spPr>
          <a:xfrm>
            <a:off x="2522870" y="2324813"/>
            <a:ext cx="1677316" cy="3635274"/>
          </a:xfrm>
        </p:spPr>
      </p:pic>
      <p:pic>
        <p:nvPicPr>
          <p:cNvPr id="8" name="Picture 7" descr="A screenshot of a cell phone&#10;&#10;Description automatically generated">
            <a:extLst>
              <a:ext uri="{FF2B5EF4-FFF2-40B4-BE49-F238E27FC236}">
                <a16:creationId xmlns:a16="http://schemas.microsoft.com/office/drawing/2014/main" id="{E2E6847A-88A2-7641-8F05-1E091EF36052}"/>
              </a:ext>
            </a:extLst>
          </p:cNvPr>
          <p:cNvPicPr>
            <a:picLocks noChangeAspect="1"/>
          </p:cNvPicPr>
          <p:nvPr/>
        </p:nvPicPr>
        <p:blipFill>
          <a:blip r:embed="rId3"/>
          <a:stretch>
            <a:fillRect/>
          </a:stretch>
        </p:blipFill>
        <p:spPr>
          <a:xfrm>
            <a:off x="4648593" y="2324813"/>
            <a:ext cx="1677316" cy="3586876"/>
          </a:xfrm>
          <a:prstGeom prst="rect">
            <a:avLst/>
          </a:prstGeom>
        </p:spPr>
      </p:pic>
      <p:sp>
        <p:nvSpPr>
          <p:cNvPr id="9" name="TextBox 8">
            <a:extLst>
              <a:ext uri="{FF2B5EF4-FFF2-40B4-BE49-F238E27FC236}">
                <a16:creationId xmlns:a16="http://schemas.microsoft.com/office/drawing/2014/main" id="{FFF4B552-AB1F-4D4B-B631-FDF3BB29E5F7}"/>
              </a:ext>
            </a:extLst>
          </p:cNvPr>
          <p:cNvSpPr txBox="1"/>
          <p:nvPr/>
        </p:nvSpPr>
        <p:spPr>
          <a:xfrm>
            <a:off x="243068" y="2324813"/>
            <a:ext cx="1782502" cy="4524315"/>
          </a:xfrm>
          <a:prstGeom prst="rect">
            <a:avLst/>
          </a:prstGeom>
          <a:noFill/>
        </p:spPr>
        <p:txBody>
          <a:bodyPr wrap="square" rtlCol="0">
            <a:spAutoFit/>
          </a:bodyPr>
          <a:lstStyle/>
          <a:p>
            <a:r>
              <a:rPr lang="en-US" dirty="0"/>
              <a:t>In addition to the automatically populated </a:t>
            </a:r>
            <a:r>
              <a:rPr lang="en-US" dirty="0" err="1"/>
              <a:t>tableview</a:t>
            </a:r>
            <a:r>
              <a:rPr lang="en-US" dirty="0"/>
              <a:t> containing a user’s reps, there’s a full featured search that will allow users to search by name or by state for either chamber of congress.</a:t>
            </a:r>
          </a:p>
        </p:txBody>
      </p:sp>
      <p:sp>
        <p:nvSpPr>
          <p:cNvPr id="10" name="TextBox 9">
            <a:extLst>
              <a:ext uri="{FF2B5EF4-FFF2-40B4-BE49-F238E27FC236}">
                <a16:creationId xmlns:a16="http://schemas.microsoft.com/office/drawing/2014/main" id="{F221C5A5-EB3E-1544-A466-9AAD0AD05CD7}"/>
              </a:ext>
            </a:extLst>
          </p:cNvPr>
          <p:cNvSpPr txBox="1"/>
          <p:nvPr/>
        </p:nvSpPr>
        <p:spPr>
          <a:xfrm>
            <a:off x="6774316" y="2324813"/>
            <a:ext cx="2372810" cy="4247317"/>
          </a:xfrm>
          <a:prstGeom prst="rect">
            <a:avLst/>
          </a:prstGeom>
          <a:noFill/>
        </p:spPr>
        <p:txBody>
          <a:bodyPr wrap="square" rtlCol="0">
            <a:spAutoFit/>
          </a:bodyPr>
          <a:lstStyle/>
          <a:p>
            <a:r>
              <a:rPr lang="en-US" dirty="0"/>
              <a:t>We can get from either of these views to a detail view which shows off just a little of the breadth of data our API is providing us.</a:t>
            </a:r>
            <a:br>
              <a:rPr lang="en-US" dirty="0"/>
            </a:br>
            <a:br>
              <a:rPr lang="en-US" dirty="0"/>
            </a:br>
            <a:r>
              <a:rPr lang="en-US" dirty="0"/>
              <a:t>This screen will allow you one-touch information access as well as direct contact via phone, email, and HTTP. All at one tap.</a:t>
            </a:r>
          </a:p>
        </p:txBody>
      </p:sp>
      <p:pic>
        <p:nvPicPr>
          <p:cNvPr id="12" name="Picture 11" descr="A screenshot of a cell phone&#10;&#10;Description automatically generated">
            <a:extLst>
              <a:ext uri="{FF2B5EF4-FFF2-40B4-BE49-F238E27FC236}">
                <a16:creationId xmlns:a16="http://schemas.microsoft.com/office/drawing/2014/main" id="{4EB6E02C-F20E-A840-8595-96DD6E7D251D}"/>
              </a:ext>
            </a:extLst>
          </p:cNvPr>
          <p:cNvPicPr>
            <a:picLocks noChangeAspect="1"/>
          </p:cNvPicPr>
          <p:nvPr/>
        </p:nvPicPr>
        <p:blipFill>
          <a:blip r:embed="rId4"/>
          <a:stretch>
            <a:fillRect/>
          </a:stretch>
        </p:blipFill>
        <p:spPr>
          <a:xfrm>
            <a:off x="9582632" y="2411992"/>
            <a:ext cx="1664414" cy="3586876"/>
          </a:xfrm>
          <a:prstGeom prst="rect">
            <a:avLst/>
          </a:prstGeom>
        </p:spPr>
      </p:pic>
    </p:spTree>
    <p:extLst>
      <p:ext uri="{BB962C8B-B14F-4D97-AF65-F5344CB8AC3E}">
        <p14:creationId xmlns:p14="http://schemas.microsoft.com/office/powerpoint/2010/main" val="313267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BF3F-1B6D-434F-A673-16FF74C2976A}"/>
              </a:ext>
            </a:extLst>
          </p:cNvPr>
          <p:cNvSpPr>
            <a:spLocks noGrp="1"/>
          </p:cNvSpPr>
          <p:nvPr>
            <p:ph type="title"/>
          </p:nvPr>
        </p:nvSpPr>
        <p:spPr/>
        <p:txBody>
          <a:bodyPr/>
          <a:lstStyle/>
          <a:p>
            <a:r>
              <a:rPr lang="en-US" dirty="0"/>
              <a:t>Under the Hood</a:t>
            </a:r>
          </a:p>
        </p:txBody>
      </p:sp>
      <p:pic>
        <p:nvPicPr>
          <p:cNvPr id="5" name="Content Placeholder 4" descr="A screen shot of a computer&#10;&#10;Description automatically generated">
            <a:extLst>
              <a:ext uri="{FF2B5EF4-FFF2-40B4-BE49-F238E27FC236}">
                <a16:creationId xmlns:a16="http://schemas.microsoft.com/office/drawing/2014/main" id="{1687760C-0A9C-1549-A342-5EF3E2D01BE9}"/>
              </a:ext>
            </a:extLst>
          </p:cNvPr>
          <p:cNvPicPr>
            <a:picLocks noGrp="1" noChangeAspect="1"/>
          </p:cNvPicPr>
          <p:nvPr>
            <p:ph idx="1"/>
          </p:nvPr>
        </p:nvPicPr>
        <p:blipFill>
          <a:blip r:embed="rId2"/>
          <a:stretch>
            <a:fillRect/>
          </a:stretch>
        </p:blipFill>
        <p:spPr>
          <a:xfrm>
            <a:off x="300175" y="1963949"/>
            <a:ext cx="1254775" cy="3598863"/>
          </a:xfrm>
        </p:spPr>
      </p:pic>
      <p:pic>
        <p:nvPicPr>
          <p:cNvPr id="7" name="Picture 6" descr="A screenshot of a cell phone&#10;&#10;Description automatically generated">
            <a:extLst>
              <a:ext uri="{FF2B5EF4-FFF2-40B4-BE49-F238E27FC236}">
                <a16:creationId xmlns:a16="http://schemas.microsoft.com/office/drawing/2014/main" id="{D9ED82B6-9BCE-2C40-8B72-812D6395B609}"/>
              </a:ext>
            </a:extLst>
          </p:cNvPr>
          <p:cNvPicPr>
            <a:picLocks noChangeAspect="1"/>
          </p:cNvPicPr>
          <p:nvPr/>
        </p:nvPicPr>
        <p:blipFill>
          <a:blip r:embed="rId3"/>
          <a:stretch>
            <a:fillRect/>
          </a:stretch>
        </p:blipFill>
        <p:spPr>
          <a:xfrm>
            <a:off x="300175" y="5562812"/>
            <a:ext cx="1283360" cy="1165405"/>
          </a:xfrm>
          <a:prstGeom prst="rect">
            <a:avLst/>
          </a:prstGeom>
        </p:spPr>
      </p:pic>
      <p:sp>
        <p:nvSpPr>
          <p:cNvPr id="9" name="TextBox 8">
            <a:extLst>
              <a:ext uri="{FF2B5EF4-FFF2-40B4-BE49-F238E27FC236}">
                <a16:creationId xmlns:a16="http://schemas.microsoft.com/office/drawing/2014/main" id="{13CDEC87-FCF5-574A-B953-7E4A2037C88D}"/>
              </a:ext>
            </a:extLst>
          </p:cNvPr>
          <p:cNvSpPr txBox="1"/>
          <p:nvPr/>
        </p:nvSpPr>
        <p:spPr>
          <a:xfrm>
            <a:off x="1724629" y="2106591"/>
            <a:ext cx="3437680" cy="3693319"/>
          </a:xfrm>
          <a:prstGeom prst="rect">
            <a:avLst/>
          </a:prstGeom>
          <a:noFill/>
        </p:spPr>
        <p:txBody>
          <a:bodyPr wrap="square" rtlCol="0">
            <a:spAutoFit/>
          </a:bodyPr>
          <a:lstStyle/>
          <a:p>
            <a:r>
              <a:rPr lang="en-US" dirty="0"/>
              <a:t>This, as you can see is a monster of an app underneath. I designed it to be robust and make adding more features later as easy as </a:t>
            </a:r>
            <a:r>
              <a:rPr lang="en-US" dirty="0" err="1"/>
              <a:t>justa</a:t>
            </a:r>
            <a:r>
              <a:rPr lang="en-US" dirty="0"/>
              <a:t> couple of lines of code. I did this by extending the model out to it’s limits and making sure there was organized access to data without skimping on the more obscure or wonky data points that seem less obvious for features now.</a:t>
            </a:r>
          </a:p>
        </p:txBody>
      </p:sp>
      <p:pic>
        <p:nvPicPr>
          <p:cNvPr id="13" name="Picture 12" descr="A screenshot of a cell phone&#10;&#10;Description automatically generated">
            <a:extLst>
              <a:ext uri="{FF2B5EF4-FFF2-40B4-BE49-F238E27FC236}">
                <a16:creationId xmlns:a16="http://schemas.microsoft.com/office/drawing/2014/main" id="{50903B43-8378-D844-866E-BCB1F3C71C8B}"/>
              </a:ext>
            </a:extLst>
          </p:cNvPr>
          <p:cNvPicPr>
            <a:picLocks noChangeAspect="1"/>
          </p:cNvPicPr>
          <p:nvPr/>
        </p:nvPicPr>
        <p:blipFill>
          <a:blip r:embed="rId4"/>
          <a:stretch>
            <a:fillRect/>
          </a:stretch>
        </p:blipFill>
        <p:spPr>
          <a:xfrm>
            <a:off x="5331988" y="2106591"/>
            <a:ext cx="5851110" cy="4398381"/>
          </a:xfrm>
          <a:prstGeom prst="rect">
            <a:avLst/>
          </a:prstGeom>
        </p:spPr>
      </p:pic>
    </p:spTree>
    <p:extLst>
      <p:ext uri="{BB962C8B-B14F-4D97-AF65-F5344CB8AC3E}">
        <p14:creationId xmlns:p14="http://schemas.microsoft.com/office/powerpoint/2010/main" val="268400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3361-C045-C042-BAFF-A6B7A90691EF}"/>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ADA05BB9-67EF-2040-B3B3-BE6854A2C0D3}"/>
              </a:ext>
            </a:extLst>
          </p:cNvPr>
          <p:cNvSpPr>
            <a:spLocks noGrp="1"/>
          </p:cNvSpPr>
          <p:nvPr>
            <p:ph idx="1"/>
          </p:nvPr>
        </p:nvSpPr>
        <p:spPr>
          <a:xfrm>
            <a:off x="159462" y="2116954"/>
            <a:ext cx="3428692" cy="3599316"/>
          </a:xfrm>
        </p:spPr>
        <p:txBody>
          <a:bodyPr>
            <a:normAutofit fontScale="92500"/>
          </a:bodyPr>
          <a:lstStyle/>
          <a:p>
            <a:pPr marL="0" indent="0">
              <a:buNone/>
            </a:pPr>
            <a:r>
              <a:rPr lang="en-US" dirty="0"/>
              <a:t>Concurrency was always going to be this app’s biggest issue. Lots of fetches, lots of sorting lots of coercing </a:t>
            </a:r>
            <a:r>
              <a:rPr lang="en-US" dirty="0" err="1"/>
              <a:t>sysm</a:t>
            </a:r>
            <a:r>
              <a:rPr lang="en-US" dirty="0"/>
              <a:t> control </a:t>
            </a:r>
            <a:r>
              <a:rPr lang="en-US" dirty="0" err="1"/>
              <a:t>enums</a:t>
            </a:r>
            <a:r>
              <a:rPr lang="en-US" dirty="0"/>
              <a:t> back and for to their natural string types… sounds like an </a:t>
            </a:r>
            <a:r>
              <a:rPr lang="en-US" dirty="0" err="1"/>
              <a:t>asyncronus</a:t>
            </a:r>
            <a:r>
              <a:rPr lang="en-US" dirty="0"/>
              <a:t> nightmare.</a:t>
            </a:r>
            <a:br>
              <a:rPr lang="en-US" dirty="0"/>
            </a:br>
            <a:br>
              <a:rPr lang="en-US" dirty="0"/>
            </a:br>
            <a:r>
              <a:rPr lang="en-US" dirty="0"/>
              <a:t>And it would be….</a:t>
            </a:r>
          </a:p>
        </p:txBody>
      </p:sp>
      <p:pic>
        <p:nvPicPr>
          <p:cNvPr id="5" name="Picture 4" descr="A screenshot of a cell phone&#10;&#10;Description automatically generated">
            <a:extLst>
              <a:ext uri="{FF2B5EF4-FFF2-40B4-BE49-F238E27FC236}">
                <a16:creationId xmlns:a16="http://schemas.microsoft.com/office/drawing/2014/main" id="{CACCCA89-8462-784F-8851-5ADEFCFCD1EA}"/>
              </a:ext>
            </a:extLst>
          </p:cNvPr>
          <p:cNvPicPr>
            <a:picLocks noChangeAspect="1"/>
          </p:cNvPicPr>
          <p:nvPr/>
        </p:nvPicPr>
        <p:blipFill>
          <a:blip r:embed="rId2"/>
          <a:stretch>
            <a:fillRect/>
          </a:stretch>
        </p:blipFill>
        <p:spPr>
          <a:xfrm>
            <a:off x="3516579" y="2116954"/>
            <a:ext cx="3941344" cy="4282633"/>
          </a:xfrm>
          <a:prstGeom prst="rect">
            <a:avLst/>
          </a:prstGeom>
        </p:spPr>
      </p:pic>
      <p:sp>
        <p:nvSpPr>
          <p:cNvPr id="6" name="TextBox 5">
            <a:extLst>
              <a:ext uri="{FF2B5EF4-FFF2-40B4-BE49-F238E27FC236}">
                <a16:creationId xmlns:a16="http://schemas.microsoft.com/office/drawing/2014/main" id="{C58DF339-755D-E049-94BC-3C66A78B7F4C}"/>
              </a:ext>
            </a:extLst>
          </p:cNvPr>
          <p:cNvSpPr txBox="1"/>
          <p:nvPr/>
        </p:nvSpPr>
        <p:spPr>
          <a:xfrm>
            <a:off x="7662440" y="2116954"/>
            <a:ext cx="4370097" cy="3693319"/>
          </a:xfrm>
          <a:prstGeom prst="rect">
            <a:avLst/>
          </a:prstGeom>
          <a:noFill/>
        </p:spPr>
        <p:txBody>
          <a:bodyPr wrap="square" rtlCol="0">
            <a:spAutoFit/>
          </a:bodyPr>
          <a:lstStyle/>
          <a:p>
            <a:r>
              <a:rPr lang="en-US" dirty="0"/>
              <a:t>Except for the Operations Manager.</a:t>
            </a:r>
            <a:br>
              <a:rPr lang="en-US" dirty="0"/>
            </a:br>
            <a:br>
              <a:rPr lang="en-US" dirty="0"/>
            </a:br>
            <a:r>
              <a:rPr lang="en-US" dirty="0"/>
              <a:t>At 500 lines of code this is easily the largest file in the app. It runs 3 Queues of asynchronous tasks and manages 2 separate caches. It’s also </a:t>
            </a:r>
            <a:r>
              <a:rPr lang="en-US" dirty="0" err="1"/>
              <a:t>soley</a:t>
            </a:r>
            <a:r>
              <a:rPr lang="en-US" dirty="0"/>
              <a:t> responsible for changing any data on the Voter object and thus through the app via it’s delegation pattern.</a:t>
            </a:r>
            <a:br>
              <a:rPr lang="en-US" dirty="0"/>
            </a:br>
            <a:br>
              <a:rPr lang="en-US" dirty="0"/>
            </a:br>
            <a:r>
              <a:rPr lang="en-US" dirty="0"/>
              <a:t>Like every app there were errors with this one. But none of them had to do with multithreading!</a:t>
            </a:r>
          </a:p>
        </p:txBody>
      </p:sp>
    </p:spTree>
    <p:extLst>
      <p:ext uri="{BB962C8B-B14F-4D97-AF65-F5344CB8AC3E}">
        <p14:creationId xmlns:p14="http://schemas.microsoft.com/office/powerpoint/2010/main" val="79503359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31</TotalTime>
  <Words>435</Words>
  <Application>Microsoft Macintosh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Re:Public</vt:lpstr>
      <vt:lpstr>Home View </vt:lpstr>
      <vt:lpstr>Features</vt:lpstr>
      <vt:lpstr>Under the Hood</vt:lpstr>
      <vt:lpstr>Concurrency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Re:Public</dc:title>
  <dc:creator>Jadi Casasola</dc:creator>
  <cp:lastModifiedBy>Jadi Casasola</cp:lastModifiedBy>
  <cp:revision>4</cp:revision>
  <dcterms:created xsi:type="dcterms:W3CDTF">2020-07-31T18:55:55Z</dcterms:created>
  <dcterms:modified xsi:type="dcterms:W3CDTF">2020-07-31T19:27:46Z</dcterms:modified>
</cp:coreProperties>
</file>