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8C"/>
    <a:srgbClr val="0064B4"/>
    <a:srgbClr val="008CC8"/>
    <a:srgbClr val="0096DC"/>
    <a:srgbClr val="00B4F0"/>
    <a:srgbClr val="0050F0"/>
    <a:srgbClr val="C80000"/>
    <a:srgbClr val="DC0000"/>
    <a:srgbClr val="E6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C4B6E42B-82E7-4131-B115-EFE937EFAD23}"/>
              </a:ext>
            </a:extLst>
          </p:cNvPr>
          <p:cNvSpPr/>
          <p:nvPr userDrawn="1"/>
        </p:nvSpPr>
        <p:spPr>
          <a:xfrm>
            <a:off x="0" y="0"/>
            <a:ext cx="9144000" cy="1584000"/>
          </a:xfrm>
          <a:prstGeom prst="flowChartProcess">
            <a:avLst/>
          </a:prstGeom>
          <a:solidFill>
            <a:srgbClr val="00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9E4E2A83-26B9-4C08-A954-C6319681D567}"/>
              </a:ext>
            </a:extLst>
          </p:cNvPr>
          <p:cNvSpPr/>
          <p:nvPr userDrawn="1"/>
        </p:nvSpPr>
        <p:spPr>
          <a:xfrm>
            <a:off x="0" y="5850000"/>
            <a:ext cx="9144000" cy="1008000"/>
          </a:xfrm>
          <a:prstGeom prst="flowChartProcess">
            <a:avLst/>
          </a:prstGeom>
          <a:gradFill>
            <a:gsLst>
              <a:gs pos="4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1">
            <a:extLst>
              <a:ext uri="{FF2B5EF4-FFF2-40B4-BE49-F238E27FC236}">
                <a16:creationId xmlns:a16="http://schemas.microsoft.com/office/drawing/2014/main" id="{D67307D0-25B5-4849-83E8-A7660548D315}"/>
              </a:ext>
            </a:extLst>
          </p:cNvPr>
          <p:cNvSpPr/>
          <p:nvPr userDrawn="1"/>
        </p:nvSpPr>
        <p:spPr>
          <a:xfrm>
            <a:off x="191190" y="-1"/>
            <a:ext cx="4752000" cy="15840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6717 w 10000"/>
              <a:gd name="connsiteY3" fmla="*/ 9971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6717 w 10000"/>
              <a:gd name="connsiteY3" fmla="*/ 9971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717 w 10000"/>
              <a:gd name="connsiteY2" fmla="*/ 9971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717" y="9971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6C27F7C9-243E-4732-A6A8-E433C680E7C3}"/>
              </a:ext>
            </a:extLst>
          </p:cNvPr>
          <p:cNvSpPr/>
          <p:nvPr userDrawn="1"/>
        </p:nvSpPr>
        <p:spPr>
          <a:xfrm>
            <a:off x="0" y="-1"/>
            <a:ext cx="4752000" cy="1764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6717 w 10000"/>
              <a:gd name="connsiteY3" fmla="*/ 9971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6717 w 10000"/>
              <a:gd name="connsiteY3" fmla="*/ 9971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717 w 10000"/>
              <a:gd name="connsiteY2" fmla="*/ 9971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717" y="9971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92DA97-57DC-4F30-9B34-F04302AEA7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" y="251999"/>
            <a:ext cx="2415960" cy="108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198A89-5F5B-41BF-8F14-3764078498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06" y="251999"/>
            <a:ext cx="3301560" cy="1080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4F9FCEC-6F86-47F4-A6FD-1CC5EE177DD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488368" y="6048000"/>
            <a:ext cx="2167265" cy="612000"/>
            <a:chOff x="4078548" y="6029999"/>
            <a:chExt cx="2294751" cy="6480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A5E509C-87E3-4E53-AF4B-CA91F8A053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8548" y="6029999"/>
              <a:ext cx="986904" cy="6480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211ACA2-CE69-4A71-9227-0CA031F96A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68" y="6029999"/>
              <a:ext cx="1020131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11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5587368A-987E-4CBC-B169-C5A912850B34}"/>
              </a:ext>
            </a:extLst>
          </p:cNvPr>
          <p:cNvSpPr/>
          <p:nvPr userDrawn="1"/>
        </p:nvSpPr>
        <p:spPr>
          <a:xfrm>
            <a:off x="1" y="6354000"/>
            <a:ext cx="9144000" cy="504000"/>
          </a:xfrm>
          <a:prstGeom prst="flowChartProcess">
            <a:avLst/>
          </a:prstGeom>
          <a:solidFill>
            <a:srgbClr val="00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1292630" y="6354000"/>
            <a:ext cx="6558741" cy="504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pt-BR" sz="1200" b="0" u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Conclusão de Curso - </a:t>
            </a:r>
            <a:r>
              <a:rPr lang="pt-BR" sz="1200" b="0" u="none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e Desenvolvimento de Sistemas</a:t>
            </a:r>
            <a:r>
              <a:rPr lang="pt-BR" sz="1200" b="0" u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Fatec Taquaritinga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000" y="1288475"/>
            <a:ext cx="8460000" cy="48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Insira o conteúdo neste quadro. Padronize com fonte Arial.</a:t>
            </a:r>
          </a:p>
        </p:txBody>
      </p:sp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6A0A9A0D-60E5-43DD-B3A2-21ACB2937EBA}"/>
              </a:ext>
            </a:extLst>
          </p:cNvPr>
          <p:cNvSpPr/>
          <p:nvPr userDrawn="1"/>
        </p:nvSpPr>
        <p:spPr>
          <a:xfrm>
            <a:off x="0" y="0"/>
            <a:ext cx="9143999" cy="1008000"/>
          </a:xfrm>
          <a:prstGeom prst="flowChartProcess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85E73A6-37DD-4ACC-AF64-D6787CE22834}"/>
              </a:ext>
            </a:extLst>
          </p:cNvPr>
          <p:cNvGrpSpPr/>
          <p:nvPr userDrawn="1"/>
        </p:nvGrpSpPr>
        <p:grpSpPr>
          <a:xfrm>
            <a:off x="2754416" y="180000"/>
            <a:ext cx="3635169" cy="648000"/>
            <a:chOff x="2327564" y="180000"/>
            <a:chExt cx="3635169" cy="648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54C7F7B-1251-4CC8-84AD-0895F6D959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564" y="180000"/>
              <a:ext cx="1449576" cy="64800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0A10846C-91F9-495C-A2B8-0F2413AD5A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797" y="180000"/>
              <a:ext cx="1980936" cy="648000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1AE48D-DEF1-461B-BE3E-950E396106FF}"/>
              </a:ext>
            </a:extLst>
          </p:cNvPr>
          <p:cNvSpPr txBox="1"/>
          <p:nvPr userDrawn="1"/>
        </p:nvSpPr>
        <p:spPr>
          <a:xfrm>
            <a:off x="8138160" y="6354000"/>
            <a:ext cx="663840" cy="504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FF9E3860-2AF3-4E5B-AE76-E819019EC279}" type="slidenum">
              <a:rPr lang="pt-BR" sz="1200" b="0" u="non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pt-BR" sz="1200" b="0" u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7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85C65EF-2424-4045-97FD-7C4BB64822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75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6">
            <a:extLst>
              <a:ext uri="{FF2B5EF4-FFF2-40B4-BE49-F238E27FC236}">
                <a16:creationId xmlns:a16="http://schemas.microsoft.com/office/drawing/2014/main" id="{6B0DAABC-9603-48DF-A31D-42FF5B7B0630}"/>
              </a:ext>
            </a:extLst>
          </p:cNvPr>
          <p:cNvSpPr txBox="1"/>
          <p:nvPr/>
        </p:nvSpPr>
        <p:spPr>
          <a:xfrm>
            <a:off x="612000" y="2778851"/>
            <a:ext cx="7920000" cy="936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E-MENU</a:t>
            </a:r>
          </a:p>
        </p:txBody>
      </p:sp>
      <p:sp>
        <p:nvSpPr>
          <p:cNvPr id="6" name="CaixaDeTexto 7">
            <a:extLst>
              <a:ext uri="{FF2B5EF4-FFF2-40B4-BE49-F238E27FC236}">
                <a16:creationId xmlns:a16="http://schemas.microsoft.com/office/drawing/2014/main" id="{342BE373-3EE7-4C77-9144-AE37D0E50748}"/>
              </a:ext>
            </a:extLst>
          </p:cNvPr>
          <p:cNvSpPr txBox="1"/>
          <p:nvPr/>
        </p:nvSpPr>
        <p:spPr>
          <a:xfrm>
            <a:off x="2637353" y="3714851"/>
            <a:ext cx="7920000" cy="13408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AMANDA FERREIRA</a:t>
            </a:r>
            <a:endParaRPr lang="pt-BR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FELIPE DE CASTRO KAMADA</a:t>
            </a:r>
            <a:endParaRPr lang="pt-BR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GABRIEL OKADA</a:t>
            </a:r>
            <a:b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GABRIEL DELLAVA</a:t>
            </a:r>
            <a:endParaRPr lang="pt-BR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KAUAN BOARO</a:t>
            </a:r>
            <a:endParaRPr lang="pt-BR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VINICIUS AUGUSTO ALVES</a:t>
            </a:r>
            <a:endParaRPr lang="pt-BR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pt-BR" sz="2800" dirty="0"/>
            </a:b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0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56E6342-87E8-153F-3E55-B1BCC6FBB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745" y="1085314"/>
            <a:ext cx="7870509" cy="5315485"/>
          </a:xfrm>
        </p:spPr>
        <p:txBody>
          <a:bodyPr/>
          <a:lstStyle/>
          <a:p>
            <a:r>
              <a:rPr lang="pt-BR" sz="2400" b="1" dirty="0">
                <a:ea typeface="Tahoma" panose="020B0604030504040204" pitchFamily="34" charset="0"/>
              </a:rPr>
              <a:t>DESCRIÇÃO DO PROJETO:</a:t>
            </a:r>
          </a:p>
          <a:p>
            <a:endParaRPr lang="pt-BR" sz="2400" b="1" dirty="0">
              <a:ea typeface="Tahoma" panose="020B0604030504040204" pitchFamily="34" charset="0"/>
            </a:endParaRPr>
          </a:p>
          <a:p>
            <a:r>
              <a:rPr lang="pt-BR" sz="2400" dirty="0">
                <a:ea typeface="Tahoma" panose="020B0604030504040204" pitchFamily="34" charset="0"/>
              </a:rPr>
              <a:t>E-menu é uma solução tecnológica voltada para a gestão e atendimento em estabelecimentos gastronômicos.</a:t>
            </a:r>
          </a:p>
          <a:p>
            <a:endParaRPr lang="pt-BR" sz="2400" dirty="0"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ea typeface="Tahoma" panose="020B0604030504040204" pitchFamily="34" charset="0"/>
              </a:rPr>
              <a:t>Cliente: </a:t>
            </a:r>
            <a:r>
              <a:rPr lang="pt-BR" sz="2400" dirty="0">
                <a:ea typeface="Tahoma" panose="020B0604030504040204" pitchFamily="34" charset="0"/>
              </a:rPr>
              <a:t>Escaneia o QR-CODE que o direciona para uma tela de LOGIN, após inserir seus dados é redirecionado ao menu do restaurante.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ea typeface="Tahoma" panose="020B0604030504040204" pitchFamily="34" charset="0"/>
              </a:rPr>
              <a:t>Cozinha: </a:t>
            </a:r>
            <a:r>
              <a:rPr lang="pt-BR" sz="2400" dirty="0">
                <a:ea typeface="Tahoma" panose="020B0604030504040204" pitchFamily="34" charset="0"/>
              </a:rPr>
              <a:t>Recebe os pedidos feitos pelos clientes e gerencia o status de preparação.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ea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ea typeface="Tahoma" panose="020B0604030504040204" pitchFamily="34" charset="0"/>
              </a:rPr>
              <a:t>Caixa: </a:t>
            </a:r>
            <a:r>
              <a:rPr lang="pt-BR" sz="2400" dirty="0">
                <a:ea typeface="Tahoma" panose="020B0604030504040204" pitchFamily="34" charset="0"/>
              </a:rPr>
              <a:t>Tem acesso a todas as mesas, consumos e valores para realizar a cobrança.</a:t>
            </a:r>
            <a:endParaRPr lang="pt-BR" sz="1800" b="1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E36EC8-01CA-5E21-7F66-BE0C8A7CF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b="1" dirty="0"/>
              <a:t>TECNOLOGIAS UTILIZADAS:</a:t>
            </a:r>
          </a:p>
          <a:p>
            <a:br>
              <a:rPr lang="pt-BR" sz="1400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</a:rPr>
              <a:t>REACT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: Biblioteca front-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end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de código aberto com foco em criar interfaces de usuário em páginas web. </a:t>
            </a:r>
            <a:endParaRPr lang="pt-BR" sz="1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dirty="0">
                <a:effectLst/>
              </a:rPr>
            </a:br>
            <a:r>
              <a:rPr lang="pt-BR" sz="1400" b="1" i="0" u="none" strike="noStrike" dirty="0" err="1">
                <a:solidFill>
                  <a:srgbClr val="000000"/>
                </a:solidFill>
                <a:effectLst/>
              </a:rPr>
              <a:t>ChakraUI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: Biblioteca de componentes de interface de usuário para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React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que oferece uma experiência de desenvolvimento rápida e fácil.</a:t>
            </a:r>
            <a:endParaRPr lang="pt-BR" sz="1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</a:rPr>
              <a:t>GOLANG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: Linguagem de programação utilizada para desenvolver servidores web,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microsserviços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, ferramentas de linha de comando, programas de rede e outras aplicações de alto desempenho.</a:t>
            </a:r>
            <a:endParaRPr lang="pt-BR" sz="1400" b="0" dirty="0">
              <a:effectLst/>
            </a:endParaRPr>
          </a:p>
          <a:p>
            <a:pPr algn="just"/>
            <a:br>
              <a:rPr lang="pt-BR" sz="1400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</a:rPr>
              <a:t>SWAGGER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pt-BR" sz="1400" dirty="0">
                <a:solidFill>
                  <a:srgbClr val="000000"/>
                </a:solidFill>
              </a:rPr>
              <a:t>Conjunto de ferramentas da </a:t>
            </a:r>
            <a:r>
              <a:rPr lang="pt-BR" sz="1400" dirty="0" err="1">
                <a:solidFill>
                  <a:srgbClr val="000000"/>
                </a:solidFill>
              </a:rPr>
              <a:t>SmartBear</a:t>
            </a:r>
            <a:r>
              <a:rPr lang="pt-BR" sz="1400" dirty="0">
                <a:solidFill>
                  <a:srgbClr val="000000"/>
                </a:solidFill>
              </a:rPr>
              <a:t> Software que facilita o design, construção, documentação e consumo de APIs </a:t>
            </a:r>
            <a:r>
              <a:rPr lang="pt-BR" sz="1400" dirty="0" err="1">
                <a:solidFill>
                  <a:srgbClr val="000000"/>
                </a:solidFill>
              </a:rPr>
              <a:t>RESTful</a:t>
            </a:r>
            <a:r>
              <a:rPr lang="pt-BR" sz="1400" dirty="0">
                <a:solidFill>
                  <a:srgbClr val="000000"/>
                </a:solidFill>
              </a:rPr>
              <a:t>, utilizando a especificação </a:t>
            </a:r>
            <a:r>
              <a:rPr lang="pt-BR" sz="1400" dirty="0" err="1">
                <a:solidFill>
                  <a:srgbClr val="000000"/>
                </a:solidFill>
              </a:rPr>
              <a:t>OpenAPI</a:t>
            </a:r>
            <a:r>
              <a:rPr lang="pt-BR" sz="1400" dirty="0">
                <a:solidFill>
                  <a:srgbClr val="000000"/>
                </a:solidFill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pt-BR" sz="1400" b="0" dirty="0">
                <a:effectLst/>
              </a:rPr>
            </a:br>
            <a:r>
              <a:rPr lang="pt-BR" sz="1400" b="1" i="0" u="none" strike="noStrike" dirty="0" err="1">
                <a:solidFill>
                  <a:srgbClr val="000000"/>
                </a:solidFill>
                <a:effectLst/>
              </a:rPr>
              <a:t>MongoDB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: é um software de banco de dados orientado a documentos livre, de código aberto e multiplataforma, escrito na linguagem C++. Classificado como um programa de banco de dados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NoSQL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, o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MongoDB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usa documentos semelhantes a JSON com estruturas. 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1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</a:rPr>
              <a:t>FIGMA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pt-BR" sz="1400" dirty="0">
                <a:solidFill>
                  <a:srgbClr val="000000"/>
                </a:solidFill>
              </a:rPr>
              <a:t>Editor 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gráfico de vetor e prototipagem de projetos de design baseado principalmente no navegador web, com ferramentas offline adicionais para aplicações desktop para GNU/Linux,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macOS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e Windows.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1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 err="1">
                <a:solidFill>
                  <a:srgbClr val="000000"/>
                </a:solidFill>
                <a:effectLst/>
              </a:rPr>
              <a:t>DigitalOcean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: Hospedagem do nosso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frontend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</a:rPr>
              <a:t> e </a:t>
            </a:r>
            <a:r>
              <a:rPr lang="pt-BR" sz="1400" b="0" i="0" u="none" strike="noStrike" dirty="0" err="1">
                <a:solidFill>
                  <a:srgbClr val="000000"/>
                </a:solidFill>
                <a:effectLst/>
              </a:rPr>
              <a:t>backend</a:t>
            </a:r>
            <a:endParaRPr lang="pt-BR" sz="1400" b="0" dirty="0">
              <a:effectLst/>
            </a:endParaRPr>
          </a:p>
          <a:p>
            <a:br>
              <a:rPr lang="pt-BR" sz="1400" dirty="0"/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23207976"/>
      </p:ext>
    </p:extLst>
  </p:cSld>
  <p:clrMapOvr>
    <a:masterClrMapping/>
  </p:clrMapOvr>
</p:sld>
</file>

<file path=ppt/theme/theme1.xml><?xml version="1.0" encoding="utf-8"?>
<a:theme xmlns:a="http://schemas.openxmlformats.org/drawingml/2006/main" name="Mestr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292</Words>
  <Application>Microsoft Office PowerPoint</Application>
  <PresentationFormat>Apresentação na tela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Tahoma</vt:lpstr>
      <vt:lpstr>Mestre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Del Vechio</dc:creator>
  <cp:lastModifiedBy>Felipe de Castro Kamada</cp:lastModifiedBy>
  <cp:revision>34</cp:revision>
  <dcterms:created xsi:type="dcterms:W3CDTF">2017-03-07T17:10:14Z</dcterms:created>
  <dcterms:modified xsi:type="dcterms:W3CDTF">2024-06-13T02:09:59Z</dcterms:modified>
</cp:coreProperties>
</file>