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5"/>
  </p:handoutMasterIdLst>
  <p:sldIdLst>
    <p:sldId id="257" r:id="rId5"/>
    <p:sldId id="258" r:id="rId6"/>
    <p:sldId id="328" r:id="rId7"/>
    <p:sldId id="331" r:id="rId8"/>
    <p:sldId id="325" r:id="rId9"/>
    <p:sldId id="326" r:id="rId10"/>
    <p:sldId id="329" r:id="rId11"/>
    <p:sldId id="327" r:id="rId12"/>
    <p:sldId id="316" r:id="rId13"/>
    <p:sldId id="317" r:id="rId14"/>
    <p:sldId id="318" r:id="rId15"/>
    <p:sldId id="319" r:id="rId16"/>
    <p:sldId id="332" r:id="rId17"/>
    <p:sldId id="320" r:id="rId18"/>
    <p:sldId id="321" r:id="rId19"/>
    <p:sldId id="260" r:id="rId20"/>
    <p:sldId id="333" r:id="rId21"/>
    <p:sldId id="334" r:id="rId22"/>
    <p:sldId id="335" r:id="rId23"/>
    <p:sldId id="25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Modelos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Saulo Santos / Prof. Caique Zaneti</a:t>
            </a:r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Conceitual, Lógico e Físico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4E73DE7-764A-4388-ACE1-3D604359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É desejável, mas não essencial que cada registro de uma tabela tenha um conjunto de atributos segundo os quais seja possível identificar inequivocamente o registro dentro da tabela.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Esse conjunto é chamado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identificador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sendo boa pratica de projeto de banco de dados a sua existência. O campo que possui o atributo identificador é chamado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chave primaria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296A08-40DE-4AC1-AE6D-BFDDD79B5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Chave Primaria (</a:t>
            </a:r>
            <a:r>
              <a:rPr lang="pt-BR" dirty="0" err="1"/>
              <a:t>Primary</a:t>
            </a:r>
            <a:r>
              <a:rPr lang="pt-BR" dirty="0"/>
              <a:t> Key)</a:t>
            </a:r>
          </a:p>
        </p:txBody>
      </p:sp>
    </p:spTree>
    <p:extLst>
      <p:ext uri="{BB962C8B-B14F-4D97-AF65-F5344CB8AC3E}">
        <p14:creationId xmlns:p14="http://schemas.microsoft.com/office/powerpoint/2010/main" val="392880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902F8E8-B17C-4973-867D-6DB12ECD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 definição, o conjunto de valores dos atributos constituintes da chave primaria deve ser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único para cada registro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exemplo, o campo "Código" é a chave primaria da tabela, pois não podem existir funcionários que possuam o mesmo código.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96ACBE-9E4D-4884-9053-59F8C1D6A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Chave Primaria (</a:t>
            </a:r>
            <a:r>
              <a:rPr lang="pt-BR" dirty="0" err="1"/>
              <a:t>Primary</a:t>
            </a:r>
            <a:r>
              <a:rPr lang="pt-BR" dirty="0"/>
              <a:t> Key)</a:t>
            </a:r>
          </a:p>
          <a:p>
            <a:endParaRPr lang="pt-BR" dirty="0"/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C5E8304-DDE2-408F-91F8-9128DDAA77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91"/>
          <a:stretch/>
        </p:blipFill>
        <p:spPr>
          <a:xfrm>
            <a:off x="1108037" y="3906447"/>
            <a:ext cx="6927924" cy="15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3165CC7-D8CE-4AFD-8476-79F555B7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Na tabela 1 os campos "Cargo" e "Departamento" possuem códigos e não descrições como atributos. 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44EE7B-6833-4977-A1E0-F2CD96979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69A36C1-5D70-48EE-8B85-4E4CF5F79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6" t="41551" r="16043" b="38522"/>
          <a:stretch/>
        </p:blipFill>
        <p:spPr>
          <a:xfrm>
            <a:off x="628649" y="2780881"/>
            <a:ext cx="8056992" cy="12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429EB35-EEA7-4D45-AC7F-85BEFEF4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descrições estão armazenadas em outras tabelas (2 e 3) com as quais a tabela principal (Funcionários) se relaciona.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39521-DBF0-4059-8884-7C28D449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D871123-127B-471D-A2BC-B6DB32D43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7" y="3236678"/>
            <a:ext cx="3684352" cy="1057393"/>
          </a:xfrm>
          <a:prstGeom prst="rect">
            <a:avLst/>
          </a:pr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E73CF56-3257-41DA-9E1C-A440C19A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27" y="3131961"/>
            <a:ext cx="2924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7864843-FA25-4C0C-BED9-C62E7943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divisão do banco de dados em varias tabelas é uma das características dos bancos de dados relacionais. 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descrições dos campos "Cargo" e "Departamento" poderiam ser armazenadas na tabela de funcionários, mas isso seria pouco produtivo, pois além de exigir mais espaço em disco, poderia trazer problemas de consistência ao banco de dados.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02697F-317F-434B-BA52-CA7013267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4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F96F3CA-C39D-404F-95D3-5F723759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relacionamento das tabelas "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Funcionários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" e "Cargos" se dá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através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do campo "Cargo" que é comum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às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duas tabelas.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Dizemos que o campo "Cargo" da tabela "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Funcionários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" é uma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 estrangeira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que a tabela "Cargos" é uma </a:t>
            </a:r>
            <a:r>
              <a:rPr lang="pt-BR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2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primária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"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Funcionários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" é a 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relacionada. 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2E064-D318-4F9C-9B36-A0FFEF1E7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Chave Estrangeira (</a:t>
            </a:r>
            <a:r>
              <a:rPr lang="pt-BR" dirty="0" err="1"/>
              <a:t>Foreign</a:t>
            </a:r>
            <a:r>
              <a:rPr lang="pt-BR" dirty="0"/>
              <a:t> Key)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F2905B-46AB-434C-BC55-AA7BA6958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6" t="41551" r="16043" b="38522"/>
          <a:stretch/>
        </p:blipFill>
        <p:spPr>
          <a:xfrm>
            <a:off x="849713" y="2850715"/>
            <a:ext cx="8056992" cy="12962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70EB20-4D09-459F-B07E-819BE82A8DF6}"/>
              </a:ext>
            </a:extLst>
          </p:cNvPr>
          <p:cNvSpPr/>
          <p:nvPr/>
        </p:nvSpPr>
        <p:spPr>
          <a:xfrm>
            <a:off x="6993653" y="2916030"/>
            <a:ext cx="1913052" cy="106311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AECB2CC-E698-43A1-8C83-F85FB9E0E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3" y="4512819"/>
            <a:ext cx="5071739" cy="145556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06C417-F449-41A7-9A32-C1F9E877EB10}"/>
              </a:ext>
            </a:extLst>
          </p:cNvPr>
          <p:cNvSpPr/>
          <p:nvPr/>
        </p:nvSpPr>
        <p:spPr>
          <a:xfrm>
            <a:off x="2341266" y="5717177"/>
            <a:ext cx="2401556" cy="251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51F21A4-282D-4488-9361-3E84B26E15CE}"/>
              </a:ext>
            </a:extLst>
          </p:cNvPr>
          <p:cNvSpPr/>
          <p:nvPr/>
        </p:nvSpPr>
        <p:spPr>
          <a:xfrm>
            <a:off x="3557116" y="3898760"/>
            <a:ext cx="2863781" cy="32154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4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72D82A9-31FE-4D53-AF23-668E04BC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Este modelo é o projeto físico para implementação do banco de dados. Tem todas as preocupações com desempenho, com a capacidade dos equipamentos etc. </a:t>
            </a:r>
          </a:p>
          <a:p>
            <a:pPr algn="just"/>
            <a:r>
              <a:rPr lang="pt-BR" dirty="0"/>
              <a:t>É um trabalho bastante especializado e normalmente é responsabilidade da equipe de </a:t>
            </a:r>
            <a:r>
              <a:rPr lang="pt-BR" dirty="0" err="1"/>
              <a:t>DBA’s</a:t>
            </a:r>
            <a:r>
              <a:rPr lang="pt-BR" dirty="0"/>
              <a:t> (Administrador de Banco de Dados).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A819FB-5C01-42B6-94EF-9FA1C197F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Físico de Dados</a:t>
            </a:r>
          </a:p>
        </p:txBody>
      </p:sp>
    </p:spTree>
    <p:extLst>
      <p:ext uri="{BB962C8B-B14F-4D97-AF65-F5344CB8AC3E}">
        <p14:creationId xmlns:p14="http://schemas.microsoft.com/office/powerpoint/2010/main" val="253907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9A50EB5-A029-4776-8521-A941F988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utilizar o Excel para testar os modelos conceituais e lógicos, servindo como um teste de validação física para depois automatizarmos dentro de um banco de dados verdadeiro utilizando scripts.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FEBF86-F3BB-454C-83F0-0F127EB6D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Modelagem Física - Excel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8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7EB76A8A-B1B6-4E8C-A948-10A3E7966701}"/>
              </a:ext>
            </a:extLst>
          </p:cNvPr>
          <p:cNvSpPr txBox="1">
            <a:spLocks/>
          </p:cNvSpPr>
          <p:nvPr/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Modelagem Física - Scripts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2" descr="SQL Server - SQL Scripts">
            <a:extLst>
              <a:ext uri="{FF2B5EF4-FFF2-40B4-BE49-F238E27FC236}">
                <a16:creationId xmlns:a16="http://schemas.microsoft.com/office/drawing/2014/main" id="{744AC171-8BAC-4F26-8AAC-5AAA4BEB1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61" y="1270123"/>
            <a:ext cx="5829876" cy="46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08AF589-DAF2-4C58-8DC0-AB37744F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94" t="31165" r="31398" b="25347"/>
          <a:stretch/>
        </p:blipFill>
        <p:spPr>
          <a:xfrm>
            <a:off x="560441" y="1498507"/>
            <a:ext cx="8023118" cy="3348781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E7518-742A-4D98-BD56-74FF77B39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Níveis de abstração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8919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construção de um banco de dados é feita com o desenvolvimento de três modelos em sequência: modelo conceitual de dados, modelo lógico de dados e modelo físico de dados.</a:t>
            </a:r>
          </a:p>
          <a:p>
            <a:pPr algn="just"/>
            <a:r>
              <a:rPr lang="pt-BR" dirty="0"/>
              <a:t>Este processo simplifica em 4 tarefas básicas o desenvolvimento do produto.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Modelos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 err="1"/>
              <a:t>Birl</a:t>
            </a:r>
            <a:r>
              <a:rPr lang="pt-BR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11BB0-8193-49C7-8B38-87B9FDB6F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Modelos </a:t>
            </a:r>
          </a:p>
        </p:txBody>
      </p:sp>
      <p:pic>
        <p:nvPicPr>
          <p:cNvPr id="1026" name="Picture 2" descr="https://irlabr.files.wordpress.com/2009/12/negocio_ao_sistema.jpg">
            <a:extLst>
              <a:ext uri="{FF2B5EF4-FFF2-40B4-BE49-F238E27FC236}">
                <a16:creationId xmlns:a16="http://schemas.microsoft.com/office/drawing/2014/main" id="{1FA1BDF2-3407-4054-A0E0-C9C685D77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4" y="1141413"/>
            <a:ext cx="6297292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26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8238241-AB6F-4FA7-A3FD-E5C81C7E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b="1" dirty="0"/>
              <a:t>O modelo de tarefa do usuário </a:t>
            </a:r>
            <a:r>
              <a:rPr lang="pt-BR" dirty="0"/>
              <a:t>é a parte que oportuniza o entendimento e aprendizado </a:t>
            </a:r>
            <a:r>
              <a:rPr lang="pt-BR" b="1" dirty="0"/>
              <a:t>sobre as condições de uso e performance da tarefa</a:t>
            </a:r>
            <a:r>
              <a:rPr lang="pt-BR" dirty="0"/>
              <a:t> pelo usuário. Estas informações são obtidas por meio da descrição dos passos da tarefa feita a partir do ponto de vista do usuário estabelecendo um processo para alcançar o objetivo. O passo anterior à definição do modelo conceitual pode ser obtido por meio de entrevistas, o que determina o primeiro contato com o usuário. Portanto </a:t>
            </a:r>
            <a:r>
              <a:rPr lang="pt-BR" b="1" dirty="0"/>
              <a:t>conversas e investigações sobre o usuário e processos semelhantes</a:t>
            </a:r>
            <a:r>
              <a:rPr lang="pt-BR" dirty="0"/>
              <a:t> já utilizados pelos usuários representam a </a:t>
            </a:r>
            <a:r>
              <a:rPr lang="pt-BR" b="1" dirty="0"/>
              <a:t>melhor opção para iniciar um projeto de interação</a:t>
            </a:r>
            <a:r>
              <a:rPr lang="pt-BR" dirty="0"/>
              <a:t>. As vantagens que este processo oferece são:</a:t>
            </a:r>
          </a:p>
          <a:p>
            <a:pPr algn="just"/>
            <a:r>
              <a:rPr lang="pt-BR" dirty="0"/>
              <a:t>economia de tempo na codificação;</a:t>
            </a:r>
          </a:p>
          <a:p>
            <a:pPr algn="just"/>
            <a:r>
              <a:rPr lang="pt-BR" dirty="0"/>
              <a:t>eliminação, em tempo, de  ideias mal concebidas ou equivocadas.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E8391-544D-434C-9738-A779DB057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de tarefa do usuário</a:t>
            </a:r>
          </a:p>
        </p:txBody>
      </p:sp>
    </p:spTree>
    <p:extLst>
      <p:ext uri="{BB962C8B-B14F-4D97-AF65-F5344CB8AC3E}">
        <p14:creationId xmlns:p14="http://schemas.microsoft.com/office/powerpoint/2010/main" val="102535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B62C1D6-E2CB-4D44-AB77-87B8A2454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O objetivo de estabelecer um bom modelo conceitual é que ele possa ser compreendido pelo usuário da maneira pretendida. </a:t>
            </a:r>
          </a:p>
          <a:p>
            <a:pPr algn="just"/>
            <a:r>
              <a:rPr lang="pt-BR" dirty="0"/>
              <a:t>Eles ajudam a destacar conexões importantes em processos e sistemas do mundo real e podem ser enriquecidos com características mais específicas a partir da geração e desenvolvimento de modelos mais complexos. 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547AD-B58C-4C62-9492-193EC2BAD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Conceitual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70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812FDC5-6B05-4BBB-85E1-135305F1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O desenvolvimento do modelo conceitual é a soma do entendimento do produto com base nas necessidades do usuário e a soma de outros requisitos identificados por suposições.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8AC3A5-2DE7-48D7-BBA9-A621C7924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Conceitual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1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16E4ADC-23FC-499B-B904-488D91FF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 </a:t>
            </a:r>
            <a:r>
              <a:rPr lang="pt-BR" b="1" dirty="0"/>
              <a:t>modelo conceitua</a:t>
            </a:r>
            <a:r>
              <a:rPr lang="pt-BR" dirty="0"/>
              <a:t>l também é </a:t>
            </a:r>
            <a:r>
              <a:rPr lang="pt-BR" b="1" dirty="0"/>
              <a:t>definido por um grupo de questionamentos</a:t>
            </a:r>
            <a:r>
              <a:rPr lang="pt-BR" dirty="0"/>
              <a:t> que ajudam a identificar formas de atingir os objetivos das tarefas. Nesta etapa é necessário que o usuário saiba: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Quais são os objetos disponíveis?</a:t>
            </a:r>
          </a:p>
          <a:p>
            <a:pPr algn="just"/>
            <a:r>
              <a:rPr lang="pt-BR" dirty="0"/>
              <a:t>Como utilizar tais objetos para atingir o objetivo?</a:t>
            </a:r>
          </a:p>
          <a:p>
            <a:pPr algn="just"/>
            <a:r>
              <a:rPr lang="pt-BR" dirty="0"/>
              <a:t>Como este objetos trabalham juntos?</a:t>
            </a:r>
          </a:p>
          <a:p>
            <a:pPr algn="just"/>
            <a:r>
              <a:rPr lang="pt-BR" dirty="0"/>
              <a:t>Quais são as propriedades destes objetos?</a:t>
            </a:r>
          </a:p>
          <a:p>
            <a:pPr algn="just"/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087EC-3699-44F7-BA5E-D629AE9AD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Modelo Conceitual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24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EB4AD50-BC8B-448E-87C0-31063135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modelo conceitual está associado ao uso de roteiros ou processos de projeto ou gerenciamento de informações. As </a:t>
            </a:r>
            <a:r>
              <a:rPr lang="pt-BR" b="1" dirty="0"/>
              <a:t>atividades parceiras</a:t>
            </a:r>
            <a:r>
              <a:rPr lang="pt-BR" dirty="0"/>
              <a:t> deste processo consideram o </a:t>
            </a:r>
            <a:r>
              <a:rPr lang="pt-BR" b="1" dirty="0"/>
              <a:t>domínio do usuário</a:t>
            </a:r>
            <a:r>
              <a:rPr lang="pt-BR" dirty="0"/>
              <a:t>, o </a:t>
            </a:r>
            <a:r>
              <a:rPr lang="pt-BR" b="1" dirty="0"/>
              <a:t>modelo lógico</a:t>
            </a:r>
            <a:r>
              <a:rPr lang="pt-BR" dirty="0"/>
              <a:t> e o </a:t>
            </a:r>
            <a:r>
              <a:rPr lang="pt-BR" b="1" dirty="0"/>
              <a:t>modelo físico</a:t>
            </a:r>
            <a:r>
              <a:rPr lang="pt-BR" dirty="0"/>
              <a:t> do produto.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1B43A-6337-4F5B-9BD1-6D0049C7E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Conceitual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60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0771457-38E6-451C-AF1B-3E9D8831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Este modelo adequa o modelo conceitual para o tipo de banco de dados que será implementado. É desenvolvido na fase de projeto e não é de interesse dos usuários, somente da equipe de desenvolvimento.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DB09E9-8297-48EC-8D73-6D50752B6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1240465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847</Words>
  <Application>Microsoft Office PowerPoint</Application>
  <PresentationFormat>Apresentação na tela (4:3)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Saulo Santos</cp:lastModifiedBy>
  <cp:revision>27</cp:revision>
  <dcterms:created xsi:type="dcterms:W3CDTF">2019-02-19T13:22:14Z</dcterms:created>
  <dcterms:modified xsi:type="dcterms:W3CDTF">2021-02-17T16:42:49Z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