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34"/>
  </p:handoutMasterIdLst>
  <p:sldIdLst>
    <p:sldId id="257" r:id="rId5"/>
    <p:sldId id="258" r:id="rId6"/>
    <p:sldId id="261" r:id="rId7"/>
    <p:sldId id="260" r:id="rId8"/>
    <p:sldId id="273" r:id="rId9"/>
    <p:sldId id="266" r:id="rId10"/>
    <p:sldId id="267" r:id="rId11"/>
    <p:sldId id="262" r:id="rId12"/>
    <p:sldId id="264" r:id="rId13"/>
    <p:sldId id="265" r:id="rId14"/>
    <p:sldId id="270" r:id="rId15"/>
    <p:sldId id="263" r:id="rId16"/>
    <p:sldId id="268" r:id="rId17"/>
    <p:sldId id="269" r:id="rId18"/>
    <p:sldId id="271" r:id="rId19"/>
    <p:sldId id="275" r:id="rId20"/>
    <p:sldId id="280" r:id="rId21"/>
    <p:sldId id="272" r:id="rId22"/>
    <p:sldId id="276" r:id="rId23"/>
    <p:sldId id="277" r:id="rId24"/>
    <p:sldId id="284" r:id="rId25"/>
    <p:sldId id="278" r:id="rId26"/>
    <p:sldId id="279" r:id="rId27"/>
    <p:sldId id="274" r:id="rId28"/>
    <p:sldId id="282" r:id="rId29"/>
    <p:sldId id="285" r:id="rId30"/>
    <p:sldId id="281" r:id="rId31"/>
    <p:sldId id="283" r:id="rId32"/>
    <p:sldId id="259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SGBD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4580164" cy="437655"/>
          </a:xfrm>
        </p:spPr>
        <p:txBody>
          <a:bodyPr>
            <a:normAutofit/>
          </a:bodyPr>
          <a:lstStyle/>
          <a:p>
            <a:r>
              <a:rPr lang="pt-BR" dirty="0"/>
              <a:t>Prof. Saulo Santos / Prof. Caique Zaneti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Introdução a SGBD,  Tipos de dados e DDL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42482C8-A61E-48CE-8E4C-CBD234C4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Compartilhamento de dados:</a:t>
            </a:r>
            <a:r>
              <a:rPr lang="pt-BR" dirty="0"/>
              <a:t> Ao utilizar um SGBD você consegue acessar e manipula-los com mais facilidade. A importação de dados também é muito mais simples dependendo muitas vezes de apenas alguns cliques, por isso o compartilhamento de dados acaba sendo mais simples.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6369F3-8924-4045-B344-8E50705C2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176138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EF7AC14-D7E0-467C-9C0D-4CA6DB5F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 MySQL é um dos SGBDs mais utilizados no mundo todo, é uma tecnologia Open Source, ou seja, de código aberto, e isso facilita para os desenvolvedores a construção de acordo com as necessidades da empresa.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BDEDB5-2DAB-4E8B-BFC3-B33DC1195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SGBDs - MySQL</a:t>
            </a:r>
          </a:p>
        </p:txBody>
      </p:sp>
      <p:pic>
        <p:nvPicPr>
          <p:cNvPr id="1036" name="Picture 12" descr="Resultado de imagem para MySql">
            <a:extLst>
              <a:ext uri="{FF2B5EF4-FFF2-40B4-BE49-F238E27FC236}">
                <a16:creationId xmlns:a16="http://schemas.microsoft.com/office/drawing/2014/main" id="{636F0212-AA39-4F27-AF79-A2E21716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99" y="1172868"/>
            <a:ext cx="40386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9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EF7AC14-D7E0-467C-9C0D-4CA6DB5F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A Oracle é uma das maiores e mais tradicionais empresas de tecnologia do mundo, e possui vários produtos para várias áreas da tecnologia. Um dos seus principais produtos é o SGBD, ele não é Open Source mas desde o seu lançamento foi aperfeiçoado para atender às necessidades das empresas.</a:t>
            </a:r>
          </a:p>
          <a:p>
            <a:pPr algn="just"/>
            <a:r>
              <a:rPr lang="pt-BR" dirty="0"/>
              <a:t>Existem diversas versões do software e cada uma delas conta com características que são ideais para diferentes modelos de negócios. O SGBD da Oracle é focado em empresas de médio e grande porte.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BDEDB5-2DAB-4E8B-BFC3-B33DC1195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SGBDs - ORACLE</a:t>
            </a:r>
          </a:p>
        </p:txBody>
      </p:sp>
      <p:pic>
        <p:nvPicPr>
          <p:cNvPr id="2056" name="Picture 8" descr="Resultado de imagem para oracle database">
            <a:extLst>
              <a:ext uri="{FF2B5EF4-FFF2-40B4-BE49-F238E27FC236}">
                <a16:creationId xmlns:a16="http://schemas.microsoft.com/office/drawing/2014/main" id="{9627A690-A287-4CA2-8EDC-818281586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63" b="30967"/>
          <a:stretch/>
        </p:blipFill>
        <p:spPr bwMode="auto">
          <a:xfrm>
            <a:off x="2163536" y="1281793"/>
            <a:ext cx="4198484" cy="151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6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EF7AC14-D7E0-467C-9C0D-4CA6DB5F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O SQL Server é o SGBD criado pela Sybase em parceria com a Microsoft e lançado em 1988. Em 1994, a Microsoft adquiriu a parte da Sybase e o lançou como parte do Windows NT. Algum tempo depois, passou a ser comercializado separado como um único produto.</a:t>
            </a:r>
          </a:p>
          <a:p>
            <a:pPr algn="just"/>
            <a:r>
              <a:rPr lang="pt-BR" dirty="0"/>
              <a:t>Desde a sua criação, esteve em constante desenvolvimento e seu diferencial entre as outras opções no mercado é que existe a possibilidade do desenvolvedor utilizar linguagens de programação como o C#, Basic e .NET, ao invés de só utilizar comandos SQL.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BDEDB5-2DAB-4E8B-BFC3-B33DC1195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SGBDs - SQL Server</a:t>
            </a:r>
          </a:p>
        </p:txBody>
      </p:sp>
      <p:pic>
        <p:nvPicPr>
          <p:cNvPr id="3076" name="Picture 4" descr="Resultado de imagem para sql server">
            <a:extLst>
              <a:ext uri="{FF2B5EF4-FFF2-40B4-BE49-F238E27FC236}">
                <a16:creationId xmlns:a16="http://schemas.microsoft.com/office/drawing/2014/main" id="{1F04D863-F6D0-4E39-9691-F3E95CD1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42" y="1084369"/>
            <a:ext cx="3037116" cy="249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83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EF7AC14-D7E0-467C-9C0D-4CA6DB5F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O PostgreSQL é um banco de dado relacional Open Source, lançado em 1989 e se mantém desde então entre os 5 SGBDs mais utilizados do planeta. </a:t>
            </a:r>
          </a:p>
          <a:p>
            <a:pPr algn="just"/>
            <a:r>
              <a:rPr lang="pt-BR" dirty="0"/>
              <a:t>Devido ao fato de ser Open Source, é muito utilizado por sistemas web que conseguem desenvolver soluções com maior liberdade e com isso conseguem alcançar um melhor desempenho.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BDEDB5-2DAB-4E8B-BFC3-B33DC1195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SGBDs</a:t>
            </a:r>
          </a:p>
        </p:txBody>
      </p:sp>
      <p:pic>
        <p:nvPicPr>
          <p:cNvPr id="10244" name="Picture 4" descr="Resultado de imagem para PostgreSQL">
            <a:extLst>
              <a:ext uri="{FF2B5EF4-FFF2-40B4-BE49-F238E27FC236}">
                <a16:creationId xmlns:a16="http://schemas.microsoft.com/office/drawing/2014/main" id="{085D61E6-A39F-47CB-940F-88C83295B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07" y="906009"/>
            <a:ext cx="2944584" cy="294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EF7AC14-D7E0-467C-9C0D-4CA6DB5F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MongoDB foi um dos SGBDs que mais cresceu nos últimos anos. Este SGBD une o melhor dos sistemas relacionais e muitas inovações do NoSQL (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SQL). Possui consultas dinâmicas e também modelos de dados orientados a documentos. </a:t>
            </a:r>
          </a:p>
          <a:p>
            <a:pPr algn="just"/>
            <a:r>
              <a:rPr lang="pt-BR" dirty="0"/>
              <a:t>Assim como o MySQL, é Open Source, o que permite que as empresas consigam adequar o SGBD às necessidades do seu negócio.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BDEDB5-2DAB-4E8B-BFC3-B33DC1195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SGBDs</a:t>
            </a:r>
          </a:p>
        </p:txBody>
      </p:sp>
      <p:pic>
        <p:nvPicPr>
          <p:cNvPr id="11268" name="Picture 4" descr="Resultado de imagem para mongodb">
            <a:extLst>
              <a:ext uri="{FF2B5EF4-FFF2-40B4-BE49-F238E27FC236}">
                <a16:creationId xmlns:a16="http://schemas.microsoft.com/office/drawing/2014/main" id="{DC557CB3-20FE-429C-96A5-AD7F3A5D5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7" y="931817"/>
            <a:ext cx="4776788" cy="250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1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9E891E4-A8CB-43B9-9743-77B9ABAF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– </a:t>
            </a:r>
            <a:r>
              <a:rPr lang="pt-BR" b="1" dirty="0"/>
              <a:t>TINYINT</a:t>
            </a:r>
            <a:r>
              <a:rPr lang="pt-BR" dirty="0"/>
              <a:t>: Armazena valores numéricos inteiros, variando de 0 a 256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SMALLINT</a:t>
            </a:r>
            <a:r>
              <a:rPr lang="pt-BR" dirty="0"/>
              <a:t>: Armazena valores numéricos inteiros, variando de -32.768 a 32.767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INT</a:t>
            </a:r>
            <a:r>
              <a:rPr lang="pt-BR" dirty="0"/>
              <a:t>: Armazena valores numéricos inteiros, variando de -2.147.483.648 a 2.147.483.647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BIGINT</a:t>
            </a:r>
            <a:r>
              <a:rPr lang="pt-BR" dirty="0"/>
              <a:t>: Armazena valores numéricos inteiros, variando de -9.223.372.036.854.775.808 a -9.223.372.036.854.775.807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3D9933-FF1F-4BB1-8F52-27D387776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186067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9E891E4-A8CB-43B9-9743-77B9ABAF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– </a:t>
            </a:r>
            <a:r>
              <a:rPr lang="pt-BR" b="1" dirty="0"/>
              <a:t>SMALLMONEY</a:t>
            </a:r>
            <a:r>
              <a:rPr lang="pt-BR" dirty="0"/>
              <a:t>: Valores numéricos decimais variando de -214,748.3648 a 214,748.3647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MONEY</a:t>
            </a:r>
            <a:r>
              <a:rPr lang="pt-BR" dirty="0"/>
              <a:t>: Valores numéricos decimais variando de -922,337,203,685,477.5808 a +922,337,203,685,477.5807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3D9933-FF1F-4BB1-8F52-27D387776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2403328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9E891E4-A8CB-43B9-9743-77B9ABAF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– </a:t>
            </a:r>
            <a:r>
              <a:rPr lang="pt-BR" b="1" dirty="0"/>
              <a:t>NUMERIC(18,0)</a:t>
            </a:r>
            <a:r>
              <a:rPr lang="pt-BR" dirty="0"/>
              <a:t>: Armazena valores numéricos com casas decimais, utilizando precisão. O primeiro número entre os </a:t>
            </a:r>
            <a:r>
              <a:rPr lang="pt-BR" dirty="0" err="1"/>
              <a:t>parenteses</a:t>
            </a:r>
            <a:r>
              <a:rPr lang="pt-BR" dirty="0"/>
              <a:t>, representa a quantidade de inteiros a serem armazenados, o segundo número, indica a quantidade de casas decimais do número.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DECIMAL(18,0)</a:t>
            </a:r>
            <a:r>
              <a:rPr lang="pt-BR" dirty="0"/>
              <a:t>: Tem as mesmas funcionalidades do tipo NUMERIC, a diferença é que o DECIMAL faz parte do padrão ANSI e NUMERIC é mantido por compatibilidade.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FLOAT</a:t>
            </a:r>
            <a:r>
              <a:rPr lang="pt-BR" dirty="0"/>
              <a:t>: Armazena valores numéricos aproximados com precisão de ponto flutuante, variando de -1.79E + 308 a 1.79E + 308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REAL</a:t>
            </a:r>
            <a:r>
              <a:rPr lang="pt-BR" dirty="0"/>
              <a:t>: Armazena valores numéricos aproximados com precisão de ponto flutuante, variando de -3.40E + 38 a 3.40E + 38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Tipo BIT:</a:t>
            </a:r>
            <a:br>
              <a:rPr lang="pt-BR" dirty="0"/>
            </a:br>
            <a:r>
              <a:rPr lang="pt-BR" dirty="0"/>
              <a:t>– </a:t>
            </a:r>
            <a:r>
              <a:rPr lang="pt-BR" b="1" dirty="0"/>
              <a:t>BIT</a:t>
            </a:r>
            <a:r>
              <a:rPr lang="pt-BR" dirty="0"/>
              <a:t>: Armazena bits ou seja somente poderá conter os valores lógicos 0 ou 1.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3D9933-FF1F-4BB1-8F52-27D387776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357044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9E891E4-A8CB-43B9-9743-77B9ABAF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– </a:t>
            </a:r>
            <a:r>
              <a:rPr lang="pt-BR" b="1" dirty="0"/>
              <a:t>SMALLDATETIME</a:t>
            </a:r>
            <a:r>
              <a:rPr lang="pt-BR" dirty="0"/>
              <a:t>: Armazena data e hora, com precisão de minutos.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DATETIME</a:t>
            </a:r>
            <a:r>
              <a:rPr lang="pt-BR" dirty="0"/>
              <a:t>: Armazena data e hora, com precisão de centésimos de segundos.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TIME</a:t>
            </a:r>
            <a:r>
              <a:rPr lang="pt-BR" dirty="0"/>
              <a:t>: Armazena somente hora. Pode armazenar segundos até a fração de 9999999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DATE</a:t>
            </a:r>
            <a:r>
              <a:rPr lang="pt-BR" dirty="0"/>
              <a:t>: Armazena somente data.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DATETIME2</a:t>
            </a:r>
            <a:r>
              <a:rPr lang="pt-BR" dirty="0"/>
              <a:t>: É uma combinação dos tipos de dados DATE e TIME. A diferença para o tipo DATETIME é a precisão ao armazenar as horas.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DATETIMEOFFSET</a:t>
            </a:r>
            <a:r>
              <a:rPr lang="pt-BR" dirty="0"/>
              <a:t>: Armazena valores data e hora com a combinação da hora do dia com o fuso horário. O intervalo de deslocamento do fuso horário é de -14:00 a +14:00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3D9933-FF1F-4BB1-8F52-27D387776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168874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Não é nada mais do que um sistema de manipulação de registros por computador, ou seja, um sistema cujo objetivo global é manter as informações e torna-las disponíveis quando solicitado.</a:t>
            </a:r>
          </a:p>
          <a:p>
            <a:pPr algn="just"/>
            <a:r>
              <a:rPr lang="pt-BR" dirty="0"/>
              <a:t>Ou seja, como sugere a sigla, é um </a:t>
            </a:r>
            <a:r>
              <a:rPr lang="pt-BR" b="1" dirty="0"/>
              <a:t>Sistema de Gerenciamento de Banco de Dados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são?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9E891E4-A8CB-43B9-9743-77B9ABAF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– </a:t>
            </a:r>
            <a:r>
              <a:rPr lang="pt-BR" b="1" dirty="0"/>
              <a:t>CHAR(N)</a:t>
            </a:r>
            <a:r>
              <a:rPr lang="pt-BR" dirty="0"/>
              <a:t>: Armazena N caracteres fixos (até 8.000) no formato não Unicode. Independente da quantidade de caracteres utilizados, irá sempre armazenar o tamanho de caracteres do campo, sendo preenchido o restante com espaços em branco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VARCHAR(N)</a:t>
            </a:r>
            <a:r>
              <a:rPr lang="pt-BR" dirty="0"/>
              <a:t>: Armazena N caracteres (até 8.000) no formato não Unicode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VARCHAR(MAX)</a:t>
            </a:r>
            <a:r>
              <a:rPr lang="pt-BR" dirty="0"/>
              <a:t>: Armazena caracteres no formato não Unicode. MAX indica que o máximo a ser armazenado pode chegar a 2^31-1 bytes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TEXT</a:t>
            </a:r>
            <a:r>
              <a:rPr lang="pt-BR" dirty="0"/>
              <a:t>: Armazena caracteres no formato não Unicode. Esse tipo de dado suporte até 2.147.483.647 caracteres e existem funções específicas para trabalhar com esse tipo de dado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3D9933-FF1F-4BB1-8F52-27D387776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3475486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9E891E4-A8CB-43B9-9743-77B9ABAF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– </a:t>
            </a:r>
            <a:r>
              <a:rPr lang="pt-BR" b="1" dirty="0"/>
              <a:t>NCHAR(N)</a:t>
            </a:r>
            <a:r>
              <a:rPr lang="pt-BR" dirty="0"/>
              <a:t>: Armazena N caracteres fixos (até 4.000) no formato Unicode. Independente da quantidade de caracteres utilizados, irá sempre armazenar o tamanho de caracteres do campo, sendo preenchido o restante com espaços em branco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NVARCHAR(N)</a:t>
            </a:r>
            <a:r>
              <a:rPr lang="pt-BR" dirty="0"/>
              <a:t>: Armazena N caracteres (até 4.000) no formato Unicode.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NVARCHAR(MAX)</a:t>
            </a:r>
            <a:r>
              <a:rPr lang="pt-BR" dirty="0"/>
              <a:t>: Armazena caracteres no formato Unicode. MAX indica que o máximo a ser armazenado pode chegar a 2^31-1 bytes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NTEXT</a:t>
            </a:r>
            <a:r>
              <a:rPr lang="pt-BR" dirty="0"/>
              <a:t>: Armazena caracteres no formato Unicode. Esse tipo de dado suporte até 1.073.741.823 caracteres e existem funções específicas para trabalhar com esse tipo de dado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3D9933-FF1F-4BB1-8F52-27D387776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962170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9E891E4-A8CB-43B9-9743-77B9ABAF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– </a:t>
            </a:r>
            <a:r>
              <a:rPr lang="pt-BR" b="1" dirty="0"/>
              <a:t>BINARY (N)</a:t>
            </a:r>
            <a:r>
              <a:rPr lang="pt-BR" dirty="0"/>
              <a:t>: Armazena dados no formato binário, podendo chegar até 8.000 bytes. Independente da quantidade de dados armazenados, será preenchido com espaços em brancos até completar o tamanho do campo.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VARBINARY(N)</a:t>
            </a:r>
            <a:r>
              <a:rPr lang="pt-BR" dirty="0"/>
              <a:t>: Armazena dados no formato binário, podendo chegar até 8.000 bytes.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VARBINARY(MAX)</a:t>
            </a:r>
            <a:r>
              <a:rPr lang="pt-BR" dirty="0"/>
              <a:t>: Armazena dados no formato binário, podendo chegar até 2^31-1 bytes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IMAGE</a:t>
            </a:r>
            <a:r>
              <a:rPr lang="pt-BR" dirty="0"/>
              <a:t>: Armazena dados no formato binário, podendo chegar até 2,147,483,647 bytes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3D9933-FF1F-4BB1-8F52-27D387776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2870704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9E891E4-A8CB-43B9-9743-77B9ABAF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dirty="0"/>
              <a:t>– </a:t>
            </a:r>
            <a:r>
              <a:rPr lang="pt-BR" b="1" dirty="0"/>
              <a:t>SQL_VARIANT</a:t>
            </a:r>
            <a:r>
              <a:rPr lang="pt-BR" dirty="0"/>
              <a:t>: Armazena todos os tipos de dados em um mesmo campo de uma tabela, com exceção dos tipos TEXT, NTEXT, TIMESTAMP e SQL_VARIANT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TIMESTAMP</a:t>
            </a:r>
            <a:r>
              <a:rPr lang="pt-BR" dirty="0"/>
              <a:t>: Este tipo de dados permite a geração </a:t>
            </a:r>
            <a:r>
              <a:rPr lang="pt-BR" dirty="0" err="1"/>
              <a:t>automatica</a:t>
            </a:r>
            <a:r>
              <a:rPr lang="pt-BR" dirty="0"/>
              <a:t> de um valor binário para um campo de uma tabela.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UNIQUEIDENTIFIER</a:t>
            </a:r>
            <a:r>
              <a:rPr lang="pt-BR" dirty="0"/>
              <a:t>: Esse tipo de dados é utilizado para a criação de um identificador global e único para uma tabela do SQL Server.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GEOMETRY</a:t>
            </a:r>
            <a:r>
              <a:rPr lang="pt-BR" dirty="0"/>
              <a:t>: Armazena dados espaciais utilizando representação plana da Terra (Flat Earth)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GEOGRAPHY</a:t>
            </a:r>
            <a:r>
              <a:rPr lang="pt-BR" dirty="0"/>
              <a:t>: Armazena dados espaciais utilizando representação redonda da Terra (Round Earth)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HIERARCHYID</a:t>
            </a:r>
            <a:r>
              <a:rPr lang="pt-BR" dirty="0"/>
              <a:t>: É usado para representar uma posição em uma hierarquia. Uma coluna desse tipo não representa automaticamente uma arvore. É até a aplicação para gerar e atribuir valores </a:t>
            </a:r>
            <a:r>
              <a:rPr lang="pt-BR" dirty="0" err="1"/>
              <a:t>hierarchyid</a:t>
            </a:r>
            <a:r>
              <a:rPr lang="pt-BR" dirty="0"/>
              <a:t> de tal forma que a relação desejada entre as linhas é refletido nos valores.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– </a:t>
            </a:r>
            <a:r>
              <a:rPr lang="pt-BR" b="1" dirty="0"/>
              <a:t>XML</a:t>
            </a:r>
            <a:r>
              <a:rPr lang="pt-BR" dirty="0"/>
              <a:t>: Armazena dados no formato XML, não podendo exceder a 2Gb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3D9933-FF1F-4BB1-8F52-27D387776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2244667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8F5B972-8646-4AE8-BC3E-A2FCFF3B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É um conjunto de instruções e comandos para definição de dados (Data Definition Language).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5370EE-3B50-4F64-AD6B-2B2A71483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DDL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A7810B-A0E5-429C-B2DD-882BCFB1F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406812"/>
            <a:ext cx="7437664" cy="3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4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8F5B972-8646-4AE8-BC3E-A2FCFF3B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Os principais são:</a:t>
            </a:r>
          </a:p>
          <a:p>
            <a:pPr algn="just"/>
            <a:r>
              <a:rPr lang="pt-BR" dirty="0"/>
              <a:t>CREATE DATABASE para definir novos bancos de dados. </a:t>
            </a:r>
          </a:p>
          <a:p>
            <a:pPr marL="0" indent="0" algn="just">
              <a:buNone/>
            </a:pPr>
            <a:r>
              <a:rPr lang="pt-BR" dirty="0"/>
              <a:t>Obs.: o comando USE define qual banco de dados será utilizado.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5370EE-3B50-4F64-AD6B-2B2A71483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DDL - CREATE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52F7AB-3BD1-4690-A3CB-26B11A73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98" y="3812033"/>
            <a:ext cx="6443601" cy="14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63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8F5B972-8646-4AE8-BC3E-A2FCFF3B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CREATE TABLE para adicionar uma nova tabela em um banco de dados.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5370EE-3B50-4F64-AD6B-2B2A71483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DDL - CREATE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7E4216-0F01-4299-80ED-19CC6C7FC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9" t="14336" r="67204" b="65994"/>
          <a:stretch/>
        </p:blipFill>
        <p:spPr>
          <a:xfrm>
            <a:off x="1854138" y="2541292"/>
            <a:ext cx="5435722" cy="22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91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8F5B972-8646-4AE8-BC3E-A2FCFF3B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Use as instruções ALTER para modificar a definição de entidades existentes. </a:t>
            </a:r>
          </a:p>
          <a:p>
            <a:pPr lvl="1" algn="just"/>
            <a:r>
              <a:rPr lang="pt-BR" dirty="0"/>
              <a:t>Use ALTER TABLE para remover ou adicionar uma coluna a uma tabela.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5370EE-3B50-4F64-AD6B-2B2A71483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DDL - ALTER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0AE321-021D-4868-8C7D-57EC80E36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55" t="33224" r="22143" b="51155"/>
          <a:stretch/>
        </p:blipFill>
        <p:spPr>
          <a:xfrm>
            <a:off x="871282" y="2834640"/>
            <a:ext cx="7401434" cy="25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66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8F5B972-8646-4AE8-BC3E-A2FCFF3B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DROP -&gt; Use instruções DROP para remover entidades existentes. </a:t>
            </a:r>
          </a:p>
          <a:p>
            <a:pPr algn="just"/>
            <a:r>
              <a:rPr lang="pt-BR" dirty="0"/>
              <a:t>Use DROP TABLE para remover uma tabela de um banco de dados.</a:t>
            </a:r>
          </a:p>
          <a:p>
            <a:pPr algn="just"/>
            <a:r>
              <a:rPr lang="pt-BR" dirty="0"/>
              <a:t>Use o DROP DATABASE quando quiser ser demitido, quer dizer, excluir a base de dados INTEIRA.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5370EE-3B50-4F64-AD6B-2B2A71483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DDL - DROP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A75539-F01E-4524-A136-3EF23417F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44" t="32716" r="18334" b="56859"/>
          <a:stretch/>
        </p:blipFill>
        <p:spPr>
          <a:xfrm>
            <a:off x="628649" y="4339613"/>
            <a:ext cx="7695751" cy="15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a-GE" b="0" dirty="0"/>
              <a:t>გმადლობთ!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1488DBA-AD52-41B4-957B-A716C8B64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Quando você fizer pesquisas, pode encontrar o termo “Data Base </a:t>
            </a:r>
            <a:r>
              <a:rPr lang="pt-BR" dirty="0" err="1"/>
              <a:t>Manipulation</a:t>
            </a:r>
            <a:r>
              <a:rPr lang="pt-BR" dirty="0"/>
              <a:t> Systems” ou “DBMS” que nada mais é que o termo SGBD na língua inglesa, então não se assuste, não é uma tecnologia diferente.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01ACE0-FE3F-4BA5-9BAE-264ACD6D2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Gringo</a:t>
            </a:r>
          </a:p>
        </p:txBody>
      </p:sp>
    </p:spTree>
    <p:extLst>
      <p:ext uri="{BB962C8B-B14F-4D97-AF65-F5344CB8AC3E}">
        <p14:creationId xmlns:p14="http://schemas.microsoft.com/office/powerpoint/2010/main" val="338755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76EA3F-4F08-4935-B535-76CB9C26E8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SGBDs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C26C53-7EA5-4AF0-834A-1E3A88172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2" t="34444" r="35090" b="23810"/>
          <a:stretch/>
        </p:blipFill>
        <p:spPr>
          <a:xfrm>
            <a:off x="1187903" y="1363436"/>
            <a:ext cx="7351212" cy="382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2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13DB58-00D0-47A3-BEB5-03B417929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SGBDs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755B750-DC42-44AE-A37C-90DAAC0F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100" name="Picture 4" descr="https://www.oficinadanet.com.br/imagens/post/16631/330xNxsgbd_pg2.jpg.pagespeed.ic.50ca4def62.jpg">
            <a:extLst>
              <a:ext uri="{FF2B5EF4-FFF2-40B4-BE49-F238E27FC236}">
                <a16:creationId xmlns:a16="http://schemas.microsoft.com/office/drawing/2014/main" id="{E672ED14-F719-4EEA-AAF4-8EF409C8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44" y="2138022"/>
            <a:ext cx="5163911" cy="25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0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45DF1A-A9A2-486C-9AF2-FEDBCA21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SGBD possui várias funcionalidades que ajudam  no gerenciamento do banco de dados, deixando claro que não são banco de dados, são ferramentas que ajudam na gestão do banco de dados.</a:t>
            </a:r>
          </a:p>
          <a:p>
            <a:pPr algn="just"/>
            <a:r>
              <a:rPr lang="pt-BR" dirty="0"/>
              <a:t>Os SGBDs possibilitam o acesso, edição, consulta e inserção de dados no banco. 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EC033-FC4B-45BA-910D-2409B4F83F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Pra que serve?</a:t>
            </a:r>
          </a:p>
        </p:txBody>
      </p:sp>
    </p:spTree>
    <p:extLst>
      <p:ext uri="{BB962C8B-B14F-4D97-AF65-F5344CB8AC3E}">
        <p14:creationId xmlns:p14="http://schemas.microsoft.com/office/powerpoint/2010/main" val="277219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45DF1A-A9A2-486C-9AF2-FEDBCA21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As principais funções do SGBD são: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Alterar estrutura de campos;</a:t>
            </a:r>
          </a:p>
          <a:p>
            <a:pPr algn="just"/>
            <a:r>
              <a:rPr lang="pt-BR" dirty="0"/>
              <a:t>Eliminar e copiar ficheiros;</a:t>
            </a:r>
          </a:p>
          <a:p>
            <a:pPr algn="just"/>
            <a:r>
              <a:rPr lang="pt-BR" dirty="0"/>
              <a:t>Inserir, remover e criar relações entre tabelas;</a:t>
            </a:r>
          </a:p>
          <a:p>
            <a:pPr algn="just"/>
            <a:r>
              <a:rPr lang="pt-BR" dirty="0"/>
              <a:t>Importar e exportar dados entre bases de dados;</a:t>
            </a:r>
          </a:p>
          <a:p>
            <a:pPr algn="just"/>
            <a:r>
              <a:rPr lang="pt-BR" dirty="0"/>
              <a:t>Criar chaves estrangeiras e primárias;</a:t>
            </a:r>
          </a:p>
          <a:p>
            <a:pPr algn="just"/>
            <a:r>
              <a:rPr lang="pt-BR" dirty="0"/>
              <a:t>Efetuar consultas nas tabelas;</a:t>
            </a:r>
          </a:p>
          <a:p>
            <a:pPr algn="just"/>
            <a:r>
              <a:rPr lang="pt-BR" dirty="0"/>
              <a:t>Criar usuários com permissões de acesso.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Essas são as principais funções encontradas nos SGBDs mas não são as únicas. Além destas, existem muitas outras funcionalidades que são os diferenciais em cada SGBD.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EC033-FC4B-45BA-910D-2409B4F83F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Pra que serve?</a:t>
            </a:r>
          </a:p>
        </p:txBody>
      </p:sp>
    </p:spTree>
    <p:extLst>
      <p:ext uri="{BB962C8B-B14F-4D97-AF65-F5344CB8AC3E}">
        <p14:creationId xmlns:p14="http://schemas.microsoft.com/office/powerpoint/2010/main" val="136400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42482C8-A61E-48CE-8E4C-CBD234C4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A própria segurança</a:t>
            </a:r>
            <a:r>
              <a:rPr lang="pt-BR" dirty="0"/>
              <a:t>: O SGBD permite que o administrador consiga gerenciar de maneira eficiente quem acessa e o que cada usuário tem acesso no banco de dados, com isso consegue minimizar os riscos de usuários maliciosos acessarem dados sigilosos.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6369F3-8924-4045-B344-8E50705C2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174799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42482C8-A61E-48CE-8E4C-CBD234C4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Controle de redundância: </a:t>
            </a:r>
            <a:r>
              <a:rPr lang="pt-BR" dirty="0"/>
              <a:t>Com um SGBD você pode reduzir drasticamente o redundância, como regra geral a informação no SGBD só aparece uma vez, e isso reduz a redundância e sucessivamente diminui o custo de armazenamento de informações em discos rígidos ou outros dispositivos de armazenamento.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6369F3-8924-4045-B344-8E50705C2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1911013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1782</Words>
  <Application>Microsoft Office PowerPoint</Application>
  <PresentationFormat>Apresentação na tela (4:3)</PresentationFormat>
  <Paragraphs>163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Santos</cp:lastModifiedBy>
  <cp:revision>32</cp:revision>
  <dcterms:created xsi:type="dcterms:W3CDTF">2019-02-19T13:22:14Z</dcterms:created>
  <dcterms:modified xsi:type="dcterms:W3CDTF">2021-02-16T12:16:31Z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