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89" r:id="rId3"/>
    <p:sldId id="297" r:id="rId4"/>
    <p:sldId id="276" r:id="rId5"/>
    <p:sldId id="292" r:id="rId6"/>
    <p:sldId id="269" r:id="rId7"/>
    <p:sldId id="293" r:id="rId8"/>
    <p:sldId id="294" r:id="rId9"/>
    <p:sldId id="264" r:id="rId10"/>
    <p:sldId id="296" r:id="rId11"/>
    <p:sldId id="298" r:id="rId12"/>
    <p:sldId id="299" r:id="rId13"/>
    <p:sldId id="262" r:id="rId14"/>
  </p:sldIdLst>
  <p:sldSz cx="9144000" cy="5143500" type="screen16x9"/>
  <p:notesSz cx="6858000" cy="9144000"/>
  <p:embeddedFontLst>
    <p:embeddedFont>
      <p:font typeface="Roboto Slab" panose="020B0604020202020204" charset="0"/>
      <p:regular r:id="rId16"/>
      <p:bold r:id="rId17"/>
    </p:embeddedFont>
    <p:embeddedFont>
      <p:font typeface="Source Sans Pro" panose="020B0503030403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0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54" autoAdjust="0"/>
  </p:normalViewPr>
  <p:slideViewPr>
    <p:cSldViewPr snapToGrid="0">
      <p:cViewPr varScale="1">
        <p:scale>
          <a:sx n="141" d="100"/>
          <a:sy n="141" d="100"/>
        </p:scale>
        <p:origin x="744" y="126"/>
      </p:cViewPr>
      <p:guideLst>
        <p:guide orient="horz" pos="270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abf1dbd179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abf1dbd179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338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2900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668300" y="1722926"/>
            <a:ext cx="5807400" cy="16976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/>
              <a:t>TRIGGERS</a:t>
            </a:r>
            <a:endParaRPr sz="6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33C310-5F59-45E9-A146-EEBD8C8619DB}"/>
              </a:ext>
            </a:extLst>
          </p:cNvPr>
          <p:cNvSpPr txBox="1"/>
          <p:nvPr/>
        </p:nvSpPr>
        <p:spPr>
          <a:xfrm>
            <a:off x="3326662" y="3282074"/>
            <a:ext cx="2490676" cy="59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SQL Server - Aula invertida</a:t>
            </a:r>
          </a:p>
          <a:p>
            <a:pPr algn="ctr">
              <a:lnSpc>
                <a:spcPct val="200000"/>
              </a:lnSpc>
            </a:pPr>
            <a:r>
              <a:rPr lang="pt-BR" sz="1200" dirty="0">
                <a:solidFill>
                  <a:schemeClr val="dk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Grupo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DAE8822E-ED9C-4948-B367-50714EC7CD3F}"/>
              </a:ext>
            </a:extLst>
          </p:cNvPr>
          <p:cNvSpPr txBox="1">
            <a:spLocks/>
          </p:cNvSpPr>
          <p:nvPr/>
        </p:nvSpPr>
        <p:spPr>
          <a:xfrm>
            <a:off x="786150" y="1172002"/>
            <a:ext cx="6167556" cy="105395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accent4"/>
              </a:buClr>
              <a:buSzPts val="2000"/>
            </a:pPr>
            <a:r>
              <a:rPr lang="pt-BR" sz="2000" dirty="0">
                <a:solidFill>
                  <a:schemeClr val="bg2"/>
                </a:solidFill>
                <a:latin typeface="Source Sans Pro"/>
                <a:ea typeface="Source Sans Pro"/>
                <a:sym typeface="Source Sans Pro"/>
              </a:rPr>
              <a:t>EM UMA TABELA ESPECÍFICA</a:t>
            </a:r>
          </a:p>
          <a:p>
            <a:r>
              <a:rPr lang="pt-BR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EXEC</a:t>
            </a:r>
            <a:r>
              <a:rPr lang="pt-B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sp_helptrigger</a:t>
            </a:r>
            <a:r>
              <a:rPr lang="pt-B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 @tabname = nome_tabela</a:t>
            </a:r>
          </a:p>
          <a:p>
            <a:pPr marL="101600"/>
            <a:endParaRPr lang="pt-BR" dirty="0"/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63CC81AE-268B-4423-AAE3-8F900A60A581}"/>
              </a:ext>
            </a:extLst>
          </p:cNvPr>
          <p:cNvSpPr txBox="1">
            <a:spLocks/>
          </p:cNvSpPr>
          <p:nvPr/>
        </p:nvSpPr>
        <p:spPr>
          <a:xfrm>
            <a:off x="786150" y="2225954"/>
            <a:ext cx="3092975" cy="170830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accent4"/>
              </a:buClr>
              <a:buSzPts val="2000"/>
            </a:pPr>
            <a:r>
              <a:rPr lang="pt-BR" sz="2000" dirty="0">
                <a:solidFill>
                  <a:schemeClr val="bg2"/>
                </a:solidFill>
                <a:latin typeface="Source Sans Pro"/>
                <a:ea typeface="Source Sans Pro"/>
              </a:rPr>
              <a:t>NO BANCO DE DADOS</a:t>
            </a:r>
          </a:p>
          <a:p>
            <a:pPr>
              <a:lnSpc>
                <a:spcPct val="150000"/>
              </a:lnSpc>
              <a:buSzPts val="2000"/>
            </a:pPr>
            <a:r>
              <a:rPr lang="pt-BR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USE </a:t>
            </a:r>
            <a:r>
              <a:rPr lang="pt-BR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nome_banco_dados</a:t>
            </a:r>
            <a:endParaRPr lang="pt-BR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  <a:p>
            <a:pPr>
              <a:lnSpc>
                <a:spcPct val="150000"/>
              </a:lnSpc>
              <a:buSzPts val="2000"/>
            </a:pPr>
            <a:r>
              <a:rPr lang="pt-BR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SELECT</a:t>
            </a:r>
            <a:r>
              <a:rPr lang="pt-B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 * </a:t>
            </a:r>
            <a:r>
              <a:rPr lang="pt-BR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FROM </a:t>
            </a:r>
            <a:r>
              <a:rPr lang="pt-BR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sys.triggers</a:t>
            </a:r>
            <a:endParaRPr lang="pt-BR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  <a:p>
            <a:pPr>
              <a:lnSpc>
                <a:spcPct val="150000"/>
              </a:lnSpc>
              <a:buSzPts val="2000"/>
            </a:pPr>
            <a:r>
              <a:rPr lang="pt-BR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WHERE</a:t>
            </a:r>
            <a:r>
              <a:rPr lang="pt-B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is_disabled</a:t>
            </a:r>
            <a:r>
              <a:rPr lang="pt-B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 = ?</a:t>
            </a:r>
          </a:p>
          <a:p>
            <a:r>
              <a:rPr lang="pt-B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</a:t>
            </a:r>
          </a:p>
          <a:p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E5E93EB2-647A-4E98-BB93-E49492E26428}"/>
              </a:ext>
            </a:extLst>
          </p:cNvPr>
          <p:cNvSpPr txBox="1">
            <a:spLocks/>
          </p:cNvSpPr>
          <p:nvPr/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pt-BR" dirty="0"/>
              <a:t>VERIFICAR EXISTÊNCIA</a:t>
            </a:r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50EE7D53-C49E-4458-9E01-6CD779A94313}"/>
              </a:ext>
            </a:extLst>
          </p:cNvPr>
          <p:cNvSpPr txBox="1">
            <a:spLocks/>
          </p:cNvSpPr>
          <p:nvPr/>
        </p:nvSpPr>
        <p:spPr>
          <a:xfrm>
            <a:off x="5437829" y="2256565"/>
            <a:ext cx="4127761" cy="14609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sz="1800" dirty="0">
              <a:solidFill>
                <a:srgbClr val="FF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  <a:buSzPts val="2000"/>
            </a:pPr>
            <a:r>
              <a:rPr lang="pt-B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?:</a:t>
            </a:r>
          </a:p>
          <a:p>
            <a:pPr>
              <a:lnSpc>
                <a:spcPct val="150000"/>
              </a:lnSpc>
              <a:buSzPts val="2000"/>
            </a:pPr>
            <a:r>
              <a:rPr lang="pt-B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 = false</a:t>
            </a:r>
          </a:p>
          <a:p>
            <a:pPr>
              <a:lnSpc>
                <a:spcPct val="150000"/>
              </a:lnSpc>
              <a:buSzPts val="2000"/>
            </a:pPr>
            <a:r>
              <a:rPr lang="pt-B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 = </a:t>
            </a:r>
            <a:r>
              <a:rPr lang="pt-BR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true</a:t>
            </a:r>
            <a:endParaRPr lang="pt-BR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8AB71CE-1092-44DF-B77C-BC1451534986}"/>
              </a:ext>
            </a:extLst>
          </p:cNvPr>
          <p:cNvSpPr txBox="1"/>
          <p:nvPr/>
        </p:nvSpPr>
        <p:spPr>
          <a:xfrm>
            <a:off x="6388838" y="4048046"/>
            <a:ext cx="244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Vamos ver na prática...</a:t>
            </a:r>
          </a:p>
        </p:txBody>
      </p:sp>
    </p:spTree>
    <p:extLst>
      <p:ext uri="{BB962C8B-B14F-4D97-AF65-F5344CB8AC3E}">
        <p14:creationId xmlns:p14="http://schemas.microsoft.com/office/powerpoint/2010/main" val="379285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0301F-ED46-43E6-ACA6-A82D5BF0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APLICAÇÃO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4E64E6-ADB8-4C1D-9736-585EB0DF9E1A}"/>
              </a:ext>
            </a:extLst>
          </p:cNvPr>
          <p:cNvSpPr txBox="1"/>
          <p:nvPr/>
        </p:nvSpPr>
        <p:spPr>
          <a:xfrm>
            <a:off x="6388838" y="4048046"/>
            <a:ext cx="244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Vamos ver na prática...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B0C91D-A3E0-4F81-A169-BE0A6D95976D}"/>
              </a:ext>
            </a:extLst>
          </p:cNvPr>
          <p:cNvSpPr txBox="1"/>
          <p:nvPr/>
        </p:nvSpPr>
        <p:spPr>
          <a:xfrm>
            <a:off x="786149" y="1233598"/>
            <a:ext cx="77617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Um mercado deseja cadastrar suas mercadorias em um banco de dados. Mas gostaria que, ao inserir uma mercadoria e seu valor numa tabela, um desconto fosse aplicado automaticamente. Com as seguintes condições: </a:t>
            </a:r>
          </a:p>
          <a:p>
            <a:endParaRPr lang="pt-BR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Mercadorias com o preço maior ou igual a 15 reais, recebem 5% de desconto;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Mercadorias que tem o preço maior ou igual a 30 reais, recebem 10% de desconto;</a:t>
            </a:r>
          </a:p>
        </p:txBody>
      </p:sp>
    </p:spTree>
    <p:extLst>
      <p:ext uri="{BB962C8B-B14F-4D97-AF65-F5344CB8AC3E}">
        <p14:creationId xmlns:p14="http://schemas.microsoft.com/office/powerpoint/2010/main" val="420631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0301F-ED46-43E6-ACA6-A82D5BF0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4E64E6-ADB8-4C1D-9736-585EB0DF9E1A}"/>
              </a:ext>
            </a:extLst>
          </p:cNvPr>
          <p:cNvSpPr txBox="1"/>
          <p:nvPr/>
        </p:nvSpPr>
        <p:spPr>
          <a:xfrm>
            <a:off x="6388838" y="4048046"/>
            <a:ext cx="244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Vamos ver na prática...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B0C91D-A3E0-4F81-A169-BE0A6D95976D}"/>
              </a:ext>
            </a:extLst>
          </p:cNvPr>
          <p:cNvSpPr txBox="1"/>
          <p:nvPr/>
        </p:nvSpPr>
        <p:spPr>
          <a:xfrm>
            <a:off x="786149" y="3124716"/>
            <a:ext cx="3542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Dicas:</a:t>
            </a:r>
          </a:p>
          <a:p>
            <a:r>
              <a:rPr lang="pt-B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Pesquisar sobre triggers aninhados</a:t>
            </a:r>
          </a:p>
          <a:p>
            <a:r>
              <a:rPr lang="pt-B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Consultar o material de apoio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1A4D97-A2A6-4466-9AF8-823162F3BCDB}"/>
              </a:ext>
            </a:extLst>
          </p:cNvPr>
          <p:cNvSpPr txBox="1"/>
          <p:nvPr/>
        </p:nvSpPr>
        <p:spPr>
          <a:xfrm>
            <a:off x="786149" y="1261991"/>
            <a:ext cx="7761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Uma loja deseja fazer um registro de vendas em um banco de dados, indicando a data que a venda foi efetuada e quais foram os produtos vendidos! Mas com um pequeno detalhe: Isso deve ser feito de maneira automática após o registro de uma venda.</a:t>
            </a:r>
          </a:p>
        </p:txBody>
      </p:sp>
    </p:spTree>
    <p:extLst>
      <p:ext uri="{BB962C8B-B14F-4D97-AF65-F5344CB8AC3E}">
        <p14:creationId xmlns:p14="http://schemas.microsoft.com/office/powerpoint/2010/main" val="266567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3" name="Google Shape;386;p36">
            <a:extLst>
              <a:ext uri="{FF2B5EF4-FFF2-40B4-BE49-F238E27FC236}">
                <a16:creationId xmlns:a16="http://schemas.microsoft.com/office/drawing/2014/main" id="{2B612572-5020-48E6-A37D-271BFB6E0152}"/>
              </a:ext>
            </a:extLst>
          </p:cNvPr>
          <p:cNvSpPr txBox="1">
            <a:spLocks/>
          </p:cNvSpPr>
          <p:nvPr/>
        </p:nvSpPr>
        <p:spPr>
          <a:xfrm>
            <a:off x="685800" y="2785996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ko-KR" altLang="pt-BR" sz="6000" b="1" dirty="0"/>
              <a:t>감사합니다</a:t>
            </a:r>
            <a:r>
              <a:rPr lang="pt-BR" sz="6000" b="1" dirty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Google Shape;584;p45"/>
          <p:cNvPicPr preferRelativeResize="0"/>
          <p:nvPr/>
        </p:nvPicPr>
        <p:blipFill>
          <a:blip r:embed="rId3"/>
          <a:srcRect t="15519" b="15519"/>
          <a:stretch/>
        </p:blipFill>
        <p:spPr>
          <a:xfrm>
            <a:off x="7410665" y="2882889"/>
            <a:ext cx="1256400" cy="1256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85" name="Google Shape;585;p45"/>
          <p:cNvSpPr txBox="1"/>
          <p:nvPr/>
        </p:nvSpPr>
        <p:spPr>
          <a:xfrm>
            <a:off x="7294265" y="4277969"/>
            <a:ext cx="1489200" cy="22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Flávia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7" name="Google Shape;587;p45"/>
          <p:cNvSpPr txBox="1"/>
          <p:nvPr/>
        </p:nvSpPr>
        <p:spPr>
          <a:xfrm>
            <a:off x="3154053" y="2591523"/>
            <a:ext cx="1489200" cy="22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Vinícius Figueiroa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88" name="Google Shape;588;p45"/>
          <p:cNvPicPr preferRelativeResize="0"/>
          <p:nvPr/>
        </p:nvPicPr>
        <p:blipFill>
          <a:blip r:embed="rId4"/>
          <a:srcRect t="17442" b="17442"/>
          <a:stretch/>
        </p:blipFill>
        <p:spPr>
          <a:xfrm>
            <a:off x="587744" y="1191254"/>
            <a:ext cx="1256400" cy="1256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89" name="Google Shape;589;p45"/>
          <p:cNvSpPr txBox="1"/>
          <p:nvPr/>
        </p:nvSpPr>
        <p:spPr>
          <a:xfrm>
            <a:off x="426944" y="2591123"/>
            <a:ext cx="1489200" cy="22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Roboto Slab" panose="020B0604020202020204" charset="0"/>
                <a:ea typeface="Roboto Slab" panose="020B0604020202020204" charset="0"/>
                <a:cs typeface="Source Sans Pro"/>
                <a:sym typeface="Source Sans Pro"/>
              </a:rPr>
              <a:t>Taila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1" name="Google Shape;591;p45"/>
          <p:cNvSpPr txBox="1"/>
          <p:nvPr/>
        </p:nvSpPr>
        <p:spPr>
          <a:xfrm>
            <a:off x="4597741" y="4283048"/>
            <a:ext cx="1489200" cy="22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Lameck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" name="Google Shape;590;p45">
            <a:extLst>
              <a:ext uri="{FF2B5EF4-FFF2-40B4-BE49-F238E27FC236}">
                <a16:creationId xmlns:a16="http://schemas.microsoft.com/office/drawing/2014/main" id="{F397F838-4544-416E-9C78-4AE7171DE884}"/>
              </a:ext>
            </a:extLst>
          </p:cNvPr>
          <p:cNvPicPr preferRelativeResize="0"/>
          <p:nvPr/>
        </p:nvPicPr>
        <p:blipFill>
          <a:blip r:embed="rId5"/>
          <a:srcRect t="23758" b="23758"/>
          <a:stretch/>
        </p:blipFill>
        <p:spPr>
          <a:xfrm>
            <a:off x="1995022" y="2887602"/>
            <a:ext cx="1256400" cy="1257502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" name="Google Shape;591;p45">
            <a:extLst>
              <a:ext uri="{FF2B5EF4-FFF2-40B4-BE49-F238E27FC236}">
                <a16:creationId xmlns:a16="http://schemas.microsoft.com/office/drawing/2014/main" id="{95AD5D29-8212-453B-9B38-F998E7586974}"/>
              </a:ext>
            </a:extLst>
          </p:cNvPr>
          <p:cNvSpPr txBox="1"/>
          <p:nvPr/>
        </p:nvSpPr>
        <p:spPr>
          <a:xfrm>
            <a:off x="1916144" y="4277969"/>
            <a:ext cx="1489200" cy="22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Edvaldo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" name="Google Shape;590;p45">
            <a:extLst>
              <a:ext uri="{FF2B5EF4-FFF2-40B4-BE49-F238E27FC236}">
                <a16:creationId xmlns:a16="http://schemas.microsoft.com/office/drawing/2014/main" id="{99F27DFC-3F12-4ED4-AC6E-71F2639B7A6D}"/>
              </a:ext>
            </a:extLst>
          </p:cNvPr>
          <p:cNvPicPr preferRelativeResize="0"/>
          <p:nvPr/>
        </p:nvPicPr>
        <p:blipFill>
          <a:blip r:embed="rId6"/>
          <a:srcRect t="21875" b="21875"/>
          <a:stretch/>
        </p:blipFill>
        <p:spPr>
          <a:xfrm>
            <a:off x="6077358" y="1201021"/>
            <a:ext cx="1256400" cy="1256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" name="Google Shape;591;p45">
            <a:extLst>
              <a:ext uri="{FF2B5EF4-FFF2-40B4-BE49-F238E27FC236}">
                <a16:creationId xmlns:a16="http://schemas.microsoft.com/office/drawing/2014/main" id="{9865538C-038E-444A-9B09-981677A9D7A4}"/>
              </a:ext>
            </a:extLst>
          </p:cNvPr>
          <p:cNvSpPr txBox="1"/>
          <p:nvPr/>
        </p:nvSpPr>
        <p:spPr>
          <a:xfrm>
            <a:off x="5995219" y="2571532"/>
            <a:ext cx="1489200" cy="22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Matheus David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Google Shape;117;p18">
            <a:extLst>
              <a:ext uri="{FF2B5EF4-FFF2-40B4-BE49-F238E27FC236}">
                <a16:creationId xmlns:a16="http://schemas.microsoft.com/office/drawing/2014/main" id="{D40BE6A3-930F-4C59-A68A-69DC5577989D}"/>
              </a:ext>
            </a:extLst>
          </p:cNvPr>
          <p:cNvSpPr/>
          <p:nvPr/>
        </p:nvSpPr>
        <p:spPr>
          <a:xfrm>
            <a:off x="1920666" y="2816219"/>
            <a:ext cx="1400400" cy="140026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6" name="Google Shape;586;p45"/>
          <p:cNvPicPr preferRelativeResize="0"/>
          <p:nvPr/>
        </p:nvPicPr>
        <p:blipFill>
          <a:blip r:embed="rId7"/>
          <a:srcRect/>
          <a:stretch/>
        </p:blipFill>
        <p:spPr>
          <a:xfrm>
            <a:off x="3279978" y="1191254"/>
            <a:ext cx="1256400" cy="1256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90" name="Google Shape;590;p45"/>
          <p:cNvPicPr preferRelativeResize="0"/>
          <p:nvPr/>
        </p:nvPicPr>
        <p:blipFill>
          <a:blip r:embed="rId8"/>
          <a:srcRect t="14809" b="14809"/>
          <a:stretch/>
        </p:blipFill>
        <p:spPr>
          <a:xfrm>
            <a:off x="4679568" y="2887602"/>
            <a:ext cx="1256400" cy="1256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" name="Google Shape;117;p18">
            <a:extLst>
              <a:ext uri="{FF2B5EF4-FFF2-40B4-BE49-F238E27FC236}">
                <a16:creationId xmlns:a16="http://schemas.microsoft.com/office/drawing/2014/main" id="{0054C44D-2E42-42DD-AF65-48874D9DA1BF}"/>
              </a:ext>
            </a:extLst>
          </p:cNvPr>
          <p:cNvSpPr/>
          <p:nvPr/>
        </p:nvSpPr>
        <p:spPr>
          <a:xfrm>
            <a:off x="515744" y="1119471"/>
            <a:ext cx="1400400" cy="140026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17;p18">
            <a:extLst>
              <a:ext uri="{FF2B5EF4-FFF2-40B4-BE49-F238E27FC236}">
                <a16:creationId xmlns:a16="http://schemas.microsoft.com/office/drawing/2014/main" id="{35C01EAA-1B5A-4AB0-A03A-D36927A445E2}"/>
              </a:ext>
            </a:extLst>
          </p:cNvPr>
          <p:cNvSpPr/>
          <p:nvPr/>
        </p:nvSpPr>
        <p:spPr>
          <a:xfrm>
            <a:off x="3198453" y="1123163"/>
            <a:ext cx="1400400" cy="140026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17;p18">
            <a:extLst>
              <a:ext uri="{FF2B5EF4-FFF2-40B4-BE49-F238E27FC236}">
                <a16:creationId xmlns:a16="http://schemas.microsoft.com/office/drawing/2014/main" id="{EC4EF57F-9CF3-4734-B0C4-EC5F788401D0}"/>
              </a:ext>
            </a:extLst>
          </p:cNvPr>
          <p:cNvSpPr/>
          <p:nvPr/>
        </p:nvSpPr>
        <p:spPr>
          <a:xfrm>
            <a:off x="4604958" y="2815668"/>
            <a:ext cx="1400400" cy="140026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17;p18">
            <a:extLst>
              <a:ext uri="{FF2B5EF4-FFF2-40B4-BE49-F238E27FC236}">
                <a16:creationId xmlns:a16="http://schemas.microsoft.com/office/drawing/2014/main" id="{5AB06314-27F0-4154-8D08-9DA1F82D0180}"/>
              </a:ext>
            </a:extLst>
          </p:cNvPr>
          <p:cNvSpPr/>
          <p:nvPr/>
        </p:nvSpPr>
        <p:spPr>
          <a:xfrm>
            <a:off x="6005358" y="1129119"/>
            <a:ext cx="1400400" cy="140026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17;p18">
            <a:extLst>
              <a:ext uri="{FF2B5EF4-FFF2-40B4-BE49-F238E27FC236}">
                <a16:creationId xmlns:a16="http://schemas.microsoft.com/office/drawing/2014/main" id="{148EDF2D-8816-4E9A-9053-0794571302DC}"/>
              </a:ext>
            </a:extLst>
          </p:cNvPr>
          <p:cNvSpPr/>
          <p:nvPr/>
        </p:nvSpPr>
        <p:spPr>
          <a:xfrm>
            <a:off x="7339303" y="2815668"/>
            <a:ext cx="1400400" cy="1400269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82;p45">
            <a:extLst>
              <a:ext uri="{FF2B5EF4-FFF2-40B4-BE49-F238E27FC236}">
                <a16:creationId xmlns:a16="http://schemas.microsoft.com/office/drawing/2014/main" id="{EEB19594-3F44-4949-85F9-FD4FBBA30D13}"/>
              </a:ext>
            </a:extLst>
          </p:cNvPr>
          <p:cNvSpPr txBox="1">
            <a:spLocks/>
          </p:cNvSpPr>
          <p:nvPr/>
        </p:nvSpPr>
        <p:spPr>
          <a:xfrm>
            <a:off x="785813" y="307975"/>
            <a:ext cx="7572375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dirty="0"/>
              <a:t>PROFESSORES DE HOJE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A7C293-F9A9-42E3-9A7E-17698128D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813" y="1371600"/>
            <a:ext cx="6948163" cy="2076028"/>
          </a:xfrm>
        </p:spPr>
        <p:txBody>
          <a:bodyPr/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i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Trigger é </a:t>
            </a:r>
            <a:r>
              <a:rPr lang="en-US" sz="1800" i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uma</a:t>
            </a:r>
            <a:r>
              <a:rPr lang="en-US" sz="1800" i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800" i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palavra</a:t>
            </a:r>
            <a:r>
              <a:rPr lang="en-US" sz="1800" i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800" i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inglesa</a:t>
            </a:r>
            <a:r>
              <a:rPr lang="en-US" sz="1800" i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que </a:t>
            </a:r>
            <a:r>
              <a:rPr lang="en-US" sz="1800" i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significa</a:t>
            </a:r>
            <a:r>
              <a:rPr lang="en-US" sz="1800" i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800" i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gatilho</a:t>
            </a:r>
            <a:r>
              <a:rPr lang="en-US" sz="1800" i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É um </a:t>
            </a:r>
            <a:r>
              <a:rPr lang="en-US" sz="1800" i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tipo</a:t>
            </a:r>
            <a:r>
              <a:rPr lang="en-US" sz="1800" i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especial de stored procedure, </a:t>
            </a:r>
            <a:r>
              <a:rPr lang="en-US" sz="1800" i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ou</a:t>
            </a:r>
            <a:r>
              <a:rPr lang="en-US" sz="1800" i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800" i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seja</a:t>
            </a:r>
            <a:r>
              <a:rPr lang="en-US" sz="1800" i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se </a:t>
            </a:r>
            <a:r>
              <a:rPr lang="en-US" sz="1800" i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trata</a:t>
            </a:r>
            <a:r>
              <a:rPr lang="en-US" sz="1800" i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en-US" sz="1800" i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uma</a:t>
            </a:r>
            <a:r>
              <a:rPr lang="en-US" sz="1800" i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800" i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função</a:t>
            </a:r>
            <a:r>
              <a:rPr lang="en-US" sz="1800" i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que é </a:t>
            </a:r>
            <a:r>
              <a:rPr lang="en-US" sz="1800" i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acionada</a:t>
            </a:r>
            <a:r>
              <a:rPr lang="en-US" sz="1800" i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forma </a:t>
            </a:r>
            <a:r>
              <a:rPr lang="en-US" sz="1800" i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automática</a:t>
            </a:r>
            <a:r>
              <a:rPr lang="en-US" sz="1800" i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800" i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quando</a:t>
            </a:r>
            <a:r>
              <a:rPr lang="en-US" sz="1800" i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um </a:t>
            </a:r>
            <a:r>
              <a:rPr lang="en-US" sz="1800" i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usuário</a:t>
            </a:r>
            <a:r>
              <a:rPr lang="en-US" sz="1800" i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800" i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realiza</a:t>
            </a:r>
            <a:r>
              <a:rPr lang="en-US" sz="1800" i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800" i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uma</a:t>
            </a:r>
            <a:r>
              <a:rPr lang="en-US" sz="1800" i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800" i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operação</a:t>
            </a:r>
            <a:r>
              <a:rPr lang="en-US" sz="1800" i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en-US" sz="1800" i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modificação</a:t>
            </a:r>
            <a:r>
              <a:rPr lang="en-US" sz="1800" i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 dados </a:t>
            </a:r>
            <a:r>
              <a:rPr lang="en-US" sz="1800" i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em</a:t>
            </a:r>
            <a:r>
              <a:rPr lang="en-US" sz="1800" i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800" i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uma</a:t>
            </a:r>
            <a:r>
              <a:rPr lang="en-US" sz="1800" i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800" i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determinada</a:t>
            </a:r>
            <a:r>
              <a:rPr lang="en-US" sz="1800" i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800" i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tabela</a:t>
            </a:r>
            <a:r>
              <a:rPr lang="en-US" sz="1800" i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i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just">
              <a:buNone/>
            </a:pPr>
            <a:r>
              <a:rPr lang="pt-BR" sz="1800" i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Os triggers podem ser criados para comandos DDL e DML.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i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pt-BR" dirty="0"/>
          </a:p>
        </p:txBody>
      </p:sp>
      <p:sp>
        <p:nvSpPr>
          <p:cNvPr id="6" name="Google Shape;582;p45">
            <a:extLst>
              <a:ext uri="{FF2B5EF4-FFF2-40B4-BE49-F238E27FC236}">
                <a16:creationId xmlns:a16="http://schemas.microsoft.com/office/drawing/2014/main" id="{6BA8E4DF-E32C-4FD2-B326-10E32D1B48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5813" y="307975"/>
            <a:ext cx="7572375" cy="7032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SÃO TRIGGERS?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08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 txBox="1">
            <a:spLocks noGrp="1"/>
          </p:cNvSpPr>
          <p:nvPr>
            <p:ph type="body" idx="1"/>
          </p:nvPr>
        </p:nvSpPr>
        <p:spPr>
          <a:xfrm>
            <a:off x="785813" y="1964121"/>
            <a:ext cx="3786187" cy="12152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Bef>
                <a:spcPts val="600"/>
              </a:spcBef>
              <a:buSzPts val="2000"/>
            </a:pPr>
            <a:r>
              <a:rPr lang="pt-BR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Podemos fazer uma analogia bem simples com o ato de pescar.</a:t>
            </a:r>
          </a:p>
          <a:p>
            <a:br>
              <a:rPr lang="pt-BR" dirty="0"/>
            </a:b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B6C33C-C07D-4675-8D6E-1E57C4117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898" y="659606"/>
            <a:ext cx="3479180" cy="3625702"/>
          </a:xfrm>
          <a:prstGeom prst="rect">
            <a:avLst/>
          </a:prstGeom>
          <a:ln w="3175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582;p45">
            <a:extLst>
              <a:ext uri="{FF2B5EF4-FFF2-40B4-BE49-F238E27FC236}">
                <a16:creationId xmlns:a16="http://schemas.microsoft.com/office/drawing/2014/main" id="{B51A7E54-BD3A-4B94-A5DC-D0EC34DAE2B0}"/>
              </a:ext>
            </a:extLst>
          </p:cNvPr>
          <p:cNvSpPr txBox="1">
            <a:spLocks/>
          </p:cNvSpPr>
          <p:nvPr/>
        </p:nvSpPr>
        <p:spPr>
          <a:xfrm>
            <a:off x="785813" y="307975"/>
            <a:ext cx="7572375" cy="7032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PARA ENTENDER MELHOR...</a:t>
            </a:r>
            <a:endParaRPr lang="pt-BR" sz="2000" dirty="0">
              <a:solidFill>
                <a:schemeClr val="accent1"/>
              </a:solidFill>
              <a:latin typeface="Roboto Slab"/>
              <a:ea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227FA-10A2-4AB1-826A-8808D50B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pt-BR" dirty="0">
                <a:cs typeface="Arial"/>
                <a:sym typeface="Arial"/>
              </a:rPr>
              <a:t>MODOS DE DISPARO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D35D8C-2627-4029-8DC9-E4D803DC08E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9109" y="1456661"/>
            <a:ext cx="3678741" cy="2020186"/>
          </a:xfrm>
        </p:spPr>
        <p:txBody>
          <a:bodyPr/>
          <a:lstStyle/>
          <a:p>
            <a:pPr marL="101600" indent="0">
              <a:buNone/>
            </a:pPr>
            <a:r>
              <a:rPr lang="pt-BR" dirty="0">
                <a:solidFill>
                  <a:schemeClr val="bg2"/>
                </a:solidFill>
              </a:rPr>
              <a:t>INSTEAD OF</a:t>
            </a:r>
          </a:p>
          <a:p>
            <a:pPr marL="101600" indent="0">
              <a:buNone/>
            </a:pPr>
            <a:r>
              <a:rPr lang="pt-B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 código do trigger é executado no lugar do evento de modificação acionado pelo usuário.</a:t>
            </a:r>
          </a:p>
          <a:p>
            <a:pPr marL="101600" indent="0">
              <a:buNone/>
            </a:pPr>
            <a:endParaRPr lang="pt-BR" dirty="0"/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DD638FC3-0A33-4223-A54E-B26BC51205F9}"/>
              </a:ext>
            </a:extLst>
          </p:cNvPr>
          <p:cNvSpPr txBox="1">
            <a:spLocks/>
          </p:cNvSpPr>
          <p:nvPr/>
        </p:nvSpPr>
        <p:spPr>
          <a:xfrm>
            <a:off x="786150" y="1456661"/>
            <a:ext cx="3678741" cy="2020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01600" indent="0">
              <a:buFont typeface="Source Sans Pro"/>
              <a:buNone/>
            </a:pPr>
            <a:r>
              <a:rPr lang="pt-BR" dirty="0">
                <a:solidFill>
                  <a:schemeClr val="bg2"/>
                </a:solidFill>
              </a:rPr>
              <a:t>AFTER / FOR</a:t>
            </a:r>
          </a:p>
          <a:p>
            <a:pPr marL="101600" indent="0">
              <a:buFont typeface="Source Sans Pro"/>
              <a:buNone/>
            </a:pPr>
            <a:r>
              <a:rPr lang="pt-B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 código do trigger é executado depois que um evento de modificação é acionado pelo usuário e registrado na tabela.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F398750-5A6D-43D4-AB34-350CFC8DDA77}"/>
              </a:ext>
            </a:extLst>
          </p:cNvPr>
          <p:cNvCxnSpPr/>
          <p:nvPr/>
        </p:nvCxnSpPr>
        <p:spPr>
          <a:xfrm>
            <a:off x="4464892" y="1570961"/>
            <a:ext cx="0" cy="1715164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76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SINTAXE GERAL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7807730-C113-45FF-B168-A0F8E01F097C}"/>
              </a:ext>
            </a:extLst>
          </p:cNvPr>
          <p:cNvSpPr txBox="1"/>
          <p:nvPr/>
        </p:nvSpPr>
        <p:spPr>
          <a:xfrm>
            <a:off x="786150" y="1262173"/>
            <a:ext cx="67386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CREATE TRIGGER  </a:t>
            </a:r>
            <a:r>
              <a:rPr lang="pt-B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nome_trigger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ON  </a:t>
            </a:r>
            <a:r>
              <a:rPr lang="pt-B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nome_tabela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[WITH ENCRYPTION]	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AFTER/FOR</a:t>
            </a:r>
            <a:r>
              <a:rPr lang="pt-B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| </a:t>
            </a:r>
            <a:r>
              <a:rPr lang="pt-BR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INSTEAD OF  </a:t>
            </a:r>
            <a:r>
              <a:rPr lang="pt-B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</a:t>
            </a:r>
            <a:r>
              <a:rPr lang="pt-BR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INSERT, UPDATE, DELETE</a:t>
            </a:r>
            <a:r>
              <a:rPr lang="pt-B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AS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Código do Trigger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0301F-ED46-43E6-ACA6-A82D5BF0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AFTER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B0C91D-A3E0-4F81-A169-BE0A6D95976D}"/>
              </a:ext>
            </a:extLst>
          </p:cNvPr>
          <p:cNvSpPr txBox="1"/>
          <p:nvPr/>
        </p:nvSpPr>
        <p:spPr>
          <a:xfrm>
            <a:off x="786150" y="1262173"/>
            <a:ext cx="4219343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CREATE TRIGGER </a:t>
            </a:r>
            <a:r>
              <a:rPr lang="pt-BR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trg_mensagem_after</a:t>
            </a:r>
            <a:endParaRPr lang="pt-BR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ON </a:t>
            </a:r>
            <a:r>
              <a:rPr lang="pt-B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Produtos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AFTER INSERT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AS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PRINT </a:t>
            </a:r>
            <a:r>
              <a:rPr lang="pt-B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‘Produto adicionado com sucesso!’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96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C10D01F7-AD10-4FF5-B81D-5B69C64D6E3B}"/>
              </a:ext>
            </a:extLst>
          </p:cNvPr>
          <p:cNvSpPr txBox="1"/>
          <p:nvPr/>
        </p:nvSpPr>
        <p:spPr>
          <a:xfrm>
            <a:off x="786150" y="1262173"/>
            <a:ext cx="673860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CREATE TRIGGER </a:t>
            </a:r>
            <a:r>
              <a:rPr lang="pt-BR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trg_mensagem_instead_of</a:t>
            </a:r>
            <a:endParaRPr lang="pt-BR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ON </a:t>
            </a:r>
            <a:r>
              <a:rPr lang="pt-B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Produtos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INSTEAD OF INSERT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AS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PRINT </a:t>
            </a:r>
            <a:r>
              <a:rPr lang="pt-B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‘Hoje não’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4C30B3E-29CB-4342-B8D6-13D0E8223055}"/>
              </a:ext>
            </a:extLst>
          </p:cNvPr>
          <p:cNvSpPr txBox="1">
            <a:spLocks/>
          </p:cNvSpPr>
          <p:nvPr/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pt-BR" dirty="0"/>
              <a:t>SINTAXE INSTEAD OF</a:t>
            </a:r>
          </a:p>
        </p:txBody>
      </p:sp>
    </p:spTree>
    <p:extLst>
      <p:ext uri="{BB962C8B-B14F-4D97-AF65-F5344CB8AC3E}">
        <p14:creationId xmlns:p14="http://schemas.microsoft.com/office/powerpoint/2010/main" val="328064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9592" y="1503228"/>
            <a:ext cx="3675300" cy="1539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bg2"/>
                </a:solidFill>
              </a:rPr>
              <a:t>DESABILITAR</a:t>
            </a:r>
            <a:endParaRPr lang="pt-BR" sz="1200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pt-BR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ALTER TABLE </a:t>
            </a:r>
            <a:r>
              <a:rPr lang="pt-B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nome_tabela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pt-BR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DISABLE TRIGGER </a:t>
            </a:r>
            <a:r>
              <a:rPr lang="pt-BR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nome_trigger</a:t>
            </a:r>
            <a:endParaRPr lang="pt-BR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0091EA"/>
              </a:solidFill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4925695" y="1503229"/>
            <a:ext cx="3675300" cy="1539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HABILITAR</a:t>
            </a:r>
            <a:endParaRPr lang="pt-BR" sz="12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pt-BR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ALTER TABLE </a:t>
            </a:r>
            <a:r>
              <a:rPr lang="pt-BR" sz="1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nome_tabela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pt-BR" sz="18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ENABLE TRIGGER </a:t>
            </a:r>
            <a:r>
              <a:rPr lang="pt-BR" sz="1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nome_trigger</a:t>
            </a:r>
            <a:endParaRPr lang="pt-BR" sz="1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800BBBD-BDAC-43DC-9A4A-21E678DF8AD4}"/>
              </a:ext>
            </a:extLst>
          </p:cNvPr>
          <p:cNvSpPr txBox="1">
            <a:spLocks/>
          </p:cNvSpPr>
          <p:nvPr/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pt-BR" dirty="0"/>
              <a:t>DESABILITAR / HABILITAR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7AC4F55-2F15-4C55-9602-5B9653911590}"/>
              </a:ext>
            </a:extLst>
          </p:cNvPr>
          <p:cNvCxnSpPr/>
          <p:nvPr/>
        </p:nvCxnSpPr>
        <p:spPr>
          <a:xfrm>
            <a:off x="4464892" y="1570961"/>
            <a:ext cx="0" cy="1715164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445</Words>
  <Application>Microsoft Office PowerPoint</Application>
  <PresentationFormat>Apresentação na tela (16:9)</PresentationFormat>
  <Paragraphs>74</Paragraphs>
  <Slides>13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Source Sans Pro</vt:lpstr>
      <vt:lpstr>Roboto Slab</vt:lpstr>
      <vt:lpstr>Arial</vt:lpstr>
      <vt:lpstr>Cordelia template</vt:lpstr>
      <vt:lpstr>TRIGGERS</vt:lpstr>
      <vt:lpstr>Apresentação do PowerPoint</vt:lpstr>
      <vt:lpstr>O QUE SÃO TRIGGERS?</vt:lpstr>
      <vt:lpstr>Apresentação do PowerPoint</vt:lpstr>
      <vt:lpstr>MODOS DE DISPARO</vt:lpstr>
      <vt:lpstr>SINTAXE GERAL</vt:lpstr>
      <vt:lpstr>SINTAXE AFTER</vt:lpstr>
      <vt:lpstr>Apresentação do PowerPoint</vt:lpstr>
      <vt:lpstr>Apresentação do PowerPoint</vt:lpstr>
      <vt:lpstr>Apresentação do PowerPoint</vt:lpstr>
      <vt:lpstr>EXEMPLO DE APLICAÇÃO</vt:lpstr>
      <vt:lpstr>DESAFIO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</dc:title>
  <cp:lastModifiedBy>Vinícius Figueiroa</cp:lastModifiedBy>
  <cp:revision>51</cp:revision>
  <dcterms:modified xsi:type="dcterms:W3CDTF">2021-03-07T14:23:21Z</dcterms:modified>
</cp:coreProperties>
</file>