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F10B8-6B13-48D9-B7D0-723BE9C86B1D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3522E-4E22-4945-9BCE-EE3F28FB9A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94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3522E-4E22-4945-9BCE-EE3F28FB9A8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41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06448"/>
            <a:ext cx="521437" cy="5194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254235" y="9205"/>
            <a:ext cx="1889746" cy="68487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066660" y="5932888"/>
            <a:ext cx="1448671" cy="488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874" y="3152641"/>
            <a:ext cx="8756251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1673" y="1063441"/>
            <a:ext cx="7740652" cy="2776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83" y="2029354"/>
            <a:ext cx="5528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D3D3D"/>
                </a:solidFill>
              </a:rPr>
              <a:t>Storage</a:t>
            </a:r>
            <a:r>
              <a:rPr sz="4400" spc="-95" dirty="0">
                <a:solidFill>
                  <a:srgbClr val="3D3D3D"/>
                </a:solidFill>
              </a:rPr>
              <a:t> </a:t>
            </a:r>
            <a:r>
              <a:rPr sz="4400" spc="-5" dirty="0">
                <a:solidFill>
                  <a:srgbClr val="3D3D3D"/>
                </a:solidFill>
              </a:rPr>
              <a:t>Procedures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2373" y="2795210"/>
            <a:ext cx="3846829" cy="157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75"/>
              </a:lnSpc>
              <a:spcBef>
                <a:spcPts val="100"/>
              </a:spcBef>
            </a:pPr>
            <a:r>
              <a:rPr sz="3200" b="1" spc="-5" dirty="0">
                <a:solidFill>
                  <a:srgbClr val="E41D3B"/>
                </a:solidFill>
                <a:latin typeface="Tahoma"/>
                <a:cs typeface="Tahoma"/>
              </a:rPr>
              <a:t>Equipe</a:t>
            </a:r>
            <a:r>
              <a:rPr sz="3200" b="1" spc="-15" dirty="0">
                <a:solidFill>
                  <a:srgbClr val="E41D3B"/>
                </a:solidFill>
                <a:latin typeface="Tahoma"/>
                <a:cs typeface="Tahoma"/>
              </a:rPr>
              <a:t> </a:t>
            </a:r>
            <a:r>
              <a:rPr sz="3200" b="1" dirty="0">
                <a:solidFill>
                  <a:srgbClr val="E41D3B"/>
                </a:solidFill>
                <a:latin typeface="Tahoma"/>
                <a:cs typeface="Tahoma"/>
              </a:rPr>
              <a:t>5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ts val="2825"/>
              </a:lnSpc>
            </a:pPr>
            <a:r>
              <a:rPr sz="3200" b="1" spc="-5" dirty="0">
                <a:solidFill>
                  <a:srgbClr val="E41D3B"/>
                </a:solidFill>
                <a:latin typeface="Tahoma"/>
                <a:cs typeface="Tahoma"/>
              </a:rPr>
              <a:t>Ana, Daniel,</a:t>
            </a:r>
            <a:r>
              <a:rPr sz="3200" b="1" spc="-100" dirty="0">
                <a:solidFill>
                  <a:srgbClr val="E41D3B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E41D3B"/>
                </a:solidFill>
                <a:latin typeface="Tahoma"/>
                <a:cs typeface="Tahoma"/>
              </a:rPr>
              <a:t>Kaiky,</a:t>
            </a:r>
            <a:endParaRPr sz="3200">
              <a:latin typeface="Tahoma"/>
              <a:cs typeface="Tahoma"/>
            </a:endParaRPr>
          </a:p>
          <a:p>
            <a:pPr marL="12700" marR="346710">
              <a:lnSpc>
                <a:spcPct val="70700"/>
              </a:lnSpc>
              <a:spcBef>
                <a:spcPts val="675"/>
              </a:spcBef>
            </a:pPr>
            <a:r>
              <a:rPr sz="3200" b="1" spc="-5" dirty="0">
                <a:solidFill>
                  <a:srgbClr val="E41D3B"/>
                </a:solidFill>
                <a:latin typeface="Tahoma"/>
                <a:cs typeface="Tahoma"/>
              </a:rPr>
              <a:t>Mauro, </a:t>
            </a:r>
            <a:r>
              <a:rPr sz="3200" b="1" spc="-10" dirty="0">
                <a:solidFill>
                  <a:srgbClr val="E41D3B"/>
                </a:solidFill>
                <a:latin typeface="Tahoma"/>
                <a:cs typeface="Tahoma"/>
              </a:rPr>
              <a:t>Vinícius</a:t>
            </a:r>
            <a:r>
              <a:rPr sz="3200" b="1" spc="-95" dirty="0">
                <a:solidFill>
                  <a:srgbClr val="E41D3B"/>
                </a:solidFill>
                <a:latin typeface="Tahoma"/>
                <a:cs typeface="Tahoma"/>
              </a:rPr>
              <a:t> </a:t>
            </a:r>
            <a:r>
              <a:rPr sz="3200" b="1" dirty="0">
                <a:solidFill>
                  <a:srgbClr val="E41D3B"/>
                </a:solidFill>
                <a:latin typeface="Tahoma"/>
                <a:cs typeface="Tahoma"/>
              </a:rPr>
              <a:t>e  </a:t>
            </a:r>
            <a:r>
              <a:rPr sz="3200" b="1" spc="-5" dirty="0">
                <a:solidFill>
                  <a:srgbClr val="E41D3B"/>
                </a:solidFill>
                <a:latin typeface="Tahoma"/>
                <a:cs typeface="Tahoma"/>
              </a:rPr>
              <a:t>Yohan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128" y="1118544"/>
            <a:ext cx="7635240" cy="239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 marR="5080" indent="-158115" algn="just">
              <a:lnSpc>
                <a:spcPct val="107900"/>
              </a:lnSpc>
              <a:spcBef>
                <a:spcPts val="100"/>
              </a:spcBef>
              <a:buFont typeface="Arial"/>
              <a:buChar char="•"/>
              <a:tabLst>
                <a:tab pos="264795" algn="l"/>
              </a:tabLst>
            </a:pPr>
            <a:r>
              <a:rPr dirty="0"/>
              <a:t>	</a:t>
            </a:r>
            <a:r>
              <a:rPr sz="2400" spc="-15" dirty="0">
                <a:latin typeface="Carlito"/>
                <a:cs typeface="Carlito"/>
              </a:rPr>
              <a:t>Stored Procedure, </a:t>
            </a:r>
            <a:r>
              <a:rPr sz="2400" spc="-5" dirty="0">
                <a:latin typeface="Carlito"/>
                <a:cs typeface="Carlito"/>
              </a:rPr>
              <a:t>que </a:t>
            </a:r>
            <a:r>
              <a:rPr sz="2400" spc="-10" dirty="0">
                <a:latin typeface="Carlito"/>
                <a:cs typeface="Carlito"/>
              </a:rPr>
              <a:t>traduzido </a:t>
            </a:r>
            <a:r>
              <a:rPr sz="2400" spc="-5" dirty="0">
                <a:latin typeface="Carlito"/>
                <a:cs typeface="Carlito"/>
              </a:rPr>
              <a:t>signi</a:t>
            </a:r>
            <a:r>
              <a:rPr sz="2400" spc="-5" dirty="0">
                <a:latin typeface="Arial"/>
                <a:cs typeface="Arial"/>
              </a:rPr>
              <a:t>ﬁ</a:t>
            </a:r>
            <a:r>
              <a:rPr sz="2400" spc="-5" dirty="0">
                <a:latin typeface="Carlito"/>
                <a:cs typeface="Carlito"/>
              </a:rPr>
              <a:t>ca </a:t>
            </a:r>
            <a:r>
              <a:rPr sz="2400" spc="-15" dirty="0">
                <a:latin typeface="Carlito"/>
                <a:cs typeface="Carlito"/>
              </a:rPr>
              <a:t>Procedimento  Armazenado,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5" dirty="0">
                <a:latin typeface="Carlito"/>
                <a:cs typeface="Carlito"/>
              </a:rPr>
              <a:t>um </a:t>
            </a:r>
            <a:r>
              <a:rPr sz="2400" spc="-15" dirty="0">
                <a:latin typeface="Carlito"/>
                <a:cs typeface="Carlito"/>
              </a:rPr>
              <a:t>conjunto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comandos </a:t>
            </a:r>
            <a:r>
              <a:rPr sz="2400" spc="-5" dirty="0">
                <a:latin typeface="Carlito"/>
                <a:cs typeface="Carlito"/>
              </a:rPr>
              <a:t>em SQL que  podem ser </a:t>
            </a:r>
            <a:r>
              <a:rPr sz="2400" spc="-20" dirty="0">
                <a:latin typeface="Carlito"/>
                <a:cs typeface="Carlito"/>
              </a:rPr>
              <a:t>executados </a:t>
            </a:r>
            <a:r>
              <a:rPr sz="2400" spc="-5" dirty="0">
                <a:latin typeface="Carlito"/>
                <a:cs typeface="Carlito"/>
              </a:rPr>
              <a:t>de uma só </a:t>
            </a:r>
            <a:r>
              <a:rPr sz="2400" spc="-15" dirty="0">
                <a:latin typeface="Carlito"/>
                <a:cs typeface="Carlito"/>
              </a:rPr>
              <a:t>vez, </a:t>
            </a:r>
            <a:r>
              <a:rPr sz="2400" spc="-10" dirty="0">
                <a:latin typeface="Carlito"/>
                <a:cs typeface="Carlito"/>
              </a:rPr>
              <a:t>como </a:t>
            </a:r>
            <a:r>
              <a:rPr sz="2400" spc="-5" dirty="0">
                <a:latin typeface="Carlito"/>
                <a:cs typeface="Carlito"/>
              </a:rPr>
              <a:t>em uma  função. Ele </a:t>
            </a:r>
            <a:r>
              <a:rPr sz="2400" spc="-10" dirty="0">
                <a:latin typeface="Carlito"/>
                <a:cs typeface="Carlito"/>
              </a:rPr>
              <a:t>armazena </a:t>
            </a:r>
            <a:r>
              <a:rPr sz="2400" spc="-25" dirty="0">
                <a:latin typeface="Carlito"/>
                <a:cs typeface="Carlito"/>
              </a:rPr>
              <a:t>tarefas </a:t>
            </a:r>
            <a:r>
              <a:rPr sz="2400" spc="-15" dirty="0">
                <a:latin typeface="Carlito"/>
                <a:cs typeface="Carlito"/>
              </a:rPr>
              <a:t>repetitivas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5" dirty="0">
                <a:latin typeface="Carlito"/>
                <a:cs typeface="Carlito"/>
              </a:rPr>
              <a:t>aceita  </a:t>
            </a:r>
            <a:r>
              <a:rPr sz="2400" spc="-15" dirty="0">
                <a:latin typeface="Carlito"/>
                <a:cs typeface="Carlito"/>
              </a:rPr>
              <a:t>parâmetros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entrada para </a:t>
            </a:r>
            <a:r>
              <a:rPr sz="2400" spc="-5" dirty="0">
                <a:latin typeface="Carlito"/>
                <a:cs typeface="Carlito"/>
              </a:rPr>
              <a:t>que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25" dirty="0">
                <a:latin typeface="Carlito"/>
                <a:cs typeface="Carlito"/>
              </a:rPr>
              <a:t>tarefa </a:t>
            </a:r>
            <a:r>
              <a:rPr sz="2400" spc="-5" dirty="0">
                <a:latin typeface="Carlito"/>
                <a:cs typeface="Carlito"/>
              </a:rPr>
              <a:t>seja </a:t>
            </a:r>
            <a:r>
              <a:rPr sz="2400" spc="-15" dirty="0">
                <a:latin typeface="Carlito"/>
                <a:cs typeface="Carlito"/>
              </a:rPr>
              <a:t>efetuada </a:t>
            </a:r>
            <a:r>
              <a:rPr sz="2400" spc="-5" dirty="0">
                <a:latin typeface="Carlito"/>
                <a:cs typeface="Carlito"/>
              </a:rPr>
              <a:t>de  </a:t>
            </a:r>
            <a:r>
              <a:rPr sz="2400" spc="-15" dirty="0">
                <a:latin typeface="Carlito"/>
                <a:cs typeface="Carlito"/>
              </a:rPr>
              <a:t>acordo </a:t>
            </a:r>
            <a:r>
              <a:rPr sz="2400" spc="-10" dirty="0">
                <a:latin typeface="Carlito"/>
                <a:cs typeface="Carlito"/>
              </a:rPr>
              <a:t>com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necessidade individual.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2128" y="3895523"/>
            <a:ext cx="6656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" indent="-2641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6225" algn="l"/>
                <a:tab pos="276860" algn="l"/>
                <a:tab pos="855980" algn="l"/>
                <a:tab pos="1810385" algn="l"/>
                <a:tab pos="3225165" algn="l"/>
                <a:tab pos="3997960" algn="l"/>
                <a:tab pos="5008245" algn="l"/>
                <a:tab pos="5309870" algn="l"/>
                <a:tab pos="6336665" algn="l"/>
              </a:tabLst>
            </a:pPr>
            <a:r>
              <a:rPr sz="2400" spc="-5" dirty="0">
                <a:latin typeface="Carlito"/>
                <a:cs typeface="Carlito"/>
              </a:rPr>
              <a:t>U</a:t>
            </a:r>
            <a:r>
              <a:rPr sz="2400" dirty="0">
                <a:latin typeface="Carlito"/>
                <a:cs typeface="Carlito"/>
              </a:rPr>
              <a:t>m	</a:t>
            </a:r>
            <a:r>
              <a:rPr sz="2400" spc="-5" dirty="0">
                <a:latin typeface="Carlito"/>
                <a:cs typeface="Carlito"/>
              </a:rPr>
              <a:t>S</a:t>
            </a:r>
            <a:r>
              <a:rPr sz="2400" spc="-25" dirty="0">
                <a:latin typeface="Carlito"/>
                <a:cs typeface="Carlito"/>
              </a:rPr>
              <a:t>t</a:t>
            </a:r>
            <a:r>
              <a:rPr sz="2400" spc="-5" dirty="0">
                <a:latin typeface="Carlito"/>
                <a:cs typeface="Carlito"/>
              </a:rPr>
              <a:t>o</a:t>
            </a: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e</a:t>
            </a:r>
            <a:r>
              <a:rPr sz="2400" dirty="0">
                <a:latin typeface="Carlito"/>
                <a:cs typeface="Carlito"/>
              </a:rPr>
              <a:t>d	</a:t>
            </a:r>
            <a:r>
              <a:rPr sz="2400" spc="-5" dirty="0">
                <a:latin typeface="Carlito"/>
                <a:cs typeface="Carlito"/>
              </a:rPr>
              <a:t>P</a:t>
            </a:r>
            <a:r>
              <a:rPr sz="2400" spc="-40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ocedu</a:t>
            </a: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dirty="0">
                <a:latin typeface="Carlito"/>
                <a:cs typeface="Carlito"/>
              </a:rPr>
              <a:t>e	</a:t>
            </a:r>
            <a:r>
              <a:rPr sz="2400" spc="-5" dirty="0">
                <a:latin typeface="Carlito"/>
                <a:cs typeface="Carlito"/>
              </a:rPr>
              <a:t>pod</a:t>
            </a:r>
            <a:r>
              <a:rPr sz="2400" dirty="0">
                <a:latin typeface="Carlito"/>
                <a:cs typeface="Carlito"/>
              </a:rPr>
              <a:t>e	</a:t>
            </a: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eduzi</a:t>
            </a:r>
            <a:r>
              <a:rPr sz="2400" dirty="0">
                <a:latin typeface="Carlito"/>
                <a:cs typeface="Carlito"/>
              </a:rPr>
              <a:t>r	o	</a:t>
            </a:r>
            <a:r>
              <a:rPr sz="2400" spc="-5" dirty="0">
                <a:latin typeface="Carlito"/>
                <a:cs typeface="Carlito"/>
              </a:rPr>
              <a:t>t</a:t>
            </a:r>
            <a:r>
              <a:rPr sz="2400" spc="-55" dirty="0">
                <a:latin typeface="Carlito"/>
                <a:cs typeface="Carlito"/>
              </a:rPr>
              <a:t>r</a:t>
            </a:r>
            <a:r>
              <a:rPr sz="2400" spc="-15" dirty="0">
                <a:latin typeface="Carlito"/>
                <a:cs typeface="Carlito"/>
              </a:rPr>
              <a:t>á</a:t>
            </a:r>
            <a:r>
              <a:rPr sz="2400" spc="-60" dirty="0">
                <a:latin typeface="Carlito"/>
                <a:cs typeface="Carlito"/>
              </a:rPr>
              <a:t>f</a:t>
            </a:r>
            <a:r>
              <a:rPr sz="2400" spc="-5" dirty="0">
                <a:latin typeface="Carlito"/>
                <a:cs typeface="Carlito"/>
              </a:rPr>
              <a:t>e</a:t>
            </a:r>
            <a:r>
              <a:rPr sz="2400" spc="-20" dirty="0">
                <a:latin typeface="Carlito"/>
                <a:cs typeface="Carlito"/>
              </a:rPr>
              <a:t>g</a:t>
            </a:r>
            <a:r>
              <a:rPr sz="2400" dirty="0">
                <a:latin typeface="Carlito"/>
                <a:cs typeface="Carlito"/>
              </a:rPr>
              <a:t>o	</a:t>
            </a:r>
            <a:r>
              <a:rPr sz="2400" spc="-5" dirty="0">
                <a:latin typeface="Carlito"/>
                <a:cs typeface="Carlito"/>
              </a:rPr>
              <a:t>na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5127" y="3895523"/>
            <a:ext cx="666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ede,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243" y="4290238"/>
            <a:ext cx="74809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6830" algn="l"/>
                <a:tab pos="1610360" algn="l"/>
                <a:tab pos="3368040" algn="l"/>
                <a:tab pos="3837304" algn="l"/>
                <a:tab pos="4398010" algn="l"/>
                <a:tab pos="5307965" algn="l"/>
                <a:tab pos="5934710" algn="l"/>
                <a:tab pos="6913245" algn="l"/>
              </a:tabLst>
            </a:pPr>
            <a:r>
              <a:rPr sz="2400" spc="-5" dirty="0">
                <a:latin typeface="Carlito"/>
                <a:cs typeface="Carlito"/>
              </a:rPr>
              <a:t>melho</a:t>
            </a:r>
            <a:r>
              <a:rPr sz="2400" spc="-50" dirty="0">
                <a:latin typeface="Carlito"/>
                <a:cs typeface="Carlito"/>
              </a:rPr>
              <a:t>r</a:t>
            </a:r>
            <a:r>
              <a:rPr sz="2400" dirty="0">
                <a:latin typeface="Carlito"/>
                <a:cs typeface="Carlito"/>
              </a:rPr>
              <a:t>ar	a	</a:t>
            </a:r>
            <a:r>
              <a:rPr sz="2400" spc="-5" dirty="0">
                <a:latin typeface="Carlito"/>
                <a:cs typeface="Carlito"/>
              </a:rPr>
              <a:t>per</a:t>
            </a:r>
            <a:r>
              <a:rPr sz="2400" spc="-50" dirty="0">
                <a:latin typeface="Carlito"/>
                <a:cs typeface="Carlito"/>
              </a:rPr>
              <a:t>f</a:t>
            </a:r>
            <a:r>
              <a:rPr sz="2400" spc="-5" dirty="0">
                <a:latin typeface="Carlito"/>
                <a:cs typeface="Carlito"/>
              </a:rPr>
              <a:t>ormanc</a:t>
            </a:r>
            <a:r>
              <a:rPr sz="2400" dirty="0">
                <a:latin typeface="Carlito"/>
                <a:cs typeface="Carlito"/>
              </a:rPr>
              <a:t>e	</a:t>
            </a:r>
            <a:r>
              <a:rPr sz="2400" spc="-5" dirty="0">
                <a:latin typeface="Carlito"/>
                <a:cs typeface="Carlito"/>
              </a:rPr>
              <a:t>d</a:t>
            </a:r>
            <a:r>
              <a:rPr sz="2400" dirty="0">
                <a:latin typeface="Carlito"/>
                <a:cs typeface="Carlito"/>
              </a:rPr>
              <a:t>e	</a:t>
            </a:r>
            <a:r>
              <a:rPr sz="2400" spc="-5" dirty="0">
                <a:latin typeface="Carlito"/>
                <a:cs typeface="Carlito"/>
              </a:rPr>
              <a:t>u</a:t>
            </a:r>
            <a:r>
              <a:rPr sz="2400" dirty="0">
                <a:latin typeface="Carlito"/>
                <a:cs typeface="Carlito"/>
              </a:rPr>
              <a:t>m	</a:t>
            </a:r>
            <a:r>
              <a:rPr sz="2400" spc="-5" dirty="0">
                <a:latin typeface="Carlito"/>
                <a:cs typeface="Carlito"/>
              </a:rPr>
              <a:t>ban</a:t>
            </a:r>
            <a:r>
              <a:rPr sz="2400" spc="-25" dirty="0">
                <a:latin typeface="Carlito"/>
                <a:cs typeface="Carlito"/>
              </a:rPr>
              <a:t>c</a:t>
            </a:r>
            <a:r>
              <a:rPr sz="2400" dirty="0">
                <a:latin typeface="Carlito"/>
                <a:cs typeface="Carlito"/>
              </a:rPr>
              <a:t>o	</a:t>
            </a:r>
            <a:r>
              <a:rPr sz="2400" spc="-5" dirty="0">
                <a:latin typeface="Carlito"/>
                <a:cs typeface="Carlito"/>
              </a:rPr>
              <a:t>d</a:t>
            </a:r>
            <a:r>
              <a:rPr sz="2400" dirty="0">
                <a:latin typeface="Carlito"/>
                <a:cs typeface="Carlito"/>
              </a:rPr>
              <a:t>e	</a:t>
            </a:r>
            <a:r>
              <a:rPr sz="2400" spc="-5" dirty="0">
                <a:latin typeface="Carlito"/>
                <a:cs typeface="Carlito"/>
              </a:rPr>
              <a:t>dados</a:t>
            </a:r>
            <a:r>
              <a:rPr sz="2400" dirty="0">
                <a:latin typeface="Carlito"/>
                <a:cs typeface="Carlito"/>
              </a:rPr>
              <a:t>,	</a:t>
            </a:r>
            <a:r>
              <a:rPr sz="2400" spc="-5" dirty="0">
                <a:latin typeface="Carlito"/>
                <a:cs typeface="Carlito"/>
              </a:rPr>
              <a:t>criar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6997" y="4684953"/>
            <a:ext cx="1392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7435" algn="l"/>
              </a:tabLst>
            </a:pPr>
            <a:r>
              <a:rPr sz="2400" spc="-40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otina</a:t>
            </a:r>
            <a:r>
              <a:rPr sz="2400" dirty="0">
                <a:latin typeface="Carlito"/>
                <a:cs typeface="Carlito"/>
              </a:rPr>
              <a:t>s	</a:t>
            </a:r>
            <a:r>
              <a:rPr sz="2400" spc="-5" dirty="0">
                <a:latin typeface="Carlito"/>
                <a:cs typeface="Carlito"/>
              </a:rPr>
              <a:t>de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243" y="4655997"/>
            <a:ext cx="5905500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900"/>
              </a:lnSpc>
              <a:spcBef>
                <a:spcPts val="100"/>
              </a:spcBef>
              <a:tabLst>
                <a:tab pos="1057275" algn="l"/>
                <a:tab pos="2658110" algn="l"/>
                <a:tab pos="3893820" algn="l"/>
                <a:tab pos="4791075" algn="l"/>
                <a:tab pos="5337175" algn="l"/>
              </a:tabLst>
            </a:pPr>
            <a:r>
              <a:rPr sz="2400" spc="-35" dirty="0">
                <a:latin typeface="Carlito"/>
                <a:cs typeface="Carlito"/>
              </a:rPr>
              <a:t>t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spc="-25" dirty="0">
                <a:latin typeface="Carlito"/>
                <a:cs typeface="Carlito"/>
              </a:rPr>
              <a:t>e</a:t>
            </a:r>
            <a:r>
              <a:rPr sz="2400" spc="-50" dirty="0">
                <a:latin typeface="Carlito"/>
                <a:cs typeface="Carlito"/>
              </a:rPr>
              <a:t>f</a:t>
            </a:r>
            <a:r>
              <a:rPr sz="2400" dirty="0">
                <a:latin typeface="Carlito"/>
                <a:cs typeface="Carlito"/>
              </a:rPr>
              <a:t>as	a</a:t>
            </a:r>
            <a:r>
              <a:rPr sz="2400" spc="-20" dirty="0">
                <a:latin typeface="Carlito"/>
                <a:cs typeface="Carlito"/>
              </a:rPr>
              <a:t>g</a:t>
            </a:r>
            <a:r>
              <a:rPr sz="2400" spc="-5" dirty="0">
                <a:latin typeface="Carlito"/>
                <a:cs typeface="Carlito"/>
              </a:rPr>
              <a:t>endadas</a:t>
            </a:r>
            <a:r>
              <a:rPr sz="2400" dirty="0">
                <a:latin typeface="Carlito"/>
                <a:cs typeface="Carlito"/>
              </a:rPr>
              <a:t>,	</a:t>
            </a:r>
            <a:r>
              <a:rPr sz="2400" spc="-5" dirty="0">
                <a:latin typeface="Carlito"/>
                <a:cs typeface="Carlito"/>
              </a:rPr>
              <a:t>diminui</a:t>
            </a:r>
            <a:r>
              <a:rPr sz="2400" dirty="0">
                <a:latin typeface="Carlito"/>
                <a:cs typeface="Carlito"/>
              </a:rPr>
              <a:t>r	</a:t>
            </a:r>
            <a:r>
              <a:rPr sz="2400" spc="-5" dirty="0">
                <a:latin typeface="Carlito"/>
                <a:cs typeface="Carlito"/>
              </a:rPr>
              <a:t>ris</a:t>
            </a:r>
            <a:r>
              <a:rPr sz="2400" spc="-25" dirty="0">
                <a:latin typeface="Carlito"/>
                <a:cs typeface="Carlito"/>
              </a:rPr>
              <a:t>c</a:t>
            </a:r>
            <a:r>
              <a:rPr sz="2400" spc="-5" dirty="0">
                <a:latin typeface="Carlito"/>
                <a:cs typeface="Carlito"/>
              </a:rPr>
              <a:t>o</a:t>
            </a:r>
            <a:r>
              <a:rPr sz="2400" dirty="0">
                <a:latin typeface="Carlito"/>
                <a:cs typeface="Carlito"/>
              </a:rPr>
              <a:t>s	e	</a:t>
            </a:r>
            <a:r>
              <a:rPr sz="2400" spc="-5" dirty="0">
                <a:latin typeface="Carlito"/>
                <a:cs typeface="Carlito"/>
              </a:rPr>
              <a:t>criar  </a:t>
            </a:r>
            <a:r>
              <a:rPr sz="2400" spc="-15" dirty="0">
                <a:latin typeface="Carlito"/>
                <a:cs typeface="Carlito"/>
              </a:rPr>
              <a:t>processamento.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1672" y="262991"/>
            <a:ext cx="6128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D3D3D"/>
                </a:solidFill>
              </a:rPr>
              <a:t>O </a:t>
            </a:r>
            <a:r>
              <a:rPr sz="3600" spc="-5" dirty="0">
                <a:solidFill>
                  <a:srgbClr val="3D3D3D"/>
                </a:solidFill>
              </a:rPr>
              <a:t>que </a:t>
            </a:r>
            <a:r>
              <a:rPr sz="3600" dirty="0">
                <a:solidFill>
                  <a:srgbClr val="3D3D3D"/>
                </a:solidFill>
              </a:rPr>
              <a:t>é </a:t>
            </a:r>
            <a:r>
              <a:rPr sz="3600" spc="-5" dirty="0">
                <a:solidFill>
                  <a:srgbClr val="3D3D3D"/>
                </a:solidFill>
              </a:rPr>
              <a:t>Stored</a:t>
            </a:r>
            <a:r>
              <a:rPr sz="3600" spc="-120" dirty="0">
                <a:solidFill>
                  <a:srgbClr val="3D3D3D"/>
                </a:solidFill>
              </a:rPr>
              <a:t> </a:t>
            </a:r>
            <a:r>
              <a:rPr sz="3600" spc="-5" dirty="0">
                <a:solidFill>
                  <a:srgbClr val="3D3D3D"/>
                </a:solidFill>
              </a:rPr>
              <a:t>Procedures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763" y="1050878"/>
            <a:ext cx="6897370" cy="224155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70180" marR="1019175" indent="-158115">
              <a:lnSpc>
                <a:spcPct val="70000"/>
              </a:lnSpc>
              <a:spcBef>
                <a:spcPts val="960"/>
              </a:spcBef>
              <a:buFont typeface="Arial"/>
              <a:buChar char="•"/>
              <a:tabLst>
                <a:tab pos="204470" algn="l"/>
              </a:tabLst>
            </a:pPr>
            <a:r>
              <a:rPr dirty="0"/>
              <a:t>	</a:t>
            </a:r>
            <a:r>
              <a:rPr sz="2400" spc="-15" dirty="0">
                <a:latin typeface="Carlito"/>
                <a:cs typeface="Carlito"/>
              </a:rPr>
              <a:t>Procedimentos </a:t>
            </a:r>
            <a:r>
              <a:rPr sz="2400" spc="-10" dirty="0">
                <a:latin typeface="Carlito"/>
                <a:cs typeface="Carlito"/>
              </a:rPr>
              <a:t>Locais </a:t>
            </a:r>
            <a:r>
              <a:rPr sz="2400" dirty="0">
                <a:latin typeface="Carlito"/>
                <a:cs typeface="Carlito"/>
              </a:rPr>
              <a:t>- </a:t>
            </a:r>
            <a:r>
              <a:rPr sz="2400" spc="-5" dirty="0">
                <a:latin typeface="Carlito"/>
                <a:cs typeface="Carlito"/>
              </a:rPr>
              <a:t>São criados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partir de  um </a:t>
            </a:r>
            <a:r>
              <a:rPr sz="2400" spc="-10" dirty="0">
                <a:latin typeface="Carlito"/>
                <a:cs typeface="Carlito"/>
              </a:rPr>
              <a:t>banco </a:t>
            </a:r>
            <a:r>
              <a:rPr sz="2400" spc="-5" dirty="0">
                <a:latin typeface="Carlito"/>
                <a:cs typeface="Carlito"/>
              </a:rPr>
              <a:t>de dados do </a:t>
            </a:r>
            <a:r>
              <a:rPr sz="2400" spc="-10" dirty="0">
                <a:latin typeface="Carlito"/>
                <a:cs typeface="Carlito"/>
              </a:rPr>
              <a:t>próprio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usuário;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550">
              <a:latin typeface="Carlito"/>
              <a:cs typeface="Carlito"/>
            </a:endParaRPr>
          </a:p>
          <a:p>
            <a:pPr marL="170180" marR="768985" indent="-158115">
              <a:lnSpc>
                <a:spcPct val="70000"/>
              </a:lnSpc>
              <a:buFont typeface="Arial"/>
              <a:buChar char="•"/>
              <a:tabLst>
                <a:tab pos="204470" algn="l"/>
              </a:tabLst>
            </a:pPr>
            <a:r>
              <a:rPr dirty="0"/>
              <a:t>	</a:t>
            </a:r>
            <a:r>
              <a:rPr sz="2400" spc="-15" dirty="0">
                <a:latin typeface="Carlito"/>
                <a:cs typeface="Carlito"/>
              </a:rPr>
              <a:t>Procedimentos </a:t>
            </a:r>
            <a:r>
              <a:rPr sz="2400" spc="-30" dirty="0">
                <a:latin typeface="Carlito"/>
                <a:cs typeface="Carlito"/>
              </a:rPr>
              <a:t>Temporários </a:t>
            </a:r>
            <a:r>
              <a:rPr sz="2400" dirty="0">
                <a:latin typeface="Carlito"/>
                <a:cs typeface="Carlito"/>
              </a:rPr>
              <a:t>- </a:t>
            </a:r>
            <a:r>
              <a:rPr sz="2400" spc="-15" dirty="0">
                <a:latin typeface="Carlito"/>
                <a:cs typeface="Carlito"/>
              </a:rPr>
              <a:t>Existem </a:t>
            </a:r>
            <a:r>
              <a:rPr sz="2400" spc="-5" dirty="0">
                <a:latin typeface="Carlito"/>
                <a:cs typeface="Carlito"/>
              </a:rPr>
              <a:t>dois tipos  de </a:t>
            </a:r>
            <a:r>
              <a:rPr sz="2400" spc="-15" dirty="0">
                <a:latin typeface="Carlito"/>
                <a:cs typeface="Carlito"/>
              </a:rPr>
              <a:t>procedimentos </a:t>
            </a:r>
            <a:r>
              <a:rPr sz="2400" spc="-10" dirty="0">
                <a:latin typeface="Carlito"/>
                <a:cs typeface="Carlito"/>
              </a:rPr>
              <a:t>temporários: </a:t>
            </a:r>
            <a:r>
              <a:rPr sz="2400" spc="-5" dirty="0">
                <a:latin typeface="Carlito"/>
                <a:cs typeface="Carlito"/>
              </a:rPr>
              <a:t>Locais,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que</a:t>
            </a:r>
            <a:endParaRPr sz="2400">
              <a:latin typeface="Carlito"/>
              <a:cs typeface="Carlito"/>
            </a:endParaRPr>
          </a:p>
          <a:p>
            <a:pPr marL="170180" marR="5080">
              <a:lnSpc>
                <a:spcPct val="70000"/>
              </a:lnSpc>
              <a:spcBef>
                <a:spcPts val="135"/>
              </a:spcBef>
              <a:tabLst>
                <a:tab pos="5823585" algn="l"/>
              </a:tabLst>
            </a:pPr>
            <a:r>
              <a:rPr sz="2400" spc="-5" dirty="0">
                <a:latin typeface="Carlito"/>
                <a:cs typeface="Carlito"/>
              </a:rPr>
              <a:t>d</a:t>
            </a:r>
            <a:r>
              <a:rPr sz="2400" spc="-15" dirty="0">
                <a:latin typeface="Carlito"/>
                <a:cs typeface="Carlito"/>
              </a:rPr>
              <a:t>e</a:t>
            </a:r>
            <a:r>
              <a:rPr sz="2400" spc="-25" dirty="0">
                <a:latin typeface="Carlito"/>
                <a:cs typeface="Carlito"/>
              </a:rPr>
              <a:t>v</a:t>
            </a:r>
            <a:r>
              <a:rPr sz="2400" spc="-5" dirty="0">
                <a:latin typeface="Carlito"/>
                <a:cs typeface="Carlito"/>
              </a:rPr>
              <a:t>e</a:t>
            </a:r>
            <a:r>
              <a:rPr sz="2400" dirty="0">
                <a:latin typeface="Carlito"/>
                <a:cs typeface="Carlito"/>
              </a:rPr>
              <a:t>m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c</a:t>
            </a:r>
            <a:r>
              <a:rPr sz="2400" spc="-5" dirty="0">
                <a:latin typeface="Carlito"/>
                <a:cs typeface="Carlito"/>
              </a:rPr>
              <a:t>ome</a:t>
            </a:r>
            <a:r>
              <a:rPr sz="2400" spc="-20" dirty="0">
                <a:latin typeface="Carlito"/>
                <a:cs typeface="Carlito"/>
              </a:rPr>
              <a:t>ç</a:t>
            </a:r>
            <a:r>
              <a:rPr sz="2400" dirty="0">
                <a:latin typeface="Carlito"/>
                <a:cs typeface="Carlito"/>
              </a:rPr>
              <a:t>ar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c</a:t>
            </a:r>
            <a:r>
              <a:rPr sz="2400" spc="-5" dirty="0">
                <a:latin typeface="Carlito"/>
                <a:cs typeface="Carlito"/>
              </a:rPr>
              <a:t>o</a:t>
            </a:r>
            <a:r>
              <a:rPr sz="2400" dirty="0">
                <a:latin typeface="Carlito"/>
                <a:cs typeface="Carlito"/>
              </a:rPr>
              <a:t>m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#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</a:t>
            </a:r>
            <a:r>
              <a:rPr sz="2400" spc="-5" dirty="0">
                <a:latin typeface="Carlito"/>
                <a:cs typeface="Carlito"/>
              </a:rPr>
              <a:t> Globais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5" dirty="0">
                <a:latin typeface="Carlito"/>
                <a:cs typeface="Carlito"/>
              </a:rPr>
              <a:t> qu</a:t>
            </a:r>
            <a:r>
              <a:rPr sz="2400" dirty="0">
                <a:latin typeface="Carlito"/>
                <a:cs typeface="Carlito"/>
              </a:rPr>
              <a:t>e</a:t>
            </a:r>
            <a:r>
              <a:rPr sz="2400" spc="-5" dirty="0">
                <a:latin typeface="Carlito"/>
                <a:cs typeface="Carlito"/>
              </a:rPr>
              <a:t> d</a:t>
            </a:r>
            <a:r>
              <a:rPr sz="2400" spc="-15" dirty="0">
                <a:latin typeface="Carlito"/>
                <a:cs typeface="Carlito"/>
              </a:rPr>
              <a:t>e</a:t>
            </a:r>
            <a:r>
              <a:rPr sz="2400" spc="-25" dirty="0">
                <a:latin typeface="Carlito"/>
                <a:cs typeface="Carlito"/>
              </a:rPr>
              <a:t>v</a:t>
            </a:r>
            <a:r>
              <a:rPr sz="2400" spc="-5" dirty="0">
                <a:latin typeface="Carlito"/>
                <a:cs typeface="Carlito"/>
              </a:rPr>
              <a:t>e</a:t>
            </a:r>
            <a:r>
              <a:rPr sz="2400" dirty="0">
                <a:latin typeface="Carlito"/>
                <a:cs typeface="Carlito"/>
              </a:rPr>
              <a:t>m	</a:t>
            </a:r>
            <a:r>
              <a:rPr sz="2400" spc="-25" dirty="0">
                <a:latin typeface="Carlito"/>
                <a:cs typeface="Carlito"/>
              </a:rPr>
              <a:t>c</a:t>
            </a:r>
            <a:r>
              <a:rPr sz="2400" spc="-5" dirty="0">
                <a:latin typeface="Carlito"/>
                <a:cs typeface="Carlito"/>
              </a:rPr>
              <a:t>ome</a:t>
            </a:r>
            <a:r>
              <a:rPr sz="2400" spc="-20" dirty="0">
                <a:latin typeface="Carlito"/>
                <a:cs typeface="Carlito"/>
              </a:rPr>
              <a:t>ç</a:t>
            </a:r>
            <a:r>
              <a:rPr sz="2400" dirty="0">
                <a:latin typeface="Carlito"/>
                <a:cs typeface="Carlito"/>
              </a:rPr>
              <a:t>ar  </a:t>
            </a:r>
            <a:r>
              <a:rPr sz="2400" spc="-10" dirty="0">
                <a:latin typeface="Carlito"/>
                <a:cs typeface="Carlito"/>
              </a:rPr>
              <a:t>com </a:t>
            </a:r>
            <a:r>
              <a:rPr sz="2400" spc="-5" dirty="0">
                <a:latin typeface="Carlito"/>
                <a:cs typeface="Carlito"/>
              </a:rPr>
              <a:t>##;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2763" y="3522801"/>
            <a:ext cx="5791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 indent="-1917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04470" algn="l"/>
              </a:tabLst>
            </a:pPr>
            <a:r>
              <a:rPr sz="2400" spc="-15" dirty="0">
                <a:latin typeface="Carlito"/>
                <a:cs typeface="Carlito"/>
              </a:rPr>
              <a:t>Procedimentos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Sistema </a:t>
            </a:r>
            <a:r>
              <a:rPr sz="2400" dirty="0">
                <a:latin typeface="Carlito"/>
                <a:cs typeface="Carlito"/>
              </a:rPr>
              <a:t>- </a:t>
            </a:r>
            <a:r>
              <a:rPr sz="2400" spc="-10" dirty="0">
                <a:latin typeface="Carlito"/>
                <a:cs typeface="Carlito"/>
              </a:rPr>
              <a:t>Armazenados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no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273" y="3778832"/>
            <a:ext cx="5913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banco </a:t>
            </a:r>
            <a:r>
              <a:rPr sz="2400" spc="-5" dirty="0">
                <a:latin typeface="Carlito"/>
                <a:cs typeface="Carlito"/>
              </a:rPr>
              <a:t>de dados </a:t>
            </a:r>
            <a:r>
              <a:rPr sz="2400" spc="-15" dirty="0">
                <a:latin typeface="Carlito"/>
                <a:cs typeface="Carlito"/>
              </a:rPr>
              <a:t>padrão </a:t>
            </a:r>
            <a:r>
              <a:rPr sz="2400" spc="-5" dirty="0">
                <a:latin typeface="Carlito"/>
                <a:cs typeface="Carlito"/>
              </a:rPr>
              <a:t>do SQL Server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(Master),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273" y="4034864"/>
            <a:ext cx="6038850" cy="129476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9525">
              <a:lnSpc>
                <a:spcPts val="2570"/>
              </a:lnSpc>
              <a:spcBef>
                <a:spcPts val="440"/>
              </a:spcBef>
            </a:pPr>
            <a:r>
              <a:rPr sz="2400" spc="-5" dirty="0">
                <a:latin typeface="Carlito"/>
                <a:cs typeface="Carlito"/>
              </a:rPr>
              <a:t>podemos indenti</a:t>
            </a:r>
            <a:r>
              <a:rPr sz="2400" spc="-5" dirty="0">
                <a:latin typeface="Arial"/>
                <a:cs typeface="Arial"/>
              </a:rPr>
              <a:t>ﬁ</a:t>
            </a:r>
            <a:r>
              <a:rPr sz="2400" spc="-5" dirty="0">
                <a:latin typeface="Carlito"/>
                <a:cs typeface="Carlito"/>
              </a:rPr>
              <a:t>ca-los </a:t>
            </a:r>
            <a:r>
              <a:rPr sz="2400" spc="-10" dirty="0">
                <a:latin typeface="Carlito"/>
                <a:cs typeface="Carlito"/>
              </a:rPr>
              <a:t>com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siglas sp, que se  origina de </a:t>
            </a:r>
            <a:r>
              <a:rPr sz="2400" spc="-20" dirty="0">
                <a:latin typeface="Carlito"/>
                <a:cs typeface="Carlito"/>
              </a:rPr>
              <a:t>stored </a:t>
            </a:r>
            <a:r>
              <a:rPr sz="2400" spc="-15" dirty="0">
                <a:latin typeface="Carlito"/>
                <a:cs typeface="Carlito"/>
              </a:rPr>
              <a:t>procedure. </a:t>
            </a:r>
            <a:r>
              <a:rPr sz="2400" spc="-50" dirty="0">
                <a:latin typeface="Carlito"/>
                <a:cs typeface="Carlito"/>
              </a:rPr>
              <a:t>Tais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procedures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70000"/>
              </a:lnSpc>
              <a:spcBef>
                <a:spcPts val="480"/>
              </a:spcBef>
            </a:pPr>
            <a:r>
              <a:rPr sz="2400" spc="-20" dirty="0">
                <a:latin typeface="Carlito"/>
                <a:cs typeface="Carlito"/>
              </a:rPr>
              <a:t>executam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25" dirty="0">
                <a:latin typeface="Carlito"/>
                <a:cs typeface="Carlito"/>
              </a:rPr>
              <a:t>tarefas </a:t>
            </a:r>
            <a:r>
              <a:rPr sz="2400" spc="-15" dirty="0">
                <a:latin typeface="Carlito"/>
                <a:cs typeface="Carlito"/>
              </a:rPr>
              <a:t>administrativas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5" dirty="0">
                <a:latin typeface="Carlito"/>
                <a:cs typeface="Carlito"/>
              </a:rPr>
              <a:t>podem ser  </a:t>
            </a:r>
            <a:r>
              <a:rPr sz="2400" spc="-20" dirty="0">
                <a:latin typeface="Carlito"/>
                <a:cs typeface="Carlito"/>
              </a:rPr>
              <a:t>executadas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partir de qualquer </a:t>
            </a:r>
            <a:r>
              <a:rPr sz="2400" spc="-10" dirty="0">
                <a:latin typeface="Carlito"/>
                <a:cs typeface="Carlito"/>
              </a:rPr>
              <a:t>banco </a:t>
            </a:r>
            <a:r>
              <a:rPr sz="2400" spc="-5" dirty="0">
                <a:latin typeface="Carlito"/>
                <a:cs typeface="Carlito"/>
              </a:rPr>
              <a:t>de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dados;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1672" y="290626"/>
            <a:ext cx="4907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Tipos de Stored</a:t>
            </a:r>
            <a:r>
              <a:rPr sz="2800" spc="-8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Procedures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270" y="1477163"/>
            <a:ext cx="6838950" cy="380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" marR="5080" indent="-166370">
              <a:lnSpc>
                <a:spcPct val="108100"/>
              </a:lnSpc>
              <a:spcBef>
                <a:spcPts val="100"/>
              </a:spcBef>
              <a:buFont typeface="Arial"/>
              <a:buChar char="•"/>
              <a:tabLst>
                <a:tab pos="220345" algn="l"/>
                <a:tab pos="4796790" algn="l"/>
                <a:tab pos="5784850" algn="l"/>
              </a:tabLst>
            </a:pPr>
            <a:r>
              <a:rPr dirty="0"/>
              <a:t>	</a:t>
            </a:r>
            <a:r>
              <a:rPr sz="2600" spc="-5" dirty="0">
                <a:latin typeface="Carlito"/>
                <a:cs typeface="Carlito"/>
              </a:rPr>
              <a:t>P</a:t>
            </a:r>
            <a:r>
              <a:rPr sz="2600" spc="-45" dirty="0">
                <a:latin typeface="Carlito"/>
                <a:cs typeface="Carlito"/>
              </a:rPr>
              <a:t>r</a:t>
            </a:r>
            <a:r>
              <a:rPr sz="2600" spc="-5" dirty="0">
                <a:latin typeface="Carlito"/>
                <a:cs typeface="Carlito"/>
              </a:rPr>
              <a:t>ocedime</a:t>
            </a:r>
            <a:r>
              <a:rPr sz="2600" spc="-25" dirty="0">
                <a:latin typeface="Carlito"/>
                <a:cs typeface="Carlito"/>
              </a:rPr>
              <a:t>n</a:t>
            </a:r>
            <a:r>
              <a:rPr sz="2600" spc="-30" dirty="0">
                <a:latin typeface="Carlito"/>
                <a:cs typeface="Carlito"/>
              </a:rPr>
              <a:t>t</a:t>
            </a:r>
            <a:r>
              <a:rPr sz="2600" spc="-5" dirty="0">
                <a:latin typeface="Carlito"/>
                <a:cs typeface="Carlito"/>
              </a:rPr>
              <a:t>o</a:t>
            </a:r>
            <a:r>
              <a:rPr sz="2600" dirty="0">
                <a:latin typeface="Carlito"/>
                <a:cs typeface="Carlito"/>
              </a:rPr>
              <a:t>s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spc="-50" dirty="0">
                <a:latin typeface="Carlito"/>
                <a:cs typeface="Carlito"/>
              </a:rPr>
              <a:t>R</a:t>
            </a:r>
            <a:r>
              <a:rPr sz="2600" spc="-5" dirty="0">
                <a:latin typeface="Carlito"/>
                <a:cs typeface="Carlito"/>
              </a:rPr>
              <a:t>emo</a:t>
            </a:r>
            <a:r>
              <a:rPr sz="2600" spc="-25" dirty="0">
                <a:latin typeface="Carlito"/>
                <a:cs typeface="Carlito"/>
              </a:rPr>
              <a:t>t</a:t>
            </a:r>
            <a:r>
              <a:rPr sz="2600" spc="-5" dirty="0">
                <a:latin typeface="Carlito"/>
                <a:cs typeface="Carlito"/>
              </a:rPr>
              <a:t>o</a:t>
            </a:r>
            <a:r>
              <a:rPr sz="2600" dirty="0">
                <a:latin typeface="Carlito"/>
                <a:cs typeface="Carlito"/>
              </a:rPr>
              <a:t>s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-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spc="-55" dirty="0">
                <a:latin typeface="Carlito"/>
                <a:cs typeface="Carlito"/>
              </a:rPr>
              <a:t>P</a:t>
            </a:r>
            <a:r>
              <a:rPr sz="2600" spc="-5" dirty="0">
                <a:latin typeface="Carlito"/>
                <a:cs typeface="Carlito"/>
              </a:rPr>
              <a:t>odemo</a:t>
            </a:r>
            <a:r>
              <a:rPr sz="2600" dirty="0">
                <a:latin typeface="Carlito"/>
                <a:cs typeface="Carlito"/>
              </a:rPr>
              <a:t>s</a:t>
            </a:r>
            <a:r>
              <a:rPr sz="2600" spc="-5" dirty="0">
                <a:latin typeface="Carlito"/>
                <a:cs typeface="Carlito"/>
              </a:rPr>
              <a:t> usa</a:t>
            </a:r>
            <a:r>
              <a:rPr sz="2600" dirty="0">
                <a:latin typeface="Carlito"/>
                <a:cs typeface="Carlito"/>
              </a:rPr>
              <a:t>r	</a:t>
            </a:r>
            <a:r>
              <a:rPr sz="2600" spc="-5" dirty="0">
                <a:latin typeface="Carlito"/>
                <a:cs typeface="Carlito"/>
              </a:rPr>
              <a:t>Queries  </a:t>
            </a:r>
            <a:r>
              <a:rPr sz="2600" spc="-10" dirty="0">
                <a:latin typeface="Carlito"/>
                <a:cs typeface="Carlito"/>
              </a:rPr>
              <a:t>Distribuídas </a:t>
            </a:r>
            <a:r>
              <a:rPr sz="2600" spc="-20" dirty="0">
                <a:latin typeface="Carlito"/>
                <a:cs typeface="Carlito"/>
              </a:rPr>
              <a:t>para</a:t>
            </a:r>
            <a:r>
              <a:rPr sz="2600" spc="3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tais</a:t>
            </a:r>
            <a:r>
              <a:rPr sz="2600" spc="15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procedures.	</a:t>
            </a:r>
            <a:r>
              <a:rPr sz="2600" spc="-5" dirty="0">
                <a:latin typeface="Carlito"/>
                <a:cs typeface="Carlito"/>
              </a:rPr>
              <a:t>São </a:t>
            </a:r>
            <a:r>
              <a:rPr sz="2600" spc="-10" dirty="0">
                <a:latin typeface="Carlito"/>
                <a:cs typeface="Carlito"/>
              </a:rPr>
              <a:t>utilizadas  </a:t>
            </a:r>
            <a:r>
              <a:rPr sz="2600" dirty="0">
                <a:latin typeface="Carlito"/>
                <a:cs typeface="Carlito"/>
              </a:rPr>
              <a:t>apenas </a:t>
            </a:r>
            <a:r>
              <a:rPr sz="2600" spc="-20" dirty="0">
                <a:latin typeface="Carlito"/>
                <a:cs typeface="Carlito"/>
              </a:rPr>
              <a:t>para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compatibilidade;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50">
              <a:latin typeface="Carlito"/>
              <a:cs typeface="Carlito"/>
            </a:endParaRPr>
          </a:p>
          <a:p>
            <a:pPr marL="178435" marR="1002030" indent="-166370">
              <a:lnSpc>
                <a:spcPct val="108100"/>
              </a:lnSpc>
              <a:buFont typeface="Arial"/>
              <a:buChar char="•"/>
              <a:tabLst>
                <a:tab pos="220345" algn="l"/>
              </a:tabLst>
            </a:pPr>
            <a:r>
              <a:rPr dirty="0"/>
              <a:t>	</a:t>
            </a:r>
            <a:r>
              <a:rPr sz="2600" spc="-15" dirty="0">
                <a:latin typeface="Carlito"/>
                <a:cs typeface="Carlito"/>
              </a:rPr>
              <a:t>Procedimentos </a:t>
            </a:r>
            <a:r>
              <a:rPr sz="2600" spc="-10" dirty="0">
                <a:latin typeface="Carlito"/>
                <a:cs typeface="Carlito"/>
              </a:rPr>
              <a:t>Estendidos </a:t>
            </a:r>
            <a:r>
              <a:rPr sz="2600" dirty="0">
                <a:latin typeface="Carlito"/>
                <a:cs typeface="Carlito"/>
              </a:rPr>
              <a:t>- </a:t>
            </a:r>
            <a:r>
              <a:rPr sz="2600" spc="-20" dirty="0">
                <a:latin typeface="Carlito"/>
                <a:cs typeface="Carlito"/>
              </a:rPr>
              <a:t>Diferente </a:t>
            </a:r>
            <a:r>
              <a:rPr sz="2600" spc="-5" dirty="0">
                <a:latin typeface="Carlito"/>
                <a:cs typeface="Carlito"/>
              </a:rPr>
              <a:t>dos  </a:t>
            </a:r>
            <a:r>
              <a:rPr sz="2600" spc="-15" dirty="0">
                <a:latin typeface="Carlito"/>
                <a:cs typeface="Carlito"/>
              </a:rPr>
              <a:t>procedimentos </a:t>
            </a:r>
            <a:r>
              <a:rPr sz="2600" spc="-5" dirty="0">
                <a:latin typeface="Carlito"/>
                <a:cs typeface="Carlito"/>
              </a:rPr>
              <a:t>já </a:t>
            </a:r>
            <a:r>
              <a:rPr sz="2600" spc="-10" dirty="0">
                <a:latin typeface="Carlito"/>
                <a:cs typeface="Carlito"/>
              </a:rPr>
              <a:t>citados, </a:t>
            </a:r>
            <a:r>
              <a:rPr sz="2600" spc="-20" dirty="0">
                <a:latin typeface="Carlito"/>
                <a:cs typeface="Carlito"/>
              </a:rPr>
              <a:t>este </a:t>
            </a:r>
            <a:r>
              <a:rPr sz="2600" spc="-5" dirty="0">
                <a:latin typeface="Carlito"/>
                <a:cs typeface="Carlito"/>
              </a:rPr>
              <a:t>tipo de  </a:t>
            </a:r>
            <a:r>
              <a:rPr sz="2600" spc="-15" dirty="0">
                <a:latin typeface="Carlito"/>
                <a:cs typeface="Carlito"/>
              </a:rPr>
              <a:t>procedimento </a:t>
            </a:r>
            <a:r>
              <a:rPr sz="2600" spc="-10" dirty="0">
                <a:latin typeface="Carlito"/>
                <a:cs typeface="Carlito"/>
              </a:rPr>
              <a:t>recebe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5" dirty="0">
                <a:latin typeface="Carlito"/>
                <a:cs typeface="Carlito"/>
              </a:rPr>
              <a:t>extensão </a:t>
            </a:r>
            <a:r>
              <a:rPr sz="2600" spc="-5" dirty="0">
                <a:latin typeface="Carlito"/>
                <a:cs typeface="Carlito"/>
              </a:rPr>
              <a:t>.dll </a:t>
            </a:r>
            <a:r>
              <a:rPr sz="2600" dirty="0">
                <a:latin typeface="Carlito"/>
                <a:cs typeface="Carlito"/>
              </a:rPr>
              <a:t>e </a:t>
            </a:r>
            <a:r>
              <a:rPr sz="2600" spc="-5" dirty="0">
                <a:latin typeface="Carlito"/>
                <a:cs typeface="Carlito"/>
              </a:rPr>
              <a:t>são  </a:t>
            </a:r>
            <a:r>
              <a:rPr sz="2600" spc="-20" dirty="0">
                <a:latin typeface="Carlito"/>
                <a:cs typeface="Carlito"/>
              </a:rPr>
              <a:t>executadas </a:t>
            </a:r>
            <a:r>
              <a:rPr sz="2600" spc="-30" dirty="0">
                <a:latin typeface="Carlito"/>
                <a:cs typeface="Carlito"/>
              </a:rPr>
              <a:t>fora </a:t>
            </a:r>
            <a:r>
              <a:rPr sz="2600" spc="-5" dirty="0">
                <a:latin typeface="Carlito"/>
                <a:cs typeface="Carlito"/>
              </a:rPr>
              <a:t>do SGBD SQL </a:t>
            </a:r>
            <a:r>
              <a:rPr sz="2600" spc="-45" dirty="0">
                <a:latin typeface="Carlito"/>
                <a:cs typeface="Carlito"/>
              </a:rPr>
              <a:t>Server. </a:t>
            </a:r>
            <a:r>
              <a:rPr sz="2600" spc="-5" dirty="0">
                <a:latin typeface="Carlito"/>
                <a:cs typeface="Carlito"/>
              </a:rPr>
              <a:t>São  </a:t>
            </a:r>
            <a:r>
              <a:rPr sz="2600" spc="-10" dirty="0">
                <a:latin typeface="Carlito"/>
                <a:cs typeface="Carlito"/>
              </a:rPr>
              <a:t>identi</a:t>
            </a:r>
            <a:r>
              <a:rPr sz="2600" spc="-10" dirty="0">
                <a:latin typeface="Arial"/>
                <a:cs typeface="Arial"/>
              </a:rPr>
              <a:t>ﬁ</a:t>
            </a:r>
            <a:r>
              <a:rPr sz="2600" spc="-10" dirty="0">
                <a:latin typeface="Carlito"/>
                <a:cs typeface="Carlito"/>
              </a:rPr>
              <a:t>cadas com </a:t>
            </a:r>
            <a:r>
              <a:rPr sz="2600" dirty="0">
                <a:latin typeface="Carlito"/>
                <a:cs typeface="Carlito"/>
              </a:rPr>
              <a:t>o </a:t>
            </a:r>
            <a:r>
              <a:rPr sz="2600" spc="-20" dirty="0">
                <a:latin typeface="Carlito"/>
                <a:cs typeface="Carlito"/>
              </a:rPr>
              <a:t>pre</a:t>
            </a:r>
            <a:r>
              <a:rPr sz="2600" spc="-20" dirty="0">
                <a:latin typeface="Arial"/>
                <a:cs typeface="Arial"/>
              </a:rPr>
              <a:t>ﬁ</a:t>
            </a:r>
            <a:r>
              <a:rPr sz="2600" spc="-20" dirty="0">
                <a:latin typeface="Carlito"/>
                <a:cs typeface="Carlito"/>
              </a:rPr>
              <a:t>xo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xp.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1672" y="290626"/>
            <a:ext cx="4907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Tipos de Stored</a:t>
            </a:r>
            <a:r>
              <a:rPr sz="2800" spc="-8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Procedures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673" y="1063441"/>
            <a:ext cx="6188710" cy="2776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2100" spc="-5" dirty="0">
                <a:latin typeface="Carlito"/>
                <a:cs typeface="Carlito"/>
              </a:rPr>
              <a:t>Quando </a:t>
            </a:r>
            <a:r>
              <a:rPr sz="2100" spc="-10" dirty="0">
                <a:latin typeface="Carlito"/>
                <a:cs typeface="Carlito"/>
              </a:rPr>
              <a:t>temos várias </a:t>
            </a:r>
            <a:r>
              <a:rPr sz="2100" spc="-5" dirty="0">
                <a:latin typeface="Carlito"/>
                <a:cs typeface="Carlito"/>
              </a:rPr>
              <a:t>aplicações </a:t>
            </a:r>
            <a:r>
              <a:rPr sz="2100" spc="-10" dirty="0">
                <a:latin typeface="Carlito"/>
                <a:cs typeface="Carlito"/>
              </a:rPr>
              <a:t>escritas </a:t>
            </a:r>
            <a:r>
              <a:rPr sz="2100" spc="-5" dirty="0">
                <a:latin typeface="Carlito"/>
                <a:cs typeface="Carlito"/>
              </a:rPr>
              <a:t>em</a:t>
            </a:r>
            <a:r>
              <a:rPr sz="2100" spc="10" dirty="0">
                <a:latin typeface="Carlito"/>
                <a:cs typeface="Carlito"/>
              </a:rPr>
              <a:t> </a:t>
            </a:r>
            <a:r>
              <a:rPr sz="2100" spc="-20" dirty="0">
                <a:latin typeface="Carlito"/>
                <a:cs typeface="Carlito"/>
              </a:rPr>
              <a:t>diferentes</a:t>
            </a:r>
            <a:endParaRPr sz="2100" dirty="0">
              <a:latin typeface="Carlito"/>
              <a:cs typeface="Carlito"/>
            </a:endParaRPr>
          </a:p>
          <a:p>
            <a:pPr marL="12700" marR="85090">
              <a:lnSpc>
                <a:spcPct val="71200"/>
              </a:lnSpc>
              <a:spcBef>
                <a:spcPts val="360"/>
              </a:spcBef>
            </a:pPr>
            <a:r>
              <a:rPr sz="2100" spc="-10" dirty="0">
                <a:latin typeface="Carlito"/>
                <a:cs typeface="Carlito"/>
              </a:rPr>
              <a:t>linguagens, </a:t>
            </a:r>
            <a:r>
              <a:rPr sz="2100" spc="-5" dirty="0">
                <a:latin typeface="Carlito"/>
                <a:cs typeface="Carlito"/>
              </a:rPr>
              <a:t>ou </a:t>
            </a:r>
            <a:r>
              <a:rPr sz="2100" spc="-10" dirty="0">
                <a:latin typeface="Carlito"/>
                <a:cs typeface="Carlito"/>
              </a:rPr>
              <a:t>rodam </a:t>
            </a:r>
            <a:r>
              <a:rPr sz="2100" spc="-5" dirty="0">
                <a:latin typeface="Carlito"/>
                <a:cs typeface="Carlito"/>
              </a:rPr>
              <a:t>em </a:t>
            </a:r>
            <a:r>
              <a:rPr sz="2100" spc="-15" dirty="0">
                <a:latin typeface="Carlito"/>
                <a:cs typeface="Carlito"/>
              </a:rPr>
              <a:t>plataformas diferentes, </a:t>
            </a:r>
            <a:r>
              <a:rPr sz="2100" spc="-10" dirty="0">
                <a:latin typeface="Carlito"/>
                <a:cs typeface="Carlito"/>
              </a:rPr>
              <a:t>porém  </a:t>
            </a:r>
            <a:r>
              <a:rPr sz="2100" spc="-20" dirty="0">
                <a:latin typeface="Carlito"/>
                <a:cs typeface="Carlito"/>
              </a:rPr>
              <a:t>executam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5" dirty="0">
                <a:latin typeface="Carlito"/>
                <a:cs typeface="Carlito"/>
              </a:rPr>
              <a:t>mesma</a:t>
            </a:r>
            <a:r>
              <a:rPr sz="210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função.</a:t>
            </a:r>
            <a:endParaRPr sz="21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latin typeface="Carlito"/>
                <a:cs typeface="Carlito"/>
              </a:rPr>
              <a:t>Quando damos prioridade </a:t>
            </a:r>
            <a:r>
              <a:rPr sz="2100" dirty="0">
                <a:latin typeface="Carlito"/>
                <a:cs typeface="Carlito"/>
              </a:rPr>
              <a:t>à </a:t>
            </a:r>
            <a:r>
              <a:rPr sz="2100" spc="-10" dirty="0">
                <a:latin typeface="Carlito"/>
                <a:cs typeface="Carlito"/>
              </a:rPr>
              <a:t>consistência </a:t>
            </a:r>
            <a:r>
              <a:rPr sz="2100" dirty="0">
                <a:latin typeface="Carlito"/>
                <a:cs typeface="Carlito"/>
              </a:rPr>
              <a:t>e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segurança.</a:t>
            </a:r>
            <a:endParaRPr sz="2100" dirty="0">
              <a:latin typeface="Carlito"/>
              <a:cs typeface="Carlito"/>
            </a:endParaRPr>
          </a:p>
          <a:p>
            <a:pPr marL="12700" marR="5080">
              <a:lnSpc>
                <a:spcPct val="71200"/>
              </a:lnSpc>
              <a:spcBef>
                <a:spcPts val="1000"/>
              </a:spcBef>
              <a:tabLst>
                <a:tab pos="913765" algn="l"/>
                <a:tab pos="1370965" algn="l"/>
                <a:tab pos="2742565" algn="l"/>
                <a:tab pos="3199765" algn="l"/>
                <a:tab pos="4114165" algn="l"/>
                <a:tab pos="5028565" algn="l"/>
                <a:tab pos="5942965" algn="l"/>
              </a:tabLst>
            </a:pPr>
            <a:r>
              <a:rPr sz="2100" spc="-5" dirty="0">
                <a:latin typeface="Carlito"/>
                <a:cs typeface="Carlito"/>
              </a:rPr>
              <a:t>Os </a:t>
            </a:r>
            <a:r>
              <a:rPr sz="2100" spc="-10" dirty="0">
                <a:latin typeface="Carlito"/>
                <a:cs typeface="Carlito"/>
              </a:rPr>
              <a:t>bancos (Itaú, </a:t>
            </a:r>
            <a:r>
              <a:rPr sz="2100" spc="-15" dirty="0">
                <a:latin typeface="Carlito"/>
                <a:cs typeface="Carlito"/>
              </a:rPr>
              <a:t>Bradesco, Real, etc), </a:t>
            </a:r>
            <a:r>
              <a:rPr sz="2100" spc="-5" dirty="0">
                <a:latin typeface="Carlito"/>
                <a:cs typeface="Carlito"/>
              </a:rPr>
              <a:t>por </a:t>
            </a:r>
            <a:r>
              <a:rPr sz="2100" spc="-20" dirty="0">
                <a:latin typeface="Carlito"/>
                <a:cs typeface="Carlito"/>
              </a:rPr>
              <a:t>exemplo, </a:t>
            </a:r>
            <a:r>
              <a:rPr sz="2100" spc="-5" dirty="0">
                <a:latin typeface="Carlito"/>
                <a:cs typeface="Carlito"/>
              </a:rPr>
              <a:t>em  </a:t>
            </a:r>
            <a:r>
              <a:rPr sz="2100" spc="-20" dirty="0">
                <a:latin typeface="Carlito"/>
                <a:cs typeface="Carlito"/>
              </a:rPr>
              <a:t>g</a:t>
            </a:r>
            <a:r>
              <a:rPr sz="2100" spc="-5" dirty="0">
                <a:latin typeface="Carlito"/>
                <a:cs typeface="Carlito"/>
              </a:rPr>
              <a:t>e</a:t>
            </a:r>
            <a:r>
              <a:rPr sz="2100" spc="-45" dirty="0">
                <a:latin typeface="Carlito"/>
                <a:cs typeface="Carlito"/>
              </a:rPr>
              <a:t>r</a:t>
            </a:r>
            <a:r>
              <a:rPr sz="2100" dirty="0">
                <a:latin typeface="Carlito"/>
                <a:cs typeface="Carlito"/>
              </a:rPr>
              <a:t>al,	</a:t>
            </a:r>
            <a:r>
              <a:rPr sz="2100" spc="-5" dirty="0">
                <a:latin typeface="Carlito"/>
                <a:cs typeface="Carlito"/>
              </a:rPr>
              <a:t>utili</a:t>
            </a:r>
            <a:r>
              <a:rPr sz="2100" spc="-35" dirty="0">
                <a:latin typeface="Carlito"/>
                <a:cs typeface="Carlito"/>
              </a:rPr>
              <a:t>z</a:t>
            </a:r>
            <a:r>
              <a:rPr sz="2100" dirty="0">
                <a:latin typeface="Carlito"/>
                <a:cs typeface="Carlito"/>
              </a:rPr>
              <a:t>am</a:t>
            </a:r>
            <a:r>
              <a:rPr sz="2100" spc="-5" dirty="0">
                <a:latin typeface="Carlito"/>
                <a:cs typeface="Carlito"/>
              </a:rPr>
              <a:t> </a:t>
            </a:r>
            <a:r>
              <a:rPr sz="2100" spc="-25" dirty="0">
                <a:latin typeface="Carlito"/>
                <a:cs typeface="Carlito"/>
              </a:rPr>
              <a:t>st</a:t>
            </a:r>
            <a:r>
              <a:rPr sz="2100" spc="-5" dirty="0">
                <a:latin typeface="Carlito"/>
                <a:cs typeface="Carlito"/>
              </a:rPr>
              <a:t>o</a:t>
            </a:r>
            <a:r>
              <a:rPr sz="2100" spc="-30" dirty="0">
                <a:latin typeface="Carlito"/>
                <a:cs typeface="Carlito"/>
              </a:rPr>
              <a:t>r</a:t>
            </a:r>
            <a:r>
              <a:rPr sz="2100" spc="-5" dirty="0">
                <a:latin typeface="Carlito"/>
                <a:cs typeface="Carlito"/>
              </a:rPr>
              <a:t>e</a:t>
            </a:r>
            <a:r>
              <a:rPr sz="2100" dirty="0">
                <a:latin typeface="Carlito"/>
                <a:cs typeface="Carlito"/>
              </a:rPr>
              <a:t>d	</a:t>
            </a:r>
            <a:r>
              <a:rPr sz="2100" spc="-5" dirty="0">
                <a:latin typeface="Carlito"/>
                <a:cs typeface="Carlito"/>
              </a:rPr>
              <a:t>p</a:t>
            </a:r>
            <a:r>
              <a:rPr sz="2100" spc="-35" dirty="0">
                <a:latin typeface="Carlito"/>
                <a:cs typeface="Carlito"/>
              </a:rPr>
              <a:t>r</a:t>
            </a:r>
            <a:r>
              <a:rPr sz="2100" spc="-5" dirty="0">
                <a:latin typeface="Carlito"/>
                <a:cs typeface="Carlito"/>
              </a:rPr>
              <a:t>ocedu</a:t>
            </a:r>
            <a:r>
              <a:rPr sz="2100" spc="-30" dirty="0">
                <a:latin typeface="Carlito"/>
                <a:cs typeface="Carlito"/>
              </a:rPr>
              <a:t>r</a:t>
            </a:r>
            <a:r>
              <a:rPr sz="2100" spc="-5" dirty="0">
                <a:latin typeface="Carlito"/>
                <a:cs typeface="Carlito"/>
              </a:rPr>
              <a:t>e</a:t>
            </a:r>
            <a:r>
              <a:rPr sz="2100" dirty="0">
                <a:latin typeface="Carlito"/>
                <a:cs typeface="Carlito"/>
              </a:rPr>
              <a:t>s	</a:t>
            </a:r>
            <a:r>
              <a:rPr sz="2100" spc="-5" dirty="0">
                <a:latin typeface="Carlito"/>
                <a:cs typeface="Carlito"/>
              </a:rPr>
              <a:t>pa</a:t>
            </a:r>
            <a:r>
              <a:rPr sz="2100" spc="-45" dirty="0">
                <a:latin typeface="Carlito"/>
                <a:cs typeface="Carlito"/>
              </a:rPr>
              <a:t>r</a:t>
            </a:r>
            <a:r>
              <a:rPr sz="2100" dirty="0">
                <a:latin typeface="Carlito"/>
                <a:cs typeface="Carlito"/>
              </a:rPr>
              <a:t>a	</a:t>
            </a:r>
            <a:r>
              <a:rPr sz="2100" spc="-25" dirty="0">
                <a:latin typeface="Carlito"/>
                <a:cs typeface="Carlito"/>
              </a:rPr>
              <a:t>t</a:t>
            </a:r>
            <a:r>
              <a:rPr sz="2100" spc="-5" dirty="0">
                <a:latin typeface="Carlito"/>
                <a:cs typeface="Carlito"/>
              </a:rPr>
              <a:t>oda</a:t>
            </a:r>
            <a:r>
              <a:rPr sz="2100" dirty="0">
                <a:latin typeface="Carlito"/>
                <a:cs typeface="Carlito"/>
              </a:rPr>
              <a:t>s	as  </a:t>
            </a:r>
            <a:r>
              <a:rPr sz="2100" spc="-10" dirty="0">
                <a:latin typeface="Carlito"/>
                <a:cs typeface="Carlito"/>
              </a:rPr>
              <a:t>operações	</a:t>
            </a:r>
            <a:r>
              <a:rPr sz="2100" spc="-5" dirty="0">
                <a:latin typeface="Carlito"/>
                <a:cs typeface="Carlito"/>
              </a:rPr>
              <a:t>em</a:t>
            </a:r>
            <a:r>
              <a:rPr sz="2100" spc="409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comum.</a:t>
            </a:r>
            <a:r>
              <a:rPr sz="2100" spc="-24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Os	</a:t>
            </a:r>
            <a:r>
              <a:rPr sz="2100" spc="-10" dirty="0">
                <a:latin typeface="Carlito"/>
                <a:cs typeface="Carlito"/>
              </a:rPr>
              <a:t>procedimentos	</a:t>
            </a:r>
            <a:r>
              <a:rPr sz="2100" spc="-5" dirty="0">
                <a:latin typeface="Carlito"/>
                <a:cs typeface="Carlito"/>
              </a:rPr>
              <a:t>podem  assegurar que </a:t>
            </a:r>
            <a:r>
              <a:rPr sz="2100" dirty="0">
                <a:latin typeface="Carlito"/>
                <a:cs typeface="Carlito"/>
              </a:rPr>
              <a:t>as </a:t>
            </a:r>
            <a:r>
              <a:rPr sz="2100" spc="-10" dirty="0">
                <a:latin typeface="Carlito"/>
                <a:cs typeface="Carlito"/>
              </a:rPr>
              <a:t>operações </a:t>
            </a:r>
            <a:r>
              <a:rPr sz="2100" spc="-5" dirty="0">
                <a:latin typeface="Carlito"/>
                <a:cs typeface="Carlito"/>
              </a:rPr>
              <a:t>sejam </a:t>
            </a:r>
            <a:r>
              <a:rPr sz="2100" spc="-15" dirty="0">
                <a:latin typeface="Carlito"/>
                <a:cs typeface="Carlito"/>
              </a:rPr>
              <a:t>registradas </a:t>
            </a:r>
            <a:r>
              <a:rPr sz="2100" spc="-5" dirty="0">
                <a:latin typeface="Carlito"/>
                <a:cs typeface="Carlito"/>
              </a:rPr>
              <a:t>de </a:t>
            </a:r>
            <a:r>
              <a:rPr sz="2100" spc="-15" dirty="0">
                <a:latin typeface="Carlito"/>
                <a:cs typeface="Carlito"/>
              </a:rPr>
              <a:t>forma  correta </a:t>
            </a:r>
            <a:r>
              <a:rPr sz="2100" dirty="0">
                <a:latin typeface="Carlito"/>
                <a:cs typeface="Carlito"/>
              </a:rPr>
              <a:t>e </a:t>
            </a:r>
            <a:r>
              <a:rPr sz="2100" spc="-10" dirty="0">
                <a:latin typeface="Carlito"/>
                <a:cs typeface="Carlito"/>
              </a:rPr>
              <a:t>segura.</a:t>
            </a:r>
            <a:endParaRPr sz="21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1672" y="262991"/>
            <a:ext cx="3548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D3D3D"/>
                </a:solidFill>
              </a:rPr>
              <a:t>Quando</a:t>
            </a:r>
            <a:r>
              <a:rPr sz="3600" spc="-85" dirty="0">
                <a:solidFill>
                  <a:srgbClr val="3D3D3D"/>
                </a:solidFill>
              </a:rPr>
              <a:t> </a:t>
            </a:r>
            <a:r>
              <a:rPr sz="3600" spc="5" dirty="0">
                <a:solidFill>
                  <a:srgbClr val="3D3D3D"/>
                </a:solidFill>
              </a:rPr>
              <a:t>utilizar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06448"/>
            <a:ext cx="521437" cy="5194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66660" y="9205"/>
            <a:ext cx="2077720" cy="6849109"/>
            <a:chOff x="7066660" y="9205"/>
            <a:chExt cx="2077720" cy="6849109"/>
          </a:xfrm>
        </p:grpSpPr>
        <p:sp>
          <p:nvSpPr>
            <p:cNvPr id="4" name="object 4"/>
            <p:cNvSpPr/>
            <p:nvPr/>
          </p:nvSpPr>
          <p:spPr>
            <a:xfrm>
              <a:off x="7254235" y="9205"/>
              <a:ext cx="1889746" cy="6848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66660" y="5932888"/>
              <a:ext cx="1448671" cy="4881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1672" y="262991"/>
            <a:ext cx="6719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D3D3D"/>
                </a:solidFill>
              </a:rPr>
              <a:t>Criando um stored</a:t>
            </a:r>
            <a:r>
              <a:rPr sz="3600" spc="-100" dirty="0">
                <a:solidFill>
                  <a:srgbClr val="3D3D3D"/>
                </a:solidFill>
              </a:rPr>
              <a:t> </a:t>
            </a:r>
            <a:r>
              <a:rPr sz="3600" spc="-5" dirty="0">
                <a:solidFill>
                  <a:srgbClr val="3D3D3D"/>
                </a:solidFill>
              </a:rPr>
              <a:t>procedure</a:t>
            </a:r>
            <a:endParaRPr sz="3600"/>
          </a:p>
        </p:txBody>
      </p:sp>
      <p:sp>
        <p:nvSpPr>
          <p:cNvPr id="7" name="object 7"/>
          <p:cNvSpPr/>
          <p:nvPr/>
        </p:nvSpPr>
        <p:spPr>
          <a:xfrm>
            <a:off x="701661" y="1315522"/>
            <a:ext cx="2752719" cy="16287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04017" y="1315522"/>
            <a:ext cx="4732890" cy="33623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673" y="3401318"/>
            <a:ext cx="2752719" cy="12765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06448"/>
            <a:ext cx="521437" cy="5194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66660" y="9205"/>
            <a:ext cx="2077720" cy="6849109"/>
            <a:chOff x="7066660" y="9205"/>
            <a:chExt cx="2077720" cy="6849109"/>
          </a:xfrm>
        </p:grpSpPr>
        <p:sp>
          <p:nvSpPr>
            <p:cNvPr id="4" name="object 4"/>
            <p:cNvSpPr/>
            <p:nvPr/>
          </p:nvSpPr>
          <p:spPr>
            <a:xfrm>
              <a:off x="7254235" y="9205"/>
              <a:ext cx="1889746" cy="68487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66660" y="5932888"/>
              <a:ext cx="1448671" cy="4881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1672" y="262991"/>
            <a:ext cx="6719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600" spc="-5" dirty="0" smtClean="0">
                <a:solidFill>
                  <a:srgbClr val="3D3D3D"/>
                </a:solidFill>
              </a:rPr>
              <a:t>Exercício</a:t>
            </a:r>
            <a:endParaRPr sz="3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90600" y="1524000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 smtClean="0">
                <a:latin typeface="Carlito"/>
              </a:rPr>
              <a:t>Agora um desafio, utilizando os conhecimentos adquiridos sobre Stored Procedure execute o seguinte: Dentro do banco de dados HROADS crie um processo onde exiba apenas o nome de todas as classes com criptografia</a:t>
            </a:r>
            <a:r>
              <a:rPr lang="pt-BR" sz="2100" dirty="0" smtClean="0">
                <a:latin typeface="Carlito"/>
              </a:rPr>
              <a:t>.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54" y="-32982"/>
            <a:ext cx="2400736" cy="135041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968978"/>
            <a:ext cx="3500630" cy="337044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078378" y="6451719"/>
            <a:ext cx="4525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rlito"/>
              </a:rPr>
              <a:t>https://github.com/DanielJJunior/HROADS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686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68579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89836" y="5932890"/>
              <a:ext cx="1525486" cy="5140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874" y="3152641"/>
            <a:ext cx="529336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Благодарам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407</Words>
  <Application>Microsoft Office PowerPoint</Application>
  <PresentationFormat>Apresentação na tela (4:3)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Carlito</vt:lpstr>
      <vt:lpstr>Tahoma</vt:lpstr>
      <vt:lpstr>Office Theme</vt:lpstr>
      <vt:lpstr>Storage Procedures</vt:lpstr>
      <vt:lpstr>O que é Stored Procedures</vt:lpstr>
      <vt:lpstr>Tipos de Stored Procedures</vt:lpstr>
      <vt:lpstr>Tipos de Stored Procedures</vt:lpstr>
      <vt:lpstr>Quando utilizar</vt:lpstr>
      <vt:lpstr>Criando um stored procedure</vt:lpstr>
      <vt:lpstr>Exercício</vt:lpstr>
      <vt:lpstr>Благодарам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Procedures</dc:title>
  <cp:lastModifiedBy>Daniel</cp:lastModifiedBy>
  <cp:revision>4</cp:revision>
  <dcterms:created xsi:type="dcterms:W3CDTF">2021-03-08T13:21:08Z</dcterms:created>
  <dcterms:modified xsi:type="dcterms:W3CDTF">2021-03-08T14:39:26Z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2021-03-08T00:00:00Z</vt:filetime>
  </property>
</Properties>
</file>