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0" name="Shape 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cs-CZ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cs-CZ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Úvodní sníme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09600" y="4724400"/>
            <a:ext cx="77724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09600" y="5410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Nadpis a svislý 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990600" y="1752600"/>
            <a:ext cx="73152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 rot="5400000">
            <a:off x="2514600" y="990600"/>
            <a:ext cx="426720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Svislý nadpis a 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 rot="5400000">
            <a:off x="4876800" y="3352800"/>
            <a:ext cx="502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 rot="5400000">
            <a:off x="1143000" y="1600200"/>
            <a:ext cx="5029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Nadpis a obsah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990600" y="1752600"/>
            <a:ext cx="73152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990600" y="2514600"/>
            <a:ext cx="7315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Záhlaví části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623887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6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23887" y="4589462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va obsah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990600" y="1752600"/>
            <a:ext cx="73152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990600" y="2514600"/>
            <a:ext cx="3581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24400" y="2514600"/>
            <a:ext cx="3581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Porovnání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30237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30237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630237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Jenom nadpi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990600" y="1752600"/>
            <a:ext cx="73152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Prázdný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Obsah s titulkem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30237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887787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30237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Obrázek s titulke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30237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Shape 40"/>
          <p:cNvSpPr/>
          <p:nvPr>
            <p:ph idx="2" type="pic"/>
          </p:nvPr>
        </p:nvSpPr>
        <p:spPr>
          <a:xfrm>
            <a:off x="3887787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30237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990600" y="1752600"/>
            <a:ext cx="73152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990600" y="2514600"/>
            <a:ext cx="7315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gif"/><Relationship Id="rId4" Type="http://schemas.openxmlformats.org/officeDocument/2006/relationships/image" Target="../media/image08.png"/><Relationship Id="rId5" Type="http://schemas.openxmlformats.org/officeDocument/2006/relationships/image" Target="../media/image10.jpg"/><Relationship Id="rId6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838200" y="4419600"/>
            <a:ext cx="625408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Správa denního menu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839787" y="5011737"/>
            <a:ext cx="464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cs-CZ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Projekt do PB138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79511" y="6093296"/>
            <a:ext cx="87129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cs-CZ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Vojtěch Podhajský, Tomáš Jochec, Lucie Bartoňková			Jaro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990600" y="1752600"/>
            <a:ext cx="7315200" cy="71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s-CZ">
                <a:latin typeface="Arial"/>
                <a:ea typeface="Arial"/>
                <a:cs typeface="Arial"/>
                <a:sym typeface="Arial"/>
              </a:rPr>
              <a:t>Webové rozhraní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990600" y="2514600"/>
            <a:ext cx="7315200" cy="426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cs-CZ">
                <a:latin typeface="Arial"/>
                <a:ea typeface="Arial"/>
                <a:cs typeface="Arial"/>
                <a:sym typeface="Arial"/>
              </a:rPr>
              <a:t>Thymeleaf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cs-CZ">
                <a:latin typeface="Arial"/>
                <a:ea typeface="Arial"/>
                <a:cs typeface="Arial"/>
                <a:sym typeface="Arial"/>
              </a:rPr>
              <a:t>Twitter Bootstrap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500" y="2719350"/>
            <a:ext cx="426775" cy="4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250" y="3215612"/>
            <a:ext cx="426775" cy="4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62000" y="898475"/>
            <a:ext cx="7086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cs-CZ"/>
              <a:t>Nepřihlášený uživatel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143000" y="3117850"/>
            <a:ext cx="6705599" cy="328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7749"/>
            <a:ext cx="9144000" cy="496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762000" y="898475"/>
            <a:ext cx="7086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cs-CZ"/>
              <a:t>Přihlašovací formulář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143000" y="3117850"/>
            <a:ext cx="6705600" cy="3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7749"/>
            <a:ext cx="9144000" cy="496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762000" y="898475"/>
            <a:ext cx="7086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cs-CZ"/>
              <a:t>Přihlášený uživatel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143000" y="3117850"/>
            <a:ext cx="6705600" cy="3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7749"/>
            <a:ext cx="9144000" cy="496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62000" y="898475"/>
            <a:ext cx="7086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cs-CZ"/>
              <a:t>Přihlášený admin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43000" y="3117850"/>
            <a:ext cx="6705600" cy="3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7749"/>
            <a:ext cx="9144000" cy="496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762000" y="898475"/>
            <a:ext cx="7086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cs-CZ"/>
              <a:t>Objednaná jídla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143000" y="3117850"/>
            <a:ext cx="6705600" cy="3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7749"/>
            <a:ext cx="9144000" cy="496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62000" y="898475"/>
            <a:ext cx="7086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cs-CZ"/>
              <a:t>Přidávání jídla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143000" y="3117850"/>
            <a:ext cx="6705600" cy="3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7749"/>
            <a:ext cx="9144000" cy="496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592500" y="1847750"/>
            <a:ext cx="7959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cs-CZ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Použité technologie a nástroje</a:t>
            </a:r>
          </a:p>
        </p:txBody>
      </p:sp>
      <p:pic>
        <p:nvPicPr>
          <p:cNvPr descr="https://cdn.tutsplus.com/net/uploads/2013/08/github-collab-retina-preview.gif"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570" y="2821276"/>
            <a:ext cx="1456500" cy="1456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en/8/88/Java_logo.png" id="181" name="Shape 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1759" y="3583285"/>
            <a:ext cx="1746900" cy="174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jakub.tucnacek.cz/blog/misc/prilohy/00000154/pspad0.jpg" id="182" name="Shape 1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3323" y="3168535"/>
            <a:ext cx="16287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kramky.cz/Files/System/Radce/docxmlicon.png" id="183" name="Shape 1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6690" y="3880660"/>
            <a:ext cx="1152000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2123727" y="2636911"/>
            <a:ext cx="6264696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cs-CZ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Děkujeme za pozornost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219200" y="1822450"/>
            <a:ext cx="7086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cs-CZ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Autoři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143000" y="3117850"/>
            <a:ext cx="6705599" cy="328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cs-CZ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Vojtěch Podhajský (433707)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cs-CZ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Tomáš Jochec (433804)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cs-CZ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Lucie Bartoňková (433488)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cs-CZ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Vedoucí</a:t>
            </a:r>
            <a:r>
              <a:rPr b="0" i="0" lang="cs-CZ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Adam Rambousek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27583" y="1822450"/>
            <a:ext cx="7478216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cs-CZ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Zadání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67543" y="3117850"/>
            <a:ext cx="7920880" cy="328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cs-CZ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Vytvořte webovou aplikaci pro správu denního menu restaurace, s možností předobjednávky jídel.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cs-CZ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 uložení dat zvolte vhodný formát.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cs-CZ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Aplikace bude podporovat import a export menu na celý týden v XML formátu, doplňte XSLT šablony pro prezentaci menu v různých formátech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755575" y="1822450"/>
            <a:ext cx="7550223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cs-CZ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Rozdělení projektu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95536" y="3117850"/>
            <a:ext cx="8280919" cy="328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cs-CZ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Vojtěch Podhajský – backend, základní nastavení maven, spring 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cs-CZ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Tomáš Jochec – webové rozhraní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cs-CZ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Lucie Bartoňková – vytváření XML, XSD, XSL souborů, dokumentace, wiki</a:t>
            </a: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827583" y="1822450"/>
            <a:ext cx="7478216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cs-CZ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Vytvoření XML a XML schema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1" y="2708919"/>
            <a:ext cx="4464496" cy="268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4007" y="3140967"/>
            <a:ext cx="4032448" cy="261165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5436096" y="2584996"/>
            <a:ext cx="197021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cs-CZ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 schema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548584" y="5344542"/>
            <a:ext cx="81785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cs-CZ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219200" y="1822450"/>
            <a:ext cx="7086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cs-CZ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Transformace XSLT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639765"/>
            <a:ext cx="4181475" cy="277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6600" y="2503450"/>
            <a:ext cx="4067131" cy="304440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3851919" y="3541730"/>
            <a:ext cx="1054596" cy="4526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62000" y="1628800"/>
            <a:ext cx="7086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cs-CZ"/>
              <a:t>O/R mapping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143000" y="3117850"/>
            <a:ext cx="6705599" cy="328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</a:pPr>
            <a:r>
              <a:rPr lang="cs-CZ"/>
              <a:t>Databáze Derby</a:t>
            </a:r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</a:pPr>
            <a:r>
              <a:rPr lang="cs-CZ"/>
              <a:t>K databázi přistup přes JdbcTemplate</a:t>
            </a:r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cs-CZ"/>
              <a:t>Relační schéma navrženo pro co nejjednodušší mapování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762000" y="1628800"/>
            <a:ext cx="7086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cs-CZ"/>
              <a:t>O/X mapping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143000" y="3117850"/>
            <a:ext cx="6705599" cy="328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</a:pPr>
            <a:r>
              <a:rPr lang="cs-CZ"/>
              <a:t>Mapování automatizováno pomocí JAXB2 marshalleru/demarshalleru ze springu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90600" y="1752600"/>
            <a:ext cx="7315200" cy="71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-CZ">
                <a:latin typeface="Arial"/>
                <a:ea typeface="Arial"/>
                <a:cs typeface="Arial"/>
                <a:sym typeface="Arial"/>
              </a:rPr>
              <a:t>Spring / Maven nastavení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90600" y="2514600"/>
            <a:ext cx="7315200" cy="426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cs-CZ">
                <a:latin typeface="Arial"/>
                <a:ea typeface="Arial"/>
                <a:cs typeface="Arial"/>
                <a:sym typeface="Arial"/>
              </a:rPr>
              <a:t>Projektové závislosti řešené pomocí Mavenu</a:t>
            </a:r>
          </a:p>
          <a:p>
            <a:pPr indent="-228600" lvl="0" marL="457200">
              <a:spcBef>
                <a:spcPts val="0"/>
              </a:spcBef>
              <a:buFont typeface="Arial"/>
            </a:pPr>
            <a:r>
              <a:rPr lang="cs-CZ">
                <a:latin typeface="Arial"/>
                <a:ea typeface="Arial"/>
                <a:cs typeface="Arial"/>
                <a:sym typeface="Arial"/>
              </a:rPr>
              <a:t>Pro sdílení prostředků použit springový context.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werpoint-template-24">
  <a:themeElements>
    <a:clrScheme name="powerpoint-template-24 1">
      <a:dk1>
        <a:srgbClr val="4D4D4D"/>
      </a:dk1>
      <a:lt1>
        <a:srgbClr val="FFFFFF"/>
      </a:lt1>
      <a:dk2>
        <a:srgbClr val="4D4D4D"/>
      </a:dk2>
      <a:lt2>
        <a:srgbClr val="CC0000"/>
      </a:lt2>
      <a:accent1>
        <a:srgbClr val="FF9933"/>
      </a:accent1>
      <a:accent2>
        <a:srgbClr val="009900"/>
      </a:accent2>
      <a:accent3>
        <a:srgbClr val="FFFFFF"/>
      </a:accent3>
      <a:accent4>
        <a:srgbClr val="404040"/>
      </a:accent4>
      <a:accent5>
        <a:srgbClr val="FFCAAD"/>
      </a:accent5>
      <a:accent6>
        <a:srgbClr val="008A00"/>
      </a:accent6>
      <a:hlink>
        <a:srgbClr val="3366FF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