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media/image4.jpeg" ContentType="image/jpeg"/>
  <Override PartName="/ppt/media/image3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00000" y="180000"/>
            <a:ext cx="8637840" cy="107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00000" y="180000"/>
            <a:ext cx="8637840" cy="107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00000" y="180000"/>
            <a:ext cx="8637840" cy="107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00000" y="180000"/>
            <a:ext cx="8637840" cy="107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00000" y="180000"/>
            <a:ext cx="8637840" cy="107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00000" y="180000"/>
            <a:ext cx="8637840" cy="107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00000" y="180000"/>
            <a:ext cx="8637840" cy="107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800000" y="180000"/>
            <a:ext cx="8637840" cy="497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00000" y="180000"/>
            <a:ext cx="8637840" cy="107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00000" y="180000"/>
            <a:ext cx="8637840" cy="107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800000" y="180000"/>
            <a:ext cx="8637840" cy="107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10800000" y="304920"/>
            <a:ext cx="1178280" cy="1134720"/>
          </a:xfrm>
          <a:prstGeom prst="rect">
            <a:avLst/>
          </a:prstGeom>
          <a:ln w="0">
            <a:noFill/>
          </a:ln>
        </p:spPr>
      </p:pic>
      <p:sp>
        <p:nvSpPr>
          <p:cNvPr id="1" name="CustomShape 1"/>
          <p:cNvSpPr/>
          <p:nvPr/>
        </p:nvSpPr>
        <p:spPr>
          <a:xfrm>
            <a:off x="206280" y="6300000"/>
            <a:ext cx="140472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2CD559E-0659-49D2-B248-7E1C6EADE129}" type="slidenum">
              <a:rPr b="0" lang="fr-FR" sz="1800" spc="-1" strike="noStrike">
                <a:latin typeface="Times New Roman"/>
              </a:rPr>
              <a:t>&lt;numéro&gt;</a:t>
            </a:fld>
            <a:endParaRPr b="0" lang="fr-FR" sz="1800" spc="-1" strike="noStrike">
              <a:latin typeface="Arial"/>
            </a:endParaRPr>
          </a:p>
        </p:txBody>
      </p:sp>
      <p:pic>
        <p:nvPicPr>
          <p:cNvPr id="2" name="" descr=""/>
          <p:cNvPicPr/>
          <p:nvPr/>
        </p:nvPicPr>
        <p:blipFill>
          <a:blip r:embed="rId3"/>
          <a:stretch/>
        </p:blipFill>
        <p:spPr>
          <a:xfrm>
            <a:off x="137880" y="180000"/>
            <a:ext cx="1301760" cy="12538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1800000" y="180000"/>
            <a:ext cx="8637840" cy="107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259640" y="1800000"/>
            <a:ext cx="10798920" cy="1618200"/>
          </a:xfrm>
          <a:prstGeom prst="rect">
            <a:avLst/>
          </a:prstGeom>
          <a:solidFill>
            <a:schemeClr val="accent6">
              <a:alpha val="1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63360" y="4860000"/>
            <a:ext cx="11995200" cy="616680"/>
          </a:xfrm>
          <a:prstGeom prst="rect">
            <a:avLst/>
          </a:prstGeom>
          <a:solidFill>
            <a:schemeClr val="accent5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63360" y="5580000"/>
            <a:ext cx="11995200" cy="898560"/>
          </a:xfrm>
          <a:prstGeom prst="rect">
            <a:avLst/>
          </a:prstGeom>
          <a:solidFill>
            <a:schemeClr val="accent2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1260000" y="3419640"/>
            <a:ext cx="10798560" cy="1436040"/>
          </a:xfrm>
          <a:prstGeom prst="rect">
            <a:avLst/>
          </a:prstGeom>
          <a:solidFill>
            <a:schemeClr val="accent4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63360" y="1800000"/>
            <a:ext cx="1194840" cy="16182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63360" y="3419640"/>
            <a:ext cx="1195200" cy="1438920"/>
          </a:xfrm>
          <a:prstGeom prst="rect">
            <a:avLst/>
          </a:prstGeom>
          <a:solidFill>
            <a:schemeClr val="accent4"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7"/>
          <p:cNvSpPr/>
          <p:nvPr/>
        </p:nvSpPr>
        <p:spPr>
          <a:xfrm>
            <a:off x="63360" y="4860000"/>
            <a:ext cx="1179000" cy="616680"/>
          </a:xfrm>
          <a:prstGeom prst="rect">
            <a:avLst/>
          </a:prstGeom>
          <a:solidFill>
            <a:schemeClr val="accent5"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8"/>
          <p:cNvSpPr/>
          <p:nvPr/>
        </p:nvSpPr>
        <p:spPr>
          <a:xfrm>
            <a:off x="63360" y="5580000"/>
            <a:ext cx="1179000" cy="1078560"/>
          </a:xfrm>
          <a:prstGeom prst="rect">
            <a:avLst/>
          </a:prstGeom>
          <a:solidFill>
            <a:srgbClr val="618197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MV Boli"/>
                <a:ea typeface="DejaVu Sans"/>
              </a:rPr>
              <a:t>Enjeux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9" name="Line 9"/>
          <p:cNvSpPr/>
          <p:nvPr/>
        </p:nvSpPr>
        <p:spPr>
          <a:xfrm>
            <a:off x="3379680" y="2095200"/>
            <a:ext cx="0" cy="4449600"/>
          </a:xfrm>
          <a:prstGeom prst="line">
            <a:avLst/>
          </a:prstGeom>
          <a:ln>
            <a:solidFill>
              <a:schemeClr val="accent5">
                <a:alpha val="1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Line 10"/>
          <p:cNvSpPr/>
          <p:nvPr/>
        </p:nvSpPr>
        <p:spPr>
          <a:xfrm>
            <a:off x="5456520" y="2095200"/>
            <a:ext cx="0" cy="4449600"/>
          </a:xfrm>
          <a:prstGeom prst="line">
            <a:avLst/>
          </a:prstGeom>
          <a:ln>
            <a:solidFill>
              <a:schemeClr val="accent5">
                <a:alpha val="1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Line 11"/>
          <p:cNvSpPr/>
          <p:nvPr/>
        </p:nvSpPr>
        <p:spPr>
          <a:xfrm>
            <a:off x="7533360" y="2095200"/>
            <a:ext cx="0" cy="4449600"/>
          </a:xfrm>
          <a:prstGeom prst="line">
            <a:avLst/>
          </a:prstGeom>
          <a:ln>
            <a:solidFill>
              <a:schemeClr val="accent5">
                <a:alpha val="1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Line 12"/>
          <p:cNvSpPr/>
          <p:nvPr/>
        </p:nvSpPr>
        <p:spPr>
          <a:xfrm>
            <a:off x="9543240" y="2095200"/>
            <a:ext cx="0" cy="4449600"/>
          </a:xfrm>
          <a:prstGeom prst="line">
            <a:avLst/>
          </a:prstGeom>
          <a:ln>
            <a:solidFill>
              <a:schemeClr val="accent5">
                <a:alpha val="1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3"/>
          <p:cNvSpPr/>
          <p:nvPr/>
        </p:nvSpPr>
        <p:spPr>
          <a:xfrm>
            <a:off x="1440000" y="1800000"/>
            <a:ext cx="1938240" cy="898560"/>
          </a:xfrm>
          <a:prstGeom prst="roundRect">
            <a:avLst>
              <a:gd name="adj" fmla="val 100000"/>
            </a:avLst>
          </a:prstGeom>
          <a:solidFill>
            <a:srgbClr val="8d63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MV Boli"/>
                <a:ea typeface="DejaVu Sans"/>
              </a:rPr>
              <a:t>Focus clients et ressources, passons au CRM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3304440" y="2520000"/>
            <a:ext cx="2150640" cy="333360"/>
          </a:xfrm>
          <a:prstGeom prst="roundRect">
            <a:avLst>
              <a:gd name="adj" fmla="val 100000"/>
            </a:avLst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MV Boli"/>
                <a:ea typeface="DejaVu Sans"/>
              </a:rPr>
              <a:t>Fournisseurs et Stock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1431360" y="5681880"/>
            <a:ext cx="1807200" cy="436680"/>
          </a:xfrm>
          <a:prstGeom prst="roundRect">
            <a:avLst>
              <a:gd name="adj" fmla="val 100000"/>
            </a:avLst>
          </a:prstGeom>
          <a:solidFill>
            <a:srgbClr val="61819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  <a:ea typeface="DejaVu Sans"/>
              </a:rPr>
              <a:t>Automatiser les prises de RDV 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6" name="CustomShape 16"/>
          <p:cNvSpPr/>
          <p:nvPr/>
        </p:nvSpPr>
        <p:spPr>
          <a:xfrm>
            <a:off x="1980000" y="4320000"/>
            <a:ext cx="1618560" cy="178560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Implémentation du CRM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57" name="CustomShape 17"/>
          <p:cNvSpPr/>
          <p:nvPr/>
        </p:nvSpPr>
        <p:spPr>
          <a:xfrm>
            <a:off x="1260000" y="1260000"/>
            <a:ext cx="8098560" cy="453240"/>
          </a:xfrm>
          <a:prstGeom prst="roundRect">
            <a:avLst>
              <a:gd name="adj" fmla="val 10000000"/>
            </a:avLst>
          </a:prstGeom>
          <a:solidFill>
            <a:srgbClr val="bf0041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8"/>
          <p:cNvSpPr/>
          <p:nvPr/>
        </p:nvSpPr>
        <p:spPr>
          <a:xfrm>
            <a:off x="1468440" y="5040000"/>
            <a:ext cx="150120" cy="175680"/>
          </a:xfrm>
          <a:prstGeom prst="parallelogram">
            <a:avLst>
              <a:gd name="adj" fmla="val 25000"/>
            </a:avLst>
          </a:prstGeom>
          <a:solidFill>
            <a:srgbClr val="ff8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9"/>
          <p:cNvSpPr/>
          <p:nvPr/>
        </p:nvSpPr>
        <p:spPr>
          <a:xfrm>
            <a:off x="63360" y="2377080"/>
            <a:ext cx="117900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232325"/>
                </a:solidFill>
                <a:latin typeface="MV Boli"/>
                <a:ea typeface="Adobe Heiti Std R"/>
              </a:rPr>
              <a:t>Etapes clés/ Jalons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60" name="CustomShape 20"/>
          <p:cNvSpPr/>
          <p:nvPr/>
        </p:nvSpPr>
        <p:spPr>
          <a:xfrm>
            <a:off x="63360" y="3631320"/>
            <a:ext cx="1179000" cy="2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232325"/>
                </a:solidFill>
                <a:latin typeface="MV Boli"/>
                <a:ea typeface="Adobe Heiti Std R"/>
              </a:rPr>
              <a:t>Ateliers/ Taches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61" name="CustomShape 21"/>
          <p:cNvSpPr/>
          <p:nvPr/>
        </p:nvSpPr>
        <p:spPr>
          <a:xfrm>
            <a:off x="0" y="4860000"/>
            <a:ext cx="117900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7313a"/>
                </a:solidFill>
                <a:latin typeface="MV Boli"/>
                <a:ea typeface="Adobe Heiti Std R"/>
              </a:rPr>
              <a:t>Responsabilités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62" name="CustomShape 22"/>
          <p:cNvSpPr/>
          <p:nvPr/>
        </p:nvSpPr>
        <p:spPr>
          <a:xfrm>
            <a:off x="63360" y="5307480"/>
            <a:ext cx="117900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3"/>
          <p:cNvSpPr/>
          <p:nvPr/>
        </p:nvSpPr>
        <p:spPr>
          <a:xfrm>
            <a:off x="1433520" y="1397880"/>
            <a:ext cx="40644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32" strike="noStrike">
                <a:solidFill>
                  <a:srgbClr val="ffffff"/>
                </a:solidFill>
                <a:latin typeface="MV Boli"/>
                <a:ea typeface="DejaVu Sans"/>
              </a:rPr>
              <a:t>Avril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64" name="CustomShape 24"/>
          <p:cNvSpPr/>
          <p:nvPr/>
        </p:nvSpPr>
        <p:spPr>
          <a:xfrm>
            <a:off x="3443400" y="1397880"/>
            <a:ext cx="51516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32" strike="noStrike">
                <a:solidFill>
                  <a:srgbClr val="ffffff"/>
                </a:solidFill>
                <a:latin typeface="MV Boli"/>
                <a:ea typeface="DejaVu Sans"/>
              </a:rPr>
              <a:t>Mai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65" name="CustomShape 25"/>
          <p:cNvSpPr/>
          <p:nvPr/>
        </p:nvSpPr>
        <p:spPr>
          <a:xfrm>
            <a:off x="5520240" y="1397880"/>
            <a:ext cx="55008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32" strike="noStrike">
                <a:solidFill>
                  <a:srgbClr val="ffffff"/>
                </a:solidFill>
                <a:latin typeface="MV Boli"/>
                <a:ea typeface="DejaVu Sans"/>
              </a:rPr>
              <a:t>Juin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66" name="CustomShape 26"/>
          <p:cNvSpPr/>
          <p:nvPr/>
        </p:nvSpPr>
        <p:spPr>
          <a:xfrm>
            <a:off x="7597080" y="1397880"/>
            <a:ext cx="86076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32" strike="noStrike">
                <a:solidFill>
                  <a:srgbClr val="ffffff"/>
                </a:solidFill>
                <a:latin typeface="MV Boli"/>
                <a:ea typeface="DejaVu Sans"/>
              </a:rPr>
              <a:t>Juillet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67" name="CustomShape 27"/>
          <p:cNvSpPr/>
          <p:nvPr/>
        </p:nvSpPr>
        <p:spPr>
          <a:xfrm>
            <a:off x="8569440" y="2379240"/>
            <a:ext cx="96300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8"/>
          <p:cNvSpPr/>
          <p:nvPr/>
        </p:nvSpPr>
        <p:spPr>
          <a:xfrm>
            <a:off x="1800000" y="5051880"/>
            <a:ext cx="1438560" cy="1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24" strike="noStrike">
                <a:solidFill>
                  <a:srgbClr val="000000"/>
                </a:solidFill>
                <a:latin typeface="MV Boli"/>
                <a:ea typeface="DejaVu Sans"/>
              </a:rPr>
              <a:t>Développeurs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69" name="CustomShape 29"/>
          <p:cNvSpPr/>
          <p:nvPr/>
        </p:nvSpPr>
        <p:spPr>
          <a:xfrm>
            <a:off x="10847160" y="6295320"/>
            <a:ext cx="56952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0"/>
          <p:cNvSpPr/>
          <p:nvPr/>
        </p:nvSpPr>
        <p:spPr>
          <a:xfrm>
            <a:off x="9000360" y="5992200"/>
            <a:ext cx="60732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1"/>
          <p:cNvSpPr/>
          <p:nvPr/>
        </p:nvSpPr>
        <p:spPr>
          <a:xfrm>
            <a:off x="6136200" y="2696760"/>
            <a:ext cx="130608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2"/>
          <p:cNvSpPr/>
          <p:nvPr/>
        </p:nvSpPr>
        <p:spPr>
          <a:xfrm>
            <a:off x="7643520" y="4912920"/>
            <a:ext cx="569520" cy="20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24" strike="noStrike">
                <a:solidFill>
                  <a:srgbClr val="ffffff"/>
                </a:solidFill>
                <a:latin typeface="MV Boli"/>
                <a:ea typeface="DejaVu Sans"/>
              </a:rPr>
              <a:t>Migration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73" name="CustomShape 33"/>
          <p:cNvSpPr/>
          <p:nvPr/>
        </p:nvSpPr>
        <p:spPr>
          <a:xfrm>
            <a:off x="9300960" y="5595120"/>
            <a:ext cx="569520" cy="20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24" strike="noStrike">
                <a:solidFill>
                  <a:srgbClr val="ffffff"/>
                </a:solidFill>
                <a:latin typeface="MV Boli"/>
                <a:ea typeface="DejaVu Sans"/>
              </a:rPr>
              <a:t>Migration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74" name="CustomShape 34"/>
          <p:cNvSpPr/>
          <p:nvPr/>
        </p:nvSpPr>
        <p:spPr>
          <a:xfrm>
            <a:off x="7296120" y="5999760"/>
            <a:ext cx="937800" cy="15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21" strike="noStrike">
                <a:solidFill>
                  <a:srgbClr val="ffffff"/>
                </a:solidFill>
                <a:latin typeface="MV Boli"/>
                <a:ea typeface="DejaVu Sans"/>
              </a:rPr>
              <a:t>Communications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75" name="CustomShape 35"/>
          <p:cNvSpPr/>
          <p:nvPr/>
        </p:nvSpPr>
        <p:spPr>
          <a:xfrm>
            <a:off x="6644520" y="3076200"/>
            <a:ext cx="111528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Line 36"/>
          <p:cNvSpPr/>
          <p:nvPr/>
        </p:nvSpPr>
        <p:spPr>
          <a:xfrm>
            <a:off x="3379680" y="1397520"/>
            <a:ext cx="0" cy="25416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Line 37"/>
          <p:cNvSpPr/>
          <p:nvPr/>
        </p:nvSpPr>
        <p:spPr>
          <a:xfrm>
            <a:off x="5456520" y="1397520"/>
            <a:ext cx="0" cy="25416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Line 38"/>
          <p:cNvSpPr/>
          <p:nvPr/>
        </p:nvSpPr>
        <p:spPr>
          <a:xfrm>
            <a:off x="7533360" y="1397520"/>
            <a:ext cx="0" cy="25416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Line 39"/>
          <p:cNvSpPr/>
          <p:nvPr/>
        </p:nvSpPr>
        <p:spPr>
          <a:xfrm>
            <a:off x="9543240" y="1397520"/>
            <a:ext cx="0" cy="25416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40"/>
          <p:cNvSpPr/>
          <p:nvPr/>
        </p:nvSpPr>
        <p:spPr>
          <a:xfrm>
            <a:off x="3960000" y="360000"/>
            <a:ext cx="50385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Rep’Aero RoadMap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81" name="CustomShape 41"/>
          <p:cNvSpPr/>
          <p:nvPr/>
        </p:nvSpPr>
        <p:spPr>
          <a:xfrm>
            <a:off x="5464440" y="2912760"/>
            <a:ext cx="2067480" cy="342000"/>
          </a:xfrm>
          <a:prstGeom prst="roundRect">
            <a:avLst>
              <a:gd name="adj" fmla="val 100000"/>
            </a:avLst>
          </a:prstGeom>
          <a:solidFill>
            <a:srgbClr val="ff8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MV Boli"/>
                <a:ea typeface="DejaVu Sans"/>
              </a:rPr>
              <a:t>Domaine Production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82" name="CustomShape 42"/>
          <p:cNvSpPr/>
          <p:nvPr/>
        </p:nvSpPr>
        <p:spPr>
          <a:xfrm>
            <a:off x="1980000" y="3960000"/>
            <a:ext cx="1398240" cy="358560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Creation de l’appli de reservation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3" name="CustomShape 43"/>
          <p:cNvSpPr/>
          <p:nvPr/>
        </p:nvSpPr>
        <p:spPr>
          <a:xfrm>
            <a:off x="1440000" y="3420000"/>
            <a:ext cx="1258560" cy="538560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Migration des données vers ORACLE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4" name="CustomShape 44"/>
          <p:cNvSpPr/>
          <p:nvPr/>
        </p:nvSpPr>
        <p:spPr>
          <a:xfrm>
            <a:off x="3420000" y="3960000"/>
            <a:ext cx="1618560" cy="358560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Appel API vers Gestion des Ressources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5" name="CustomShape 45"/>
          <p:cNvSpPr/>
          <p:nvPr/>
        </p:nvSpPr>
        <p:spPr>
          <a:xfrm>
            <a:off x="3240000" y="3420000"/>
            <a:ext cx="1078560" cy="538560"/>
          </a:xfrm>
          <a:prstGeom prst="roundRect">
            <a:avLst>
              <a:gd name="adj" fmla="val 100000"/>
            </a:avLst>
          </a:prstGeom>
          <a:solidFill>
            <a:srgbClr val="8195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Nouvelle base de données Stocks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6" name="CustomShape 46"/>
          <p:cNvSpPr/>
          <p:nvPr/>
        </p:nvSpPr>
        <p:spPr>
          <a:xfrm>
            <a:off x="4385160" y="3600000"/>
            <a:ext cx="1193400" cy="358560"/>
          </a:xfrm>
          <a:prstGeom prst="roundRect">
            <a:avLst>
              <a:gd name="adj" fmla="val 100000"/>
            </a:avLst>
          </a:prstGeom>
          <a:solidFill>
            <a:srgbClr val="8195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Appli de Gestion des Stocks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7" name="CustomShape 47"/>
          <p:cNvSpPr/>
          <p:nvPr/>
        </p:nvSpPr>
        <p:spPr>
          <a:xfrm>
            <a:off x="3647880" y="5760000"/>
            <a:ext cx="3370680" cy="358560"/>
          </a:xfrm>
          <a:prstGeom prst="roundRect">
            <a:avLst>
              <a:gd name="adj" fmla="val 100000"/>
            </a:avLst>
          </a:prstGeom>
          <a:solidFill>
            <a:srgbClr val="61819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  <a:ea typeface="DejaVu Sans"/>
              </a:rPr>
              <a:t>Entrée/Sortie avec lecture du code barre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88" name="CustomShape 48"/>
          <p:cNvSpPr/>
          <p:nvPr/>
        </p:nvSpPr>
        <p:spPr>
          <a:xfrm>
            <a:off x="5580000" y="3600000"/>
            <a:ext cx="1438560" cy="358560"/>
          </a:xfrm>
          <a:prstGeom prst="roundRect">
            <a:avLst>
              <a:gd name="adj" fmla="val 100000"/>
            </a:avLst>
          </a:prstGeom>
          <a:solidFill>
            <a:srgbClr val="8195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Tableau de bord/ Alerte sms email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9" name="CustomShape 49"/>
          <p:cNvSpPr/>
          <p:nvPr/>
        </p:nvSpPr>
        <p:spPr>
          <a:xfrm>
            <a:off x="3600000" y="4500000"/>
            <a:ext cx="1193400" cy="178560"/>
          </a:xfrm>
          <a:prstGeom prst="roundRect">
            <a:avLst>
              <a:gd name="adj" fmla="val 100000"/>
            </a:avLst>
          </a:prstGeom>
          <a:solidFill>
            <a:srgbClr val="8195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Appli Fournisseurs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90" name="CustomShape 50"/>
          <p:cNvSpPr/>
          <p:nvPr/>
        </p:nvSpPr>
        <p:spPr>
          <a:xfrm>
            <a:off x="3960000" y="6120000"/>
            <a:ext cx="3058560" cy="358560"/>
          </a:xfrm>
          <a:prstGeom prst="roundRect">
            <a:avLst>
              <a:gd name="adj" fmla="val 100000"/>
            </a:avLst>
          </a:prstGeom>
          <a:solidFill>
            <a:srgbClr val="61819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  <a:ea typeface="DejaVu Sans"/>
              </a:rPr>
              <a:t>Suivi en temps réel des livraisons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91" name="CustomShape 51"/>
          <p:cNvSpPr/>
          <p:nvPr/>
        </p:nvSpPr>
        <p:spPr>
          <a:xfrm>
            <a:off x="4860000" y="4500000"/>
            <a:ext cx="2338560" cy="178560"/>
          </a:xfrm>
          <a:prstGeom prst="roundRect">
            <a:avLst>
              <a:gd name="adj" fmla="val 100000"/>
            </a:avLst>
          </a:prstGeom>
          <a:solidFill>
            <a:srgbClr val="8195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Connexion HTTPS vers la banque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92" name="CustomShape 52"/>
          <p:cNvSpPr/>
          <p:nvPr/>
        </p:nvSpPr>
        <p:spPr>
          <a:xfrm>
            <a:off x="5580000" y="3976560"/>
            <a:ext cx="1374120" cy="342000"/>
          </a:xfrm>
          <a:prstGeom prst="roundRect">
            <a:avLst>
              <a:gd name="adj" fmla="val 100000"/>
            </a:avLst>
          </a:prstGeom>
          <a:solidFill>
            <a:srgbClr val="ff8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Migration des données vers Oracle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93" name="CustomShape 53"/>
          <p:cNvSpPr/>
          <p:nvPr/>
        </p:nvSpPr>
        <p:spPr>
          <a:xfrm>
            <a:off x="3420000" y="2160000"/>
            <a:ext cx="178560" cy="17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3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4"/>
          <p:cNvSpPr/>
          <p:nvPr/>
        </p:nvSpPr>
        <p:spPr>
          <a:xfrm>
            <a:off x="5636520" y="2591280"/>
            <a:ext cx="71856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MV Boli"/>
                <a:ea typeface="DejaVu Sans"/>
              </a:rPr>
              <a:t>Recette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95" name="CustomShape 55"/>
          <p:cNvSpPr/>
          <p:nvPr/>
        </p:nvSpPr>
        <p:spPr>
          <a:xfrm>
            <a:off x="3600000" y="2160000"/>
            <a:ext cx="71856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MV Boli"/>
                <a:ea typeface="DejaVu Sans"/>
              </a:rPr>
              <a:t>Recette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96" name="CustomShape 56"/>
          <p:cNvSpPr/>
          <p:nvPr/>
        </p:nvSpPr>
        <p:spPr>
          <a:xfrm>
            <a:off x="7740000" y="2912760"/>
            <a:ext cx="71856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MV Boli"/>
                <a:ea typeface="DejaVu Sans"/>
              </a:rPr>
              <a:t>Recette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97" name="CustomShape 57"/>
          <p:cNvSpPr/>
          <p:nvPr/>
        </p:nvSpPr>
        <p:spPr>
          <a:xfrm>
            <a:off x="5456520" y="2613240"/>
            <a:ext cx="178560" cy="17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3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8"/>
          <p:cNvSpPr/>
          <p:nvPr/>
        </p:nvSpPr>
        <p:spPr>
          <a:xfrm>
            <a:off x="7581240" y="2912760"/>
            <a:ext cx="178560" cy="17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3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59"/>
          <p:cNvSpPr/>
          <p:nvPr/>
        </p:nvSpPr>
        <p:spPr>
          <a:xfrm>
            <a:off x="3780000" y="1980000"/>
            <a:ext cx="178560" cy="178560"/>
          </a:xfrm>
          <a:prstGeom prst="verticalScroll">
            <a:avLst>
              <a:gd name="adj" fmla="val 12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60"/>
          <p:cNvSpPr/>
          <p:nvPr/>
        </p:nvSpPr>
        <p:spPr>
          <a:xfrm>
            <a:off x="3960000" y="1980000"/>
            <a:ext cx="71856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MV Boli"/>
                <a:ea typeface="DejaVu Sans"/>
              </a:rPr>
              <a:t>Livrables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01" name="CustomShape 61"/>
          <p:cNvSpPr/>
          <p:nvPr/>
        </p:nvSpPr>
        <p:spPr>
          <a:xfrm>
            <a:off x="5580000" y="2340000"/>
            <a:ext cx="178560" cy="178560"/>
          </a:xfrm>
          <a:prstGeom prst="verticalScroll">
            <a:avLst>
              <a:gd name="adj" fmla="val 12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62"/>
          <p:cNvSpPr/>
          <p:nvPr/>
        </p:nvSpPr>
        <p:spPr>
          <a:xfrm>
            <a:off x="7740000" y="2700000"/>
            <a:ext cx="178560" cy="178560"/>
          </a:xfrm>
          <a:prstGeom prst="verticalScroll">
            <a:avLst>
              <a:gd name="adj" fmla="val 12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3"/>
          <p:cNvSpPr/>
          <p:nvPr/>
        </p:nvSpPr>
        <p:spPr>
          <a:xfrm>
            <a:off x="5760000" y="2318040"/>
            <a:ext cx="71856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MV Boli"/>
                <a:ea typeface="DejaVu Sans"/>
              </a:rPr>
              <a:t>Livrables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04" name="CustomShape 64"/>
          <p:cNvSpPr/>
          <p:nvPr/>
        </p:nvSpPr>
        <p:spPr>
          <a:xfrm>
            <a:off x="7920000" y="2639520"/>
            <a:ext cx="71856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MV Boli"/>
                <a:ea typeface="DejaVu Sans"/>
              </a:rPr>
              <a:t>Livrables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05" name="CustomShape 65"/>
          <p:cNvSpPr/>
          <p:nvPr/>
        </p:nvSpPr>
        <p:spPr>
          <a:xfrm>
            <a:off x="7020000" y="4140000"/>
            <a:ext cx="1194120" cy="178560"/>
          </a:xfrm>
          <a:prstGeom prst="roundRect">
            <a:avLst>
              <a:gd name="adj" fmla="val 100000"/>
            </a:avLst>
          </a:prstGeom>
          <a:solidFill>
            <a:srgbClr val="ff8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Appli Production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106" name="CustomShape 66"/>
          <p:cNvSpPr/>
          <p:nvPr/>
        </p:nvSpPr>
        <p:spPr>
          <a:xfrm rot="29400">
            <a:off x="8277480" y="4134600"/>
            <a:ext cx="898560" cy="178560"/>
          </a:xfrm>
          <a:prstGeom prst="roundRect">
            <a:avLst>
              <a:gd name="adj" fmla="val 100000"/>
            </a:avLst>
          </a:prstGeom>
          <a:solidFill>
            <a:srgbClr val="ff8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Appels API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107" name="CustomShape 67"/>
          <p:cNvSpPr/>
          <p:nvPr/>
        </p:nvSpPr>
        <p:spPr>
          <a:xfrm>
            <a:off x="7533360" y="5792400"/>
            <a:ext cx="3011400" cy="358560"/>
          </a:xfrm>
          <a:prstGeom prst="roundRect">
            <a:avLst>
              <a:gd name="adj" fmla="val 100000"/>
            </a:avLst>
          </a:prstGeom>
          <a:solidFill>
            <a:srgbClr val="61819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  <a:ea typeface="DejaVu Sans"/>
              </a:rPr>
              <a:t>l’impression à partir de mobile iPad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08" name="CustomShape 68"/>
          <p:cNvSpPr/>
          <p:nvPr/>
        </p:nvSpPr>
        <p:spPr>
          <a:xfrm>
            <a:off x="1431360" y="6152400"/>
            <a:ext cx="2167200" cy="506160"/>
          </a:xfrm>
          <a:prstGeom prst="roundRect">
            <a:avLst>
              <a:gd name="adj" fmla="val 100000"/>
            </a:avLst>
          </a:prstGeom>
          <a:solidFill>
            <a:srgbClr val="61819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  <a:ea typeface="DejaVu Sans"/>
              </a:rPr>
              <a:t>Optimisation disponibilité Technicien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09" name="CustomShape 69"/>
          <p:cNvSpPr/>
          <p:nvPr/>
        </p:nvSpPr>
        <p:spPr>
          <a:xfrm>
            <a:off x="1620360" y="5040000"/>
            <a:ext cx="150120" cy="175680"/>
          </a:xfrm>
          <a:prstGeom prst="parallelogram">
            <a:avLst>
              <a:gd name="adj" fmla="val 25000"/>
            </a:avLst>
          </a:prstGeom>
          <a:solidFill>
            <a:srgbClr val="8195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70"/>
          <p:cNvSpPr/>
          <p:nvPr/>
        </p:nvSpPr>
        <p:spPr>
          <a:xfrm>
            <a:off x="1316880" y="5042880"/>
            <a:ext cx="150120" cy="17568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71"/>
          <p:cNvSpPr/>
          <p:nvPr/>
        </p:nvSpPr>
        <p:spPr>
          <a:xfrm>
            <a:off x="3780000" y="5040000"/>
            <a:ext cx="178560" cy="178560"/>
          </a:xfrm>
          <a:prstGeom prst="verticalScroll">
            <a:avLst>
              <a:gd name="adj" fmla="val 12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72"/>
          <p:cNvSpPr/>
          <p:nvPr/>
        </p:nvSpPr>
        <p:spPr>
          <a:xfrm>
            <a:off x="3960000" y="5040000"/>
            <a:ext cx="1078560" cy="1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24" strike="noStrike">
                <a:solidFill>
                  <a:srgbClr val="000000"/>
                </a:solidFill>
                <a:latin typeface="MV Boli"/>
                <a:ea typeface="DejaVu Sans"/>
              </a:rPr>
              <a:t>Chef de projet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13" name="CustomShape 73"/>
          <p:cNvSpPr/>
          <p:nvPr/>
        </p:nvSpPr>
        <p:spPr>
          <a:xfrm>
            <a:off x="5400000" y="5040000"/>
            <a:ext cx="178560" cy="17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3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74"/>
          <p:cNvSpPr/>
          <p:nvPr/>
        </p:nvSpPr>
        <p:spPr>
          <a:xfrm>
            <a:off x="5580000" y="5051880"/>
            <a:ext cx="1078560" cy="1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24" strike="noStrike">
                <a:solidFill>
                  <a:srgbClr val="000000"/>
                </a:solidFill>
                <a:latin typeface="MV Boli"/>
                <a:ea typeface="DejaVu Sans"/>
              </a:rPr>
              <a:t>Equipe Rep’Aero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15" name="CustomShape 75"/>
          <p:cNvSpPr/>
          <p:nvPr/>
        </p:nvSpPr>
        <p:spPr>
          <a:xfrm>
            <a:off x="4140000" y="1800000"/>
            <a:ext cx="178560" cy="17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76"/>
          <p:cNvSpPr/>
          <p:nvPr/>
        </p:nvSpPr>
        <p:spPr>
          <a:xfrm>
            <a:off x="5940000" y="2138040"/>
            <a:ext cx="178560" cy="17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77"/>
          <p:cNvSpPr/>
          <p:nvPr/>
        </p:nvSpPr>
        <p:spPr>
          <a:xfrm>
            <a:off x="7920000" y="2459520"/>
            <a:ext cx="178560" cy="17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78"/>
          <p:cNvSpPr/>
          <p:nvPr/>
        </p:nvSpPr>
        <p:spPr>
          <a:xfrm>
            <a:off x="4320000" y="1800000"/>
            <a:ext cx="107856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MV Boli"/>
                <a:ea typeface="DejaVu Sans"/>
              </a:rPr>
              <a:t>Déploiement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19" name="CustomShape 79"/>
          <p:cNvSpPr/>
          <p:nvPr/>
        </p:nvSpPr>
        <p:spPr>
          <a:xfrm>
            <a:off x="7020000" y="5040000"/>
            <a:ext cx="178560" cy="17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80"/>
          <p:cNvSpPr/>
          <p:nvPr/>
        </p:nvSpPr>
        <p:spPr>
          <a:xfrm>
            <a:off x="7134480" y="5040000"/>
            <a:ext cx="168408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MV Boli"/>
                <a:ea typeface="DejaVu Sans"/>
              </a:rPr>
              <a:t>Ingenieur systeme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21" name="CustomShape 81"/>
          <p:cNvSpPr/>
          <p:nvPr/>
        </p:nvSpPr>
        <p:spPr>
          <a:xfrm>
            <a:off x="6120000" y="2138040"/>
            <a:ext cx="107856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MV Boli"/>
                <a:ea typeface="DejaVu Sans"/>
              </a:rPr>
              <a:t>Déploiement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22" name="CustomShape 82"/>
          <p:cNvSpPr/>
          <p:nvPr/>
        </p:nvSpPr>
        <p:spPr>
          <a:xfrm>
            <a:off x="8100000" y="2426760"/>
            <a:ext cx="107856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MV Boli"/>
                <a:ea typeface="DejaVu Sans"/>
              </a:rPr>
              <a:t>Déploiement</a:t>
            </a:r>
            <a:endParaRPr b="0" lang="fr-F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800000" y="180000"/>
            <a:ext cx="8637840" cy="10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TextShape 2"/>
          <p:cNvSpPr txBox="1"/>
          <p:nvPr/>
        </p:nvSpPr>
        <p:spPr>
          <a:xfrm>
            <a:off x="2702160" y="360000"/>
            <a:ext cx="6837840" cy="942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6000" spc="-1" strike="noStrike">
                <a:latin typeface="Arial"/>
              </a:rPr>
              <a:t>Gestion des Clients</a:t>
            </a:r>
            <a:endParaRPr b="0" lang="fr-FR" sz="6000" spc="-1" strike="noStrike">
              <a:latin typeface="Arial"/>
            </a:endParaRPr>
          </a:p>
        </p:txBody>
      </p:sp>
      <p:graphicFrame>
        <p:nvGraphicFramePr>
          <p:cNvPr id="159" name="Table 3"/>
          <p:cNvGraphicFramePr/>
          <p:nvPr/>
        </p:nvGraphicFramePr>
        <p:xfrm>
          <a:off x="1080360" y="1800360"/>
          <a:ext cx="9899640" cy="3436920"/>
        </p:xfrm>
        <a:graphic>
          <a:graphicData uri="http://schemas.openxmlformats.org/drawingml/2006/table">
            <a:tbl>
              <a:tblPr/>
              <a:tblGrid>
                <a:gridCol w="1658520"/>
                <a:gridCol w="3661200"/>
                <a:gridCol w="4580280"/>
              </a:tblGrid>
              <a:tr h="4622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Existant </a:t>
                      </a:r>
                      <a:endParaRPr b="0" lang="fr-FR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Cible</a:t>
                      </a:r>
                      <a:endParaRPr b="0" lang="fr-FR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485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Avantages</a:t>
                      </a:r>
                      <a:endParaRPr b="0" lang="fr-FR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4896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Inconvenients</a:t>
                      </a:r>
                      <a:endParaRPr b="0" lang="fr-FR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800000" y="180000"/>
            <a:ext cx="8637840" cy="10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65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240000" y="3240000"/>
            <a:ext cx="5939640" cy="17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ffffff"/>
                </a:solidFill>
                <a:latin typeface="Arial"/>
              </a:rPr>
              <a:t>ETUDE DE FAISABILITE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260360" y="180000"/>
            <a:ext cx="9177840" cy="10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4400" spc="-1" strike="noStrike">
                <a:solidFill>
                  <a:srgbClr val="ffffff"/>
                </a:solidFill>
                <a:latin typeface="Arial"/>
              </a:rPr>
              <a:t>Projet Migration d’Architecture</a:t>
            </a:r>
            <a:endParaRPr b="0" lang="fr-F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800000" y="180000"/>
            <a:ext cx="8637840" cy="10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</a:rPr>
              <a:t>Objectifs et enjeux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900000" y="2871720"/>
            <a:ext cx="2982600" cy="1987920"/>
          </a:xfrm>
          <a:prstGeom prst="rect">
            <a:avLst/>
          </a:prstGeom>
          <a:ln w="0"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7974720" y="2895840"/>
            <a:ext cx="3004920" cy="1963800"/>
          </a:xfrm>
          <a:prstGeom prst="rect">
            <a:avLst/>
          </a:prstGeom>
          <a:ln w="0"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900000" y="5157720"/>
            <a:ext cx="305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Architecture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latin typeface="Arial"/>
              </a:rPr>
              <a:t> </a:t>
            </a:r>
            <a:r>
              <a:rPr b="1" lang="fr-FR" sz="1800" spc="-1" strike="noStrike">
                <a:latin typeface="Arial"/>
              </a:rPr>
              <a:t>EXISTANTE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8280000" y="5157720"/>
            <a:ext cx="233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Architecture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 </a:t>
            </a:r>
            <a:r>
              <a:rPr b="1" lang="fr-FR" sz="1800" spc="-1" strike="noStrike">
                <a:latin typeface="Arial"/>
              </a:rPr>
              <a:t>CIBLE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4140000" y="3600000"/>
            <a:ext cx="3599640" cy="539640"/>
          </a:xfrm>
          <a:custGeom>
            <a:avLst/>
            <a:gdLst/>
            <a:ahLst/>
            <a:rect l="l" t="t" r="r" b="b"/>
            <a:pathLst>
              <a:path w="10002" h="1502">
                <a:moveTo>
                  <a:pt x="0" y="375"/>
                </a:moveTo>
                <a:lnTo>
                  <a:pt x="7500" y="375"/>
                </a:lnTo>
                <a:lnTo>
                  <a:pt x="7500" y="0"/>
                </a:lnTo>
                <a:lnTo>
                  <a:pt x="10001" y="750"/>
                </a:lnTo>
                <a:lnTo>
                  <a:pt x="7500" y="1501"/>
                </a:lnTo>
                <a:lnTo>
                  <a:pt x="7500" y="1125"/>
                </a:lnTo>
                <a:lnTo>
                  <a:pt x="0" y="1125"/>
                </a:lnTo>
                <a:lnTo>
                  <a:pt x="0" y="375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5"/>
          <p:cNvSpPr/>
          <p:nvPr/>
        </p:nvSpPr>
        <p:spPr>
          <a:xfrm>
            <a:off x="2340000" y="1440000"/>
            <a:ext cx="647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latin typeface="Arial"/>
              </a:rPr>
              <a:t>Rep’ AERO</a:t>
            </a:r>
            <a:r>
              <a:rPr b="0" lang="fr-FR" sz="1800" spc="-1" strike="noStrike">
                <a:latin typeface="Arial"/>
              </a:rPr>
              <a:t> souhaite faire évoluer son systeme d’information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800000" y="180000"/>
            <a:ext cx="8637840" cy="10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</a:rPr>
              <a:t>Scénarios possibles 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160000" y="1862280"/>
            <a:ext cx="1799640" cy="899640"/>
          </a:xfrm>
          <a:custGeom>
            <a:avLst/>
            <a:gdLst/>
            <a:ahLst/>
            <a:rect l="l" t="t" r="r" b="b"/>
            <a:pathLst>
              <a:path w="5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4584" y="2501"/>
                </a:lnTo>
                <a:lnTo>
                  <a:pt x="4584" y="2501"/>
                </a:lnTo>
                <a:cubicBezTo>
                  <a:pt x="4657" y="2501"/>
                  <a:pt x="4729" y="2482"/>
                  <a:pt x="4793" y="2445"/>
                </a:cubicBezTo>
                <a:cubicBezTo>
                  <a:pt x="4856" y="2409"/>
                  <a:pt x="4909" y="2356"/>
                  <a:pt x="4945" y="2293"/>
                </a:cubicBezTo>
                <a:cubicBezTo>
                  <a:pt x="4982" y="2229"/>
                  <a:pt x="5001" y="2157"/>
                  <a:pt x="5001" y="2084"/>
                </a:cubicBezTo>
                <a:lnTo>
                  <a:pt x="5000" y="416"/>
                </a:lnTo>
                <a:lnTo>
                  <a:pt x="5001" y="417"/>
                </a:lnTo>
                <a:lnTo>
                  <a:pt x="5001" y="417"/>
                </a:lnTo>
                <a:cubicBezTo>
                  <a:pt x="5001" y="344"/>
                  <a:pt x="4982" y="272"/>
                  <a:pt x="4945" y="208"/>
                </a:cubicBezTo>
                <a:cubicBezTo>
                  <a:pt x="4909" y="145"/>
                  <a:pt x="4856" y="92"/>
                  <a:pt x="4793" y="56"/>
                </a:cubicBezTo>
                <a:cubicBezTo>
                  <a:pt x="4729" y="19"/>
                  <a:pt x="4657" y="0"/>
                  <a:pt x="4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7740000" y="1862280"/>
            <a:ext cx="1799640" cy="899640"/>
          </a:xfrm>
          <a:custGeom>
            <a:avLst/>
            <a:gdLst/>
            <a:ahLst/>
            <a:rect l="l" t="t" r="r" b="b"/>
            <a:pathLst>
              <a:path w="5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4584" y="2501"/>
                </a:lnTo>
                <a:lnTo>
                  <a:pt x="4584" y="2501"/>
                </a:lnTo>
                <a:cubicBezTo>
                  <a:pt x="4657" y="2501"/>
                  <a:pt x="4729" y="2482"/>
                  <a:pt x="4793" y="2445"/>
                </a:cubicBezTo>
                <a:cubicBezTo>
                  <a:pt x="4856" y="2409"/>
                  <a:pt x="4909" y="2356"/>
                  <a:pt x="4945" y="2293"/>
                </a:cubicBezTo>
                <a:cubicBezTo>
                  <a:pt x="4982" y="2229"/>
                  <a:pt x="5001" y="2157"/>
                  <a:pt x="5001" y="2084"/>
                </a:cubicBezTo>
                <a:lnTo>
                  <a:pt x="5000" y="416"/>
                </a:lnTo>
                <a:lnTo>
                  <a:pt x="5001" y="417"/>
                </a:lnTo>
                <a:lnTo>
                  <a:pt x="5001" y="417"/>
                </a:lnTo>
                <a:cubicBezTo>
                  <a:pt x="5001" y="344"/>
                  <a:pt x="4982" y="272"/>
                  <a:pt x="4945" y="208"/>
                </a:cubicBezTo>
                <a:cubicBezTo>
                  <a:pt x="4909" y="145"/>
                  <a:pt x="4856" y="92"/>
                  <a:pt x="4793" y="56"/>
                </a:cubicBezTo>
                <a:cubicBezTo>
                  <a:pt x="4729" y="19"/>
                  <a:pt x="4657" y="0"/>
                  <a:pt x="4584" y="0"/>
                </a:cubicBezTo>
                <a:lnTo>
                  <a:pt x="416" y="0"/>
                </a:lnTo>
              </a:path>
            </a:pathLst>
          </a:cu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"/>
          <p:cNvSpPr/>
          <p:nvPr/>
        </p:nvSpPr>
        <p:spPr>
          <a:xfrm>
            <a:off x="4320000" y="1440000"/>
            <a:ext cx="305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Option A : Migration </a:t>
            </a:r>
            <a:r>
              <a:rPr b="1" lang="fr-FR" sz="1800" spc="-1" strike="noStrike">
                <a:latin typeface="Arial"/>
              </a:rPr>
              <a:t>TOTALE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5040000" y="2402280"/>
            <a:ext cx="1979640" cy="179640"/>
          </a:xfrm>
          <a:custGeom>
            <a:avLst/>
            <a:gdLst/>
            <a:ahLst/>
            <a:rect l="l" t="t" r="r" b="b"/>
            <a:pathLst>
              <a:path w="5502" h="502">
                <a:moveTo>
                  <a:pt x="0" y="125"/>
                </a:moveTo>
                <a:lnTo>
                  <a:pt x="4125" y="125"/>
                </a:lnTo>
                <a:lnTo>
                  <a:pt x="4125" y="0"/>
                </a:lnTo>
                <a:lnTo>
                  <a:pt x="5501" y="250"/>
                </a:lnTo>
                <a:lnTo>
                  <a:pt x="4125" y="501"/>
                </a:lnTo>
                <a:lnTo>
                  <a:pt x="4125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6"/>
          <p:cNvSpPr/>
          <p:nvPr/>
        </p:nvSpPr>
        <p:spPr>
          <a:xfrm>
            <a:off x="2160000" y="3662280"/>
            <a:ext cx="1799640" cy="899640"/>
          </a:xfrm>
          <a:custGeom>
            <a:avLst/>
            <a:gdLst/>
            <a:ahLst/>
            <a:rect l="l" t="t" r="r" b="b"/>
            <a:pathLst>
              <a:path w="5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4584" y="2501"/>
                </a:lnTo>
                <a:lnTo>
                  <a:pt x="4584" y="2501"/>
                </a:lnTo>
                <a:cubicBezTo>
                  <a:pt x="4657" y="2501"/>
                  <a:pt x="4729" y="2482"/>
                  <a:pt x="4793" y="2445"/>
                </a:cubicBezTo>
                <a:cubicBezTo>
                  <a:pt x="4856" y="2409"/>
                  <a:pt x="4909" y="2356"/>
                  <a:pt x="4945" y="2293"/>
                </a:cubicBezTo>
                <a:cubicBezTo>
                  <a:pt x="4982" y="2229"/>
                  <a:pt x="5001" y="2157"/>
                  <a:pt x="5001" y="2084"/>
                </a:cubicBezTo>
                <a:lnTo>
                  <a:pt x="5000" y="416"/>
                </a:lnTo>
                <a:lnTo>
                  <a:pt x="5001" y="417"/>
                </a:lnTo>
                <a:lnTo>
                  <a:pt x="5001" y="417"/>
                </a:lnTo>
                <a:cubicBezTo>
                  <a:pt x="5001" y="344"/>
                  <a:pt x="4982" y="272"/>
                  <a:pt x="4945" y="208"/>
                </a:cubicBezTo>
                <a:cubicBezTo>
                  <a:pt x="4909" y="145"/>
                  <a:pt x="4856" y="92"/>
                  <a:pt x="4793" y="56"/>
                </a:cubicBezTo>
                <a:cubicBezTo>
                  <a:pt x="4729" y="19"/>
                  <a:pt x="4657" y="0"/>
                  <a:pt x="4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7"/>
          <p:cNvSpPr/>
          <p:nvPr/>
        </p:nvSpPr>
        <p:spPr>
          <a:xfrm>
            <a:off x="7740000" y="3662280"/>
            <a:ext cx="1799640" cy="899640"/>
          </a:xfrm>
          <a:custGeom>
            <a:avLst/>
            <a:gdLst/>
            <a:ahLst/>
            <a:rect l="l" t="t" r="r" b="b"/>
            <a:pathLst>
              <a:path w="5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4584" y="2501"/>
                </a:lnTo>
                <a:lnTo>
                  <a:pt x="4584" y="2501"/>
                </a:lnTo>
                <a:cubicBezTo>
                  <a:pt x="4657" y="2501"/>
                  <a:pt x="4729" y="2482"/>
                  <a:pt x="4793" y="2445"/>
                </a:cubicBezTo>
                <a:cubicBezTo>
                  <a:pt x="4856" y="2409"/>
                  <a:pt x="4909" y="2356"/>
                  <a:pt x="4945" y="2293"/>
                </a:cubicBezTo>
                <a:cubicBezTo>
                  <a:pt x="4982" y="2229"/>
                  <a:pt x="5001" y="2157"/>
                  <a:pt x="5001" y="2084"/>
                </a:cubicBezTo>
                <a:lnTo>
                  <a:pt x="5000" y="416"/>
                </a:lnTo>
                <a:lnTo>
                  <a:pt x="5001" y="417"/>
                </a:lnTo>
                <a:lnTo>
                  <a:pt x="5001" y="417"/>
                </a:lnTo>
                <a:cubicBezTo>
                  <a:pt x="5001" y="344"/>
                  <a:pt x="4982" y="272"/>
                  <a:pt x="4945" y="208"/>
                </a:cubicBezTo>
                <a:cubicBezTo>
                  <a:pt x="4909" y="145"/>
                  <a:pt x="4856" y="92"/>
                  <a:pt x="4793" y="56"/>
                </a:cubicBezTo>
                <a:cubicBezTo>
                  <a:pt x="4729" y="19"/>
                  <a:pt x="4657" y="0"/>
                  <a:pt x="4584" y="0"/>
                </a:cubicBezTo>
                <a:lnTo>
                  <a:pt x="416" y="0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8"/>
          <p:cNvSpPr/>
          <p:nvPr/>
        </p:nvSpPr>
        <p:spPr>
          <a:xfrm>
            <a:off x="4320000" y="3240000"/>
            <a:ext cx="305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Option B : Migration </a:t>
            </a:r>
            <a:r>
              <a:rPr b="1" lang="fr-FR" sz="1800" spc="-1" strike="noStrike">
                <a:latin typeface="Arial"/>
              </a:rPr>
              <a:t>PARTIELLE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0" name="CustomShape 9"/>
          <p:cNvSpPr/>
          <p:nvPr/>
        </p:nvSpPr>
        <p:spPr>
          <a:xfrm>
            <a:off x="5040000" y="4202280"/>
            <a:ext cx="1979640" cy="179640"/>
          </a:xfrm>
          <a:custGeom>
            <a:avLst/>
            <a:gdLst/>
            <a:ahLst/>
            <a:rect l="l" t="t" r="r" b="b"/>
            <a:pathLst>
              <a:path w="5502" h="502">
                <a:moveTo>
                  <a:pt x="0" y="125"/>
                </a:moveTo>
                <a:lnTo>
                  <a:pt x="4125" y="125"/>
                </a:lnTo>
                <a:lnTo>
                  <a:pt x="4125" y="0"/>
                </a:lnTo>
                <a:lnTo>
                  <a:pt x="5501" y="250"/>
                </a:lnTo>
                <a:lnTo>
                  <a:pt x="4125" y="501"/>
                </a:lnTo>
                <a:lnTo>
                  <a:pt x="4125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0"/>
          <p:cNvSpPr/>
          <p:nvPr/>
        </p:nvSpPr>
        <p:spPr>
          <a:xfrm>
            <a:off x="8640000" y="3662280"/>
            <a:ext cx="899640" cy="899640"/>
          </a:xfrm>
          <a:custGeom>
            <a:avLst/>
            <a:gdLst/>
            <a:ahLst/>
            <a:rect l="l" t="t" r="r" b="b"/>
            <a:pathLst>
              <a:path w="2502" h="2502">
                <a:moveTo>
                  <a:pt x="35" y="0"/>
                </a:moveTo>
                <a:lnTo>
                  <a:pt x="35" y="0"/>
                </a:lnTo>
                <a:cubicBezTo>
                  <a:pt x="29" y="0"/>
                  <a:pt x="23" y="2"/>
                  <a:pt x="18" y="5"/>
                </a:cubicBezTo>
                <a:cubicBezTo>
                  <a:pt x="12" y="8"/>
                  <a:pt x="8" y="12"/>
                  <a:pt x="5" y="18"/>
                </a:cubicBezTo>
                <a:cubicBezTo>
                  <a:pt x="2" y="23"/>
                  <a:pt x="0" y="29"/>
                  <a:pt x="0" y="35"/>
                </a:cubicBezTo>
                <a:lnTo>
                  <a:pt x="0" y="2466"/>
                </a:lnTo>
                <a:lnTo>
                  <a:pt x="0" y="2466"/>
                </a:lnTo>
                <a:cubicBezTo>
                  <a:pt x="0" y="2472"/>
                  <a:pt x="2" y="2478"/>
                  <a:pt x="5" y="2484"/>
                </a:cubicBezTo>
                <a:cubicBezTo>
                  <a:pt x="8" y="2489"/>
                  <a:pt x="12" y="2493"/>
                  <a:pt x="18" y="2496"/>
                </a:cubicBezTo>
                <a:cubicBezTo>
                  <a:pt x="23" y="2499"/>
                  <a:pt x="29" y="2501"/>
                  <a:pt x="35" y="2501"/>
                </a:cubicBezTo>
                <a:lnTo>
                  <a:pt x="2466" y="2501"/>
                </a:lnTo>
                <a:lnTo>
                  <a:pt x="2466" y="2501"/>
                </a:lnTo>
                <a:cubicBezTo>
                  <a:pt x="2472" y="2501"/>
                  <a:pt x="2478" y="2499"/>
                  <a:pt x="2484" y="2496"/>
                </a:cubicBezTo>
                <a:cubicBezTo>
                  <a:pt x="2489" y="2493"/>
                  <a:pt x="2493" y="2489"/>
                  <a:pt x="2496" y="2484"/>
                </a:cubicBezTo>
                <a:cubicBezTo>
                  <a:pt x="2499" y="2478"/>
                  <a:pt x="2501" y="2472"/>
                  <a:pt x="2501" y="2466"/>
                </a:cubicBezTo>
                <a:lnTo>
                  <a:pt x="2501" y="35"/>
                </a:lnTo>
                <a:lnTo>
                  <a:pt x="2501" y="35"/>
                </a:lnTo>
                <a:lnTo>
                  <a:pt x="2501" y="35"/>
                </a:lnTo>
                <a:cubicBezTo>
                  <a:pt x="2501" y="29"/>
                  <a:pt x="2499" y="23"/>
                  <a:pt x="2496" y="18"/>
                </a:cubicBezTo>
                <a:cubicBezTo>
                  <a:pt x="2493" y="12"/>
                  <a:pt x="2489" y="8"/>
                  <a:pt x="2484" y="5"/>
                </a:cubicBezTo>
                <a:cubicBezTo>
                  <a:pt x="2478" y="2"/>
                  <a:pt x="2472" y="0"/>
                  <a:pt x="2466" y="0"/>
                </a:cubicBezTo>
                <a:lnTo>
                  <a:pt x="35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1"/>
          <p:cNvSpPr/>
          <p:nvPr/>
        </p:nvSpPr>
        <p:spPr>
          <a:xfrm>
            <a:off x="2160000" y="5220000"/>
            <a:ext cx="1799640" cy="899640"/>
          </a:xfrm>
          <a:custGeom>
            <a:avLst/>
            <a:gdLst/>
            <a:ahLst/>
            <a:rect l="l" t="t" r="r" b="b"/>
            <a:pathLst>
              <a:path w="5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4584" y="2501"/>
                </a:lnTo>
                <a:lnTo>
                  <a:pt x="4584" y="2501"/>
                </a:lnTo>
                <a:cubicBezTo>
                  <a:pt x="4657" y="2501"/>
                  <a:pt x="4729" y="2482"/>
                  <a:pt x="4793" y="2445"/>
                </a:cubicBezTo>
                <a:cubicBezTo>
                  <a:pt x="4856" y="2409"/>
                  <a:pt x="4909" y="2356"/>
                  <a:pt x="4945" y="2293"/>
                </a:cubicBezTo>
                <a:cubicBezTo>
                  <a:pt x="4982" y="2229"/>
                  <a:pt x="5001" y="2157"/>
                  <a:pt x="5001" y="2084"/>
                </a:cubicBezTo>
                <a:lnTo>
                  <a:pt x="5000" y="416"/>
                </a:lnTo>
                <a:lnTo>
                  <a:pt x="5001" y="417"/>
                </a:lnTo>
                <a:lnTo>
                  <a:pt x="5001" y="417"/>
                </a:lnTo>
                <a:cubicBezTo>
                  <a:pt x="5001" y="344"/>
                  <a:pt x="4982" y="272"/>
                  <a:pt x="4945" y="208"/>
                </a:cubicBezTo>
                <a:cubicBezTo>
                  <a:pt x="4909" y="145"/>
                  <a:pt x="4856" y="92"/>
                  <a:pt x="4793" y="56"/>
                </a:cubicBezTo>
                <a:cubicBezTo>
                  <a:pt x="4729" y="19"/>
                  <a:pt x="4657" y="0"/>
                  <a:pt x="4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2"/>
          <p:cNvSpPr/>
          <p:nvPr/>
        </p:nvSpPr>
        <p:spPr>
          <a:xfrm>
            <a:off x="7740000" y="5220000"/>
            <a:ext cx="1799640" cy="899640"/>
          </a:xfrm>
          <a:custGeom>
            <a:avLst/>
            <a:gdLst/>
            <a:ahLst/>
            <a:rect l="l" t="t" r="r" b="b"/>
            <a:pathLst>
              <a:path w="5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4584" y="2501"/>
                </a:lnTo>
                <a:lnTo>
                  <a:pt x="4584" y="2501"/>
                </a:lnTo>
                <a:cubicBezTo>
                  <a:pt x="4657" y="2501"/>
                  <a:pt x="4729" y="2482"/>
                  <a:pt x="4793" y="2445"/>
                </a:cubicBezTo>
                <a:cubicBezTo>
                  <a:pt x="4856" y="2409"/>
                  <a:pt x="4909" y="2356"/>
                  <a:pt x="4945" y="2293"/>
                </a:cubicBezTo>
                <a:cubicBezTo>
                  <a:pt x="4982" y="2229"/>
                  <a:pt x="5001" y="2157"/>
                  <a:pt x="5001" y="2084"/>
                </a:cubicBezTo>
                <a:lnTo>
                  <a:pt x="5000" y="416"/>
                </a:lnTo>
                <a:lnTo>
                  <a:pt x="5001" y="417"/>
                </a:lnTo>
                <a:lnTo>
                  <a:pt x="5001" y="417"/>
                </a:lnTo>
                <a:cubicBezTo>
                  <a:pt x="5001" y="344"/>
                  <a:pt x="4982" y="272"/>
                  <a:pt x="4945" y="208"/>
                </a:cubicBezTo>
                <a:cubicBezTo>
                  <a:pt x="4909" y="145"/>
                  <a:pt x="4856" y="92"/>
                  <a:pt x="4793" y="56"/>
                </a:cubicBezTo>
                <a:cubicBezTo>
                  <a:pt x="4729" y="19"/>
                  <a:pt x="4657" y="0"/>
                  <a:pt x="4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3"/>
          <p:cNvSpPr/>
          <p:nvPr/>
        </p:nvSpPr>
        <p:spPr>
          <a:xfrm>
            <a:off x="4320000" y="4797720"/>
            <a:ext cx="305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Option C : Pas de Migration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latin typeface="Arial"/>
              </a:rPr>
              <a:t>STATUT QUO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14"/>
          <p:cNvSpPr/>
          <p:nvPr/>
        </p:nvSpPr>
        <p:spPr>
          <a:xfrm>
            <a:off x="5040000" y="5760000"/>
            <a:ext cx="1979640" cy="179640"/>
          </a:xfrm>
          <a:custGeom>
            <a:avLst/>
            <a:gdLst/>
            <a:ahLst/>
            <a:rect l="l" t="t" r="r" b="b"/>
            <a:pathLst>
              <a:path w="5502" h="502">
                <a:moveTo>
                  <a:pt x="0" y="125"/>
                </a:moveTo>
                <a:lnTo>
                  <a:pt x="4125" y="125"/>
                </a:lnTo>
                <a:lnTo>
                  <a:pt x="4125" y="0"/>
                </a:lnTo>
                <a:lnTo>
                  <a:pt x="5501" y="250"/>
                </a:lnTo>
                <a:lnTo>
                  <a:pt x="4125" y="501"/>
                </a:lnTo>
                <a:lnTo>
                  <a:pt x="4125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5"/>
          <p:cNvSpPr/>
          <p:nvPr/>
        </p:nvSpPr>
        <p:spPr>
          <a:xfrm>
            <a:off x="5400000" y="5400000"/>
            <a:ext cx="1259640" cy="899640"/>
          </a:xfrm>
          <a:prstGeom prst="noSmoking">
            <a:avLst>
              <a:gd name="adj" fmla="val 12500"/>
            </a:avLst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800000" y="180000"/>
            <a:ext cx="8637840" cy="10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</a:rPr>
              <a:t>Parties prenantes</a:t>
            </a:r>
            <a:endParaRPr b="0" lang="fr-FR" sz="4400" spc="-1" strike="noStrike">
              <a:latin typeface="Arial"/>
            </a:endParaRPr>
          </a:p>
        </p:txBody>
      </p:sp>
      <p:graphicFrame>
        <p:nvGraphicFramePr>
          <p:cNvPr id="148" name="Table 2"/>
          <p:cNvGraphicFramePr/>
          <p:nvPr/>
        </p:nvGraphicFramePr>
        <p:xfrm>
          <a:off x="1440000" y="1440000"/>
          <a:ext cx="9179640" cy="4565520"/>
        </p:xfrm>
        <a:graphic>
          <a:graphicData uri="http://schemas.openxmlformats.org/drawingml/2006/table">
            <a:tbl>
              <a:tblPr/>
              <a:tblGrid>
                <a:gridCol w="1513800"/>
                <a:gridCol w="1915920"/>
                <a:gridCol w="1737000"/>
                <a:gridCol w="1949760"/>
                <a:gridCol w="2063520"/>
              </a:tblGrid>
              <a:tr h="653040"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Bahnschrift Light"/>
                        </a:rPr>
                        <a:t> </a:t>
                      </a:r>
                      <a:r>
                        <a:rPr b="0" lang="fr-FR" sz="1800" spc="-1" strike="noStrike">
                          <a:latin typeface="Bahnschrift Light"/>
                        </a:rPr>
                        <a:t>+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 Black"/>
                        </a:rPr>
                        <a:t>SATISFAIRE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 Black"/>
                        </a:rPr>
                        <a:t>ENGAGER AVEC ATTENTION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065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gridSpan="2" rowSpan="3"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Bahnschrift Light"/>
                        </a:rPr>
                        <a:t> </a:t>
                      </a:r>
                      <a:r>
                        <a:rPr b="0" lang="fr-FR" sz="1800" spc="-1" strike="noStrike">
                          <a:latin typeface="Bahnschrift Light"/>
                        </a:rPr>
                        <a:t>Clients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Bahnschrift Light"/>
                        </a:rPr>
                        <a:t> </a:t>
                      </a:r>
                      <a:r>
                        <a:rPr b="0" lang="fr-FR" sz="1800" spc="-1" strike="noStrike">
                          <a:latin typeface="Bahnschrift Light"/>
                        </a:rPr>
                        <a:t>Fournisseurs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 rowSpan="1">
                  <a:tcPr marL="90000" marR="90000">
                    <a:solidFill>
                      <a:srgbClr val="729fcf"/>
                    </a:solidFill>
                  </a:tcPr>
                </a:tc>
                <a:tc gridSpan="2" rowSpan="3"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"/>
                      </a:pPr>
                      <a:r>
                        <a:rPr b="0" lang="fr-FR" sz="1800" spc="-1" strike="noStrike">
                          <a:latin typeface="Bahnschrift Light"/>
                        </a:rPr>
                        <a:t> </a:t>
                      </a:r>
                      <a:r>
                        <a:rPr b="0" lang="fr-FR" sz="1800" spc="-1" strike="noStrike">
                          <a:latin typeface="Bahnschrift Light"/>
                        </a:rPr>
                        <a:t>Prestataire Informatique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"/>
                      </a:pPr>
                      <a:r>
                        <a:rPr b="0" lang="fr-FR" sz="1800" spc="-1" strike="noStrike">
                          <a:latin typeface="Bahnschrift Light"/>
                        </a:rPr>
                        <a:t> </a:t>
                      </a:r>
                      <a:r>
                        <a:rPr b="0" lang="fr-FR" sz="1800" spc="-1" strike="noStrike">
                          <a:latin typeface="Bahnschrift Light"/>
                        </a:rPr>
                        <a:t>Cadre et Technicien Rep ‘Aero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Bahnschrift Light"/>
                        </a:rPr>
                        <a:t> 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"/>
                      </a:pPr>
                      <a:r>
                        <a:rPr b="0" lang="fr-FR" sz="1800" spc="-1" strike="noStrike">
                          <a:latin typeface="Bahnschrift Light"/>
                        </a:rPr>
                        <a:t>Architecte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 rowSpan="1">
                  <a:tcPr marL="90000" marR="90000">
                    <a:solidFill>
                      <a:srgbClr val="729fcf"/>
                    </a:solidFill>
                  </a:tcPr>
                </a:tc>
              </a:tr>
              <a:tr h="5065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 gridSpan="1">
                  <a:tcPr marL="90000" marR="90000">
                    <a:solidFill>
                      <a:srgbClr val="729fcf"/>
                    </a:solidFill>
                  </a:tcPr>
                </a:tc>
                <a:tc vMerge="1" hMerge="1">
                  <a:tcPr marL="90000" marR="90000">
                    <a:solidFill>
                      <a:srgbClr val="729fcf"/>
                    </a:solidFill>
                  </a:tcPr>
                </a:tc>
                <a:tc vMerge="1" gridSpan="1">
                  <a:tcPr marL="90000" marR="90000">
                    <a:solidFill>
                      <a:srgbClr val="729fcf"/>
                    </a:solidFill>
                  </a:tcPr>
                </a:tc>
                <a:tc vMerge="1"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220320">
                <a:tc rowSpan="2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Bahnschrift Light"/>
                        </a:rPr>
                        <a:t>POUVOIR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vMerge="1" gridSpan="1">
                  <a:tcPr marL="90000" marR="90000">
                    <a:solidFill>
                      <a:srgbClr val="729fcf"/>
                    </a:solidFill>
                  </a:tcPr>
                </a:tc>
                <a:tc vMerge="1" hMerge="1">
                  <a:tcPr marL="90000" marR="90000">
                    <a:solidFill>
                      <a:srgbClr val="729fcf"/>
                    </a:solidFill>
                  </a:tcPr>
                </a:tc>
                <a:tc vMerge="1" gridSpan="1">
                  <a:tcPr marL="90000" marR="90000">
                    <a:solidFill>
                      <a:srgbClr val="729fcf"/>
                    </a:solidFill>
                  </a:tcPr>
                </a:tc>
                <a:tc vMerge="1"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6541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 Black"/>
                        </a:rPr>
                        <a:t>SURVEILLER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 Black"/>
                        </a:rPr>
                        <a:t>INFORMER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065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gridSpan="2" rowSpan="3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 rowSpan="1">
                  <a:tcPr marL="90000" marR="90000">
                    <a:solidFill>
                      <a:srgbClr val="729fcf"/>
                    </a:solidFill>
                  </a:tcPr>
                </a:tc>
                <a:tc gridSpan="2" rowSpan="3"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"/>
                      </a:pPr>
                      <a:r>
                        <a:rPr b="0" lang="fr-FR" sz="1800" spc="-1" strike="noStrike">
                          <a:latin typeface="Bahnschrift Light"/>
                        </a:rPr>
                        <a:t> </a:t>
                      </a:r>
                      <a:r>
                        <a:rPr b="0" lang="fr-FR" sz="1800" spc="-1" strike="noStrike">
                          <a:latin typeface="Bahnschrift Light"/>
                        </a:rPr>
                        <a:t>Prestataire de l’audit Technique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"/>
                      </a:pPr>
                      <a:r>
                        <a:rPr b="0" lang="fr-FR" sz="1800" spc="-1" strike="noStrike">
                          <a:latin typeface="Bahnschrift Light"/>
                        </a:rPr>
                        <a:t>Prestataire de l’architecture cible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Bahnschrift Light"/>
                        </a:rPr>
                        <a:t> 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Bahnschrift Light"/>
                        </a:rPr>
                        <a:t>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 rowSpan="1">
                  <a:tcPr marL="90000" marR="90000">
                    <a:solidFill>
                      <a:srgbClr val="729fcf"/>
                    </a:solidFill>
                  </a:tcPr>
                </a:tc>
              </a:tr>
              <a:tr h="5065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 gridSpan="1">
                  <a:tcPr marL="90000" marR="90000">
                    <a:solidFill>
                      <a:srgbClr val="729fcf"/>
                    </a:solidFill>
                  </a:tcPr>
                </a:tc>
                <a:tc vMerge="1" hMerge="1">
                  <a:tcPr marL="90000" marR="90000">
                    <a:solidFill>
                      <a:srgbClr val="729fcf"/>
                    </a:solidFill>
                  </a:tcPr>
                </a:tc>
                <a:tc vMerge="1" gridSpan="1">
                  <a:tcPr marL="90000" marR="90000">
                    <a:solidFill>
                      <a:srgbClr val="729fcf"/>
                    </a:solidFill>
                  </a:tcPr>
                </a:tc>
                <a:tc vMerge="1"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06520"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Bahnschrift Light"/>
                        </a:rPr>
                        <a:t> </a:t>
                      </a:r>
                      <a:r>
                        <a:rPr b="0" lang="fr-FR" sz="1800" spc="-1" strike="noStrike">
                          <a:latin typeface="Bahnschrift Light"/>
                        </a:rPr>
                        <a:t>-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vMerge="1" gridSpan="1">
                  <a:tcPr marL="90000" marR="90000">
                    <a:solidFill>
                      <a:srgbClr val="729fcf"/>
                    </a:solidFill>
                  </a:tcPr>
                </a:tc>
                <a:tc vMerge="1" hMerge="1">
                  <a:tcPr marL="90000" marR="90000">
                    <a:solidFill>
                      <a:srgbClr val="729fcf"/>
                    </a:solidFill>
                  </a:tcPr>
                </a:tc>
                <a:tc vMerge="1" gridSpan="1">
                  <a:tcPr marL="90000" marR="90000">
                    <a:solidFill>
                      <a:srgbClr val="729fcf"/>
                    </a:solidFill>
                  </a:tcPr>
                </a:tc>
                <a:tc vMerge="1"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05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Bahnschrift Light"/>
                        </a:rPr>
                        <a:t> </a:t>
                      </a:r>
                      <a:r>
                        <a:rPr b="0" lang="fr-FR" sz="1800" spc="-1" strike="noStrike">
                          <a:latin typeface="Bahnschrift Light"/>
                        </a:rPr>
                        <a:t>-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Bahnschrift Light"/>
                        </a:rPr>
                        <a:t>INTÉRÊT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Bahnschrift Light"/>
                        </a:rPr>
                        <a:t>+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800000" y="180000"/>
            <a:ext cx="8637840" cy="10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</a:rPr>
              <a:t>Contraintes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980000" y="1620000"/>
            <a:ext cx="845964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5400" spc="-1" strike="noStrike">
                <a:latin typeface="Arial"/>
              </a:rPr>
              <a:t>Financière :  50000€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2160000" y="3014640"/>
            <a:ext cx="8459640" cy="23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5400" spc="-1" strike="noStrike">
                <a:latin typeface="Arial"/>
              </a:rPr>
              <a:t>Technologiques :</a:t>
            </a:r>
            <a:endParaRPr b="0" lang="fr-FR" sz="5400" spc="-1" strike="noStrike">
              <a:latin typeface="Arial"/>
            </a:endParaRPr>
          </a:p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fr-FR" sz="5400" spc="-1" strike="noStrike">
                <a:latin typeface="Arial"/>
              </a:rPr>
              <a:t>Oracle pour SGBD</a:t>
            </a:r>
            <a:endParaRPr b="0" lang="fr-FR" sz="5400" spc="-1" strike="noStrike">
              <a:latin typeface="Arial"/>
            </a:endParaRPr>
          </a:p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fr-FR" sz="5400" spc="-1" strike="noStrike">
                <a:latin typeface="Arial"/>
              </a:rPr>
              <a:t>Utilisation d’un CRM</a:t>
            </a:r>
            <a:endParaRPr b="0" lang="fr-FR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65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340000" y="2880000"/>
            <a:ext cx="7919640" cy="14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ffffff"/>
                </a:solidFill>
                <a:latin typeface="Arial"/>
              </a:rPr>
              <a:t>Existant  VS  Cible</a:t>
            </a:r>
            <a:endParaRPr b="0" lang="fr-F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800000" y="180000"/>
            <a:ext cx="8637840" cy="10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</a:rPr>
              <a:t>Gestion des Fournisseurs</a:t>
            </a:r>
            <a:endParaRPr b="0" lang="fr-FR" sz="4400" spc="-1" strike="noStrike">
              <a:latin typeface="Arial"/>
            </a:endParaRPr>
          </a:p>
        </p:txBody>
      </p:sp>
      <p:graphicFrame>
        <p:nvGraphicFramePr>
          <p:cNvPr id="154" name="Table 2"/>
          <p:cNvGraphicFramePr/>
          <p:nvPr/>
        </p:nvGraphicFramePr>
        <p:xfrm>
          <a:off x="2073960" y="1750320"/>
          <a:ext cx="9179640" cy="3181680"/>
        </p:xfrm>
        <a:graphic>
          <a:graphicData uri="http://schemas.openxmlformats.org/drawingml/2006/table">
            <a:tbl>
              <a:tblPr/>
              <a:tblGrid>
                <a:gridCol w="1364040"/>
                <a:gridCol w="3318840"/>
                <a:gridCol w="4497120"/>
              </a:tblGrid>
              <a:tr h="479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Existant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Cible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3096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Avantages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Centralisation de l’information via l’IHM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Suivi en temps réel des livraisons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Tableau de bord fournisseur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3932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800000" y="180000"/>
            <a:ext cx="8637840" cy="10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</a:rPr>
              <a:t>Gestion des Stocks</a:t>
            </a:r>
            <a:endParaRPr b="0" lang="fr-FR" sz="4400" spc="-1" strike="noStrike">
              <a:latin typeface="Arial"/>
            </a:endParaRPr>
          </a:p>
        </p:txBody>
      </p:sp>
      <p:graphicFrame>
        <p:nvGraphicFramePr>
          <p:cNvPr id="156" name="Table 2"/>
          <p:cNvGraphicFramePr/>
          <p:nvPr/>
        </p:nvGraphicFramePr>
        <p:xfrm>
          <a:off x="1080000" y="1800000"/>
          <a:ext cx="9899640" cy="3436920"/>
        </p:xfrm>
        <a:graphic>
          <a:graphicData uri="http://schemas.openxmlformats.org/drawingml/2006/table">
            <a:tbl>
              <a:tblPr/>
              <a:tblGrid>
                <a:gridCol w="1658520"/>
                <a:gridCol w="3661200"/>
                <a:gridCol w="4580280"/>
              </a:tblGrid>
              <a:tr h="4622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Existant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Cible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485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Avantages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Entré/Sortie </a:t>
                      </a:r>
                      <a:r>
                        <a:rPr b="1" lang="fr-FR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manuelle via Excel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Entré/Sortie avec</a:t>
                      </a:r>
                      <a:r>
                        <a:rPr b="1" lang="fr-FR" sz="1800" spc="-1" strike="noStrike">
                          <a:solidFill>
                            <a:srgbClr val="00a933"/>
                          </a:solidFill>
                          <a:latin typeface="Arial"/>
                        </a:rPr>
                        <a:t> lecture du code barre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00a933"/>
                          </a:solidFill>
                          <a:latin typeface="Arial"/>
                        </a:rPr>
                        <a:t>Suivi temps réel</a:t>
                      </a: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des stocks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Centralisation de l’information des stocks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4896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latin typeface="Arial"/>
                        </a:rPr>
                        <a:t>Inconvenients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Application>LibreOffice/7.0.2.2$Windows_X86_64 LibreOffice_project/8349ace3c3162073abd90d81fd06dcfb6b36b994</Application>
  <Words>71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2019-10-18T13:10:17Z</dcterms:created>
  <dc:creator/>
  <dc:description/>
  <dc:language>fr-FR</dc:language>
  <cp:lastModifiedBy/>
  <dcterms:modified xsi:type="dcterms:W3CDTF">2021-04-08T12:48:14Z</dcterms:modified>
  <cp:revision>35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