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00000" y="180000"/>
            <a:ext cx="8636400" cy="496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0800720" y="304920"/>
            <a:ext cx="1176120" cy="113256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06280" y="6300000"/>
            <a:ext cx="14025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D8039F1-6758-4F41-A30F-C698A4519CEA}" type="slidenum"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37880" y="180000"/>
            <a:ext cx="1299600" cy="1251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6400" cy="1071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40000" y="3240000"/>
            <a:ext cx="5937840" cy="17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ÉTUDE DE faisabilité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60360" y="180000"/>
            <a:ext cx="917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Projet Migration d’Architecture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702160" y="360000"/>
            <a:ext cx="683640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Clients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78" name="Table 3"/>
          <p:cNvGraphicFramePr/>
          <p:nvPr/>
        </p:nvGraphicFramePr>
        <p:xfrm>
          <a:off x="1080360" y="1800360"/>
          <a:ext cx="10573200" cy="4124160"/>
        </p:xfrm>
        <a:graphic>
          <a:graphicData uri="http://schemas.openxmlformats.org/drawingml/2006/table">
            <a:tbl>
              <a:tblPr/>
              <a:tblGrid>
                <a:gridCol w="1658520"/>
                <a:gridCol w="4166640"/>
                <a:gridCol w="4748400"/>
              </a:tblGrid>
              <a:tr h="46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Existant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172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Prise de RDV automatisés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Notifications et alerte RDV automatisés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Réaffectation des employés possible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latin typeface="Arial"/>
                        </a:rPr>
                        <a:t>Application Web de reservation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CRM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BD Oracles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Externalisation de la facturation vers le Cloud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Echange entre module par API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489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Inconvenients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Prise de RDV (Telephone ou email)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Perte de temps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Gestion de la facturation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Access +PGSQL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Echange entre module par email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Cout CRM et de l’appli Web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Migration des données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2160000" y="311040"/>
            <a:ext cx="791892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Domaine Production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81" name="Table 3"/>
          <p:cNvGraphicFramePr/>
          <p:nvPr/>
        </p:nvGraphicFramePr>
        <p:xfrm>
          <a:off x="720000" y="1750680"/>
          <a:ext cx="11037960" cy="3184200"/>
        </p:xfrm>
        <a:graphic>
          <a:graphicData uri="http://schemas.openxmlformats.org/drawingml/2006/table">
            <a:tbl>
              <a:tblPr/>
              <a:tblGrid>
                <a:gridCol w="2152440"/>
                <a:gridCol w="3220560"/>
                <a:gridCol w="5665320"/>
              </a:tblGrid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Existant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12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solidFill>
                            <a:srgbClr val="069a2e"/>
                          </a:solidFill>
                          <a:latin typeface="Arial"/>
                        </a:rPr>
                        <a:t>Tablette in situ avec bon de commandes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solidFill>
                            <a:srgbClr val="069a2e"/>
                          </a:solidFill>
                          <a:latin typeface="Arial"/>
                        </a:rPr>
                        <a:t>Application avec API (Nvelle Techno)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solidFill>
                            <a:srgbClr val="069a2e"/>
                          </a:solidFill>
                          <a:latin typeface="Arial"/>
                        </a:rPr>
                        <a:t>Centralisation de l’information au traver l’IHM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fr-FR" sz="1800" spc="-1" strike="noStrike">
                          <a:solidFill>
                            <a:srgbClr val="069a2e"/>
                          </a:solidFill>
                          <a:latin typeface="Arial"/>
                        </a:rPr>
                        <a:t>Impression de documents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393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Inconvenients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Technologie  As 400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Echange d’information par email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Migration des données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Ressources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1328760" y="1810440"/>
          <a:ext cx="10573200" cy="2660040"/>
        </p:xfrm>
        <a:graphic>
          <a:graphicData uri="http://schemas.openxmlformats.org/drawingml/2006/table">
            <a:tbl>
              <a:tblPr/>
              <a:tblGrid>
                <a:gridCol w="1658520"/>
                <a:gridCol w="4166640"/>
                <a:gridCol w="474840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Existant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26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Neant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Arial"/>
                        </a:rPr>
                        <a:t>Automatiser l’attribution des techniciens pour RDV Clients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Arial"/>
                        </a:rPr>
                        <a:t>Utilisation d’une CRM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Arial"/>
                        </a:rPr>
                        <a:t>Suivi optimisé des ressources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Arial"/>
                        </a:rPr>
                        <a:t>Aide au chef d’équipe.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85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Inconvenients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Aucune visibilité sur l’utilisation des ressources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00000" y="2520000"/>
            <a:ext cx="9538920" cy="17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Évaluation des besoins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Besoins de compétences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440000" y="1620000"/>
            <a:ext cx="9358920" cy="39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Développeurs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: chargés du développement des applications et de l’implémentation du CRM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Chef de Projet 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Suivi du bon déroulement de la migration, intermédiaire privilégié entre les équipes de développement et Rep’Aero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Ingénieur Système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: Chargé du déploiement de l’architecture cible et du bon fonctionnement des environnement de travail. (Développement , Pré-production et Production 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Administrateur de Base de données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: Chargé du bon déroulement de la migration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UX Design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: maquetter les écrans des applications à développer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Besoin de Production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9558000" y="1637280"/>
            <a:ext cx="2141280" cy="214092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680360" y="1620000"/>
            <a:ext cx="2525400" cy="14130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080000" y="1932480"/>
            <a:ext cx="1984320" cy="148572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3899160" y="4348800"/>
            <a:ext cx="2316960" cy="15894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5"/>
          <a:stretch/>
        </p:blipFill>
        <p:spPr>
          <a:xfrm>
            <a:off x="1260000" y="4680000"/>
            <a:ext cx="1618200" cy="16182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9782640" y="4500000"/>
            <a:ext cx="2096640" cy="14382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7"/>
          <a:stretch/>
        </p:blipFill>
        <p:spPr>
          <a:xfrm>
            <a:off x="7320240" y="3240000"/>
            <a:ext cx="1498320" cy="8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Besoins financiers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3879720" y="1863000"/>
          <a:ext cx="7380000" cy="4320720"/>
        </p:xfrm>
        <a:graphic>
          <a:graphicData uri="http://schemas.openxmlformats.org/drawingml/2006/table">
            <a:tbl>
              <a:tblPr/>
              <a:tblGrid>
                <a:gridCol w="5362560"/>
                <a:gridCol w="201780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3 Développeurs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16200€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 Chef de Projet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7000€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 UX Design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1500€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2 Ingenieurs Systeme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12000€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 Administrateur de Base de Données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3000€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Estimation Total :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32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39700€</a:t>
                      </a:r>
                      <a:endParaRPr b="0" lang="fr-FR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7" name="CustomShape 3"/>
          <p:cNvSpPr/>
          <p:nvPr/>
        </p:nvSpPr>
        <p:spPr>
          <a:xfrm>
            <a:off x="540000" y="1980000"/>
            <a:ext cx="3238560" cy="14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Les compétences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Besoins financiers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72760" y="2160000"/>
            <a:ext cx="291168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 Production</a:t>
            </a:r>
            <a:endParaRPr b="0" lang="fr-FR" sz="3200" spc="-1" strike="noStrike"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3679920" y="1472760"/>
          <a:ext cx="7380000" cy="3089520"/>
        </p:xfrm>
        <a:graphic>
          <a:graphicData uri="http://schemas.openxmlformats.org/drawingml/2006/table">
            <a:tbl>
              <a:tblPr/>
              <a:tblGrid>
                <a:gridCol w="4186440"/>
                <a:gridCol w="319392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Salesforce – Sales Cloud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150€/Utilisateur/mois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Angular (Tech. Front-end)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Spring Boot (Java)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Oracle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Deja en place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ETL Talend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Service Facturation: Salesforce C.P.Q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0€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3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Estimation Total :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32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10 000€</a:t>
                      </a:r>
                      <a:endParaRPr b="0" lang="fr-FR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Choix du scenario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800000" y="1800000"/>
            <a:ext cx="77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2160000" y="1620000"/>
            <a:ext cx="8639280" cy="37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 choix de l’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Option A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qui consiste à une migration totale de l’architecture existante vers l’architecture cible est possible au vue de l’enveloppe financière accordé par Rep’Aero.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Cependant l’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Option B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de migration partielle n’est pas à exclure compte tenu de la justesse de celle -ci.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2700000" y="2340000"/>
            <a:ext cx="7199280" cy="19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Roadmap et Plan d’implémentation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Objectifs et enjeux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340000" y="1440000"/>
            <a:ext cx="64782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Rep’Aero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souhaite faire évoluer son système d’information et à émis des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objectifs stratégiques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Proposer de nouveaux services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Maintenir les services existants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Recentrer les capacités de l’entreprise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526040" y="556920"/>
            <a:ext cx="9210240" cy="57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00000" y="91440"/>
            <a:ext cx="8636400" cy="12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Processus de Migration des données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777480" y="1620000"/>
            <a:ext cx="5221800" cy="47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1620000" y="360000"/>
            <a:ext cx="8816400" cy="13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Arial"/>
              </a:rPr>
              <a:t>Organisation et découpage de la migration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080000" y="2086200"/>
            <a:ext cx="989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  <a:ea typeface="DejaVu Sans"/>
              </a:rPr>
              <a:t>Découpage du projet de migration en Lot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  <a:ea typeface="DejaVu Sans"/>
              </a:rPr>
              <a:t>Méthodologie implémentation Agile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  <a:ea typeface="DejaVu Sans"/>
              </a:rPr>
              <a:t>Réalisation de sprint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00000" y="360000"/>
            <a:ext cx="863640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Sprint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40000" y="1800000"/>
            <a:ext cx="8819280" cy="44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Une ou deux zones d’effort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Des objectifs mesurables (PKI)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Des actions à mener (qui découlent des Objectifs)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Période de test fonctionnelle et test d’ acceptante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Formation utilisateurs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Coût financier et compétences mobilisés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Un projet de Migration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901440" y="2513880"/>
            <a:ext cx="2980800" cy="198576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7976520" y="2538000"/>
            <a:ext cx="3003120" cy="196164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901440" y="4799880"/>
            <a:ext cx="30578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EXISTANTE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8282160" y="4799880"/>
            <a:ext cx="23378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4141800" y="3242160"/>
            <a:ext cx="3597840" cy="537480"/>
          </a:xfrm>
          <a:custGeom>
            <a:avLst/>
            <a:gdLst/>
            <a:ahLst/>
            <a:rect l="l" t="t" r="r" b="b"/>
            <a:pathLst>
              <a:path w="10002" h="1502">
                <a:moveTo>
                  <a:pt x="0" y="375"/>
                </a:moveTo>
                <a:lnTo>
                  <a:pt x="7500" y="375"/>
                </a:lnTo>
                <a:lnTo>
                  <a:pt x="7500" y="0"/>
                </a:lnTo>
                <a:lnTo>
                  <a:pt x="10001" y="750"/>
                </a:lnTo>
                <a:lnTo>
                  <a:pt x="7500" y="1501"/>
                </a:lnTo>
                <a:lnTo>
                  <a:pt x="750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Scénarios possibles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160000" y="1862280"/>
            <a:ext cx="1797480" cy="89748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7740360" y="1862280"/>
            <a:ext cx="1797480" cy="89748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320360" y="1440000"/>
            <a:ext cx="30578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 A : Migration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TOTALE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5040360" y="2402280"/>
            <a:ext cx="1977480" cy="17748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2160000" y="3662280"/>
            <a:ext cx="1797480" cy="89748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7"/>
          <p:cNvSpPr/>
          <p:nvPr/>
        </p:nvSpPr>
        <p:spPr>
          <a:xfrm>
            <a:off x="7740360" y="3662280"/>
            <a:ext cx="1797480" cy="89748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8"/>
          <p:cNvSpPr/>
          <p:nvPr/>
        </p:nvSpPr>
        <p:spPr>
          <a:xfrm>
            <a:off x="4320360" y="3240000"/>
            <a:ext cx="30578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 B : Migration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PARTIELLE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>
            <a:off x="5040360" y="4202280"/>
            <a:ext cx="1977480" cy="17748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0"/>
          <p:cNvSpPr/>
          <p:nvPr/>
        </p:nvSpPr>
        <p:spPr>
          <a:xfrm>
            <a:off x="8640720" y="3662280"/>
            <a:ext cx="897480" cy="897480"/>
          </a:xfrm>
          <a:custGeom>
            <a:avLst/>
            <a:gdLst/>
            <a:ahLst/>
            <a:rect l="l" t="t" r="r" b="b"/>
            <a:pathLst>
              <a:path w="2502" h="2502">
                <a:moveTo>
                  <a:pt x="35" y="0"/>
                </a:moveTo>
                <a:lnTo>
                  <a:pt x="35" y="0"/>
                </a:lnTo>
                <a:cubicBezTo>
                  <a:pt x="29" y="0"/>
                  <a:pt x="23" y="2"/>
                  <a:pt x="18" y="5"/>
                </a:cubicBezTo>
                <a:cubicBezTo>
                  <a:pt x="12" y="8"/>
                  <a:pt x="8" y="12"/>
                  <a:pt x="5" y="18"/>
                </a:cubicBezTo>
                <a:cubicBezTo>
                  <a:pt x="2" y="23"/>
                  <a:pt x="0" y="29"/>
                  <a:pt x="0" y="35"/>
                </a:cubicBezTo>
                <a:lnTo>
                  <a:pt x="0" y="2466"/>
                </a:lnTo>
                <a:lnTo>
                  <a:pt x="0" y="2466"/>
                </a:lnTo>
                <a:cubicBezTo>
                  <a:pt x="0" y="2472"/>
                  <a:pt x="2" y="2478"/>
                  <a:pt x="5" y="2484"/>
                </a:cubicBezTo>
                <a:cubicBezTo>
                  <a:pt x="8" y="2489"/>
                  <a:pt x="12" y="2493"/>
                  <a:pt x="18" y="2496"/>
                </a:cubicBezTo>
                <a:cubicBezTo>
                  <a:pt x="23" y="2499"/>
                  <a:pt x="29" y="2501"/>
                  <a:pt x="35" y="2501"/>
                </a:cubicBezTo>
                <a:lnTo>
                  <a:pt x="2466" y="2501"/>
                </a:lnTo>
                <a:lnTo>
                  <a:pt x="2466" y="2501"/>
                </a:lnTo>
                <a:cubicBezTo>
                  <a:pt x="2472" y="2501"/>
                  <a:pt x="2478" y="2499"/>
                  <a:pt x="2484" y="2496"/>
                </a:cubicBezTo>
                <a:cubicBezTo>
                  <a:pt x="2489" y="2493"/>
                  <a:pt x="2493" y="2489"/>
                  <a:pt x="2496" y="2484"/>
                </a:cubicBezTo>
                <a:cubicBezTo>
                  <a:pt x="2499" y="2478"/>
                  <a:pt x="2501" y="2472"/>
                  <a:pt x="2501" y="2466"/>
                </a:cubicBezTo>
                <a:lnTo>
                  <a:pt x="2501" y="35"/>
                </a:lnTo>
                <a:lnTo>
                  <a:pt x="2501" y="35"/>
                </a:lnTo>
                <a:lnTo>
                  <a:pt x="2501" y="35"/>
                </a:lnTo>
                <a:cubicBezTo>
                  <a:pt x="2501" y="29"/>
                  <a:pt x="2499" y="23"/>
                  <a:pt x="2496" y="18"/>
                </a:cubicBezTo>
                <a:cubicBezTo>
                  <a:pt x="2493" y="12"/>
                  <a:pt x="2489" y="8"/>
                  <a:pt x="2484" y="5"/>
                </a:cubicBezTo>
                <a:cubicBezTo>
                  <a:pt x="2478" y="2"/>
                  <a:pt x="2472" y="0"/>
                  <a:pt x="2466" y="0"/>
                </a:cubicBezTo>
                <a:lnTo>
                  <a:pt x="35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1"/>
          <p:cNvSpPr/>
          <p:nvPr/>
        </p:nvSpPr>
        <p:spPr>
          <a:xfrm>
            <a:off x="2160000" y="5220000"/>
            <a:ext cx="1797480" cy="89748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2"/>
          <p:cNvSpPr/>
          <p:nvPr/>
        </p:nvSpPr>
        <p:spPr>
          <a:xfrm>
            <a:off x="7740360" y="5220000"/>
            <a:ext cx="1797480" cy="89748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3"/>
          <p:cNvSpPr/>
          <p:nvPr/>
        </p:nvSpPr>
        <p:spPr>
          <a:xfrm>
            <a:off x="4320360" y="4797720"/>
            <a:ext cx="30578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 C : Pas de Migration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STATUT QUO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" name="CustomShape 14"/>
          <p:cNvSpPr/>
          <p:nvPr/>
        </p:nvSpPr>
        <p:spPr>
          <a:xfrm>
            <a:off x="5040360" y="5760000"/>
            <a:ext cx="1977480" cy="17748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5"/>
          <p:cNvSpPr/>
          <p:nvPr/>
        </p:nvSpPr>
        <p:spPr>
          <a:xfrm>
            <a:off x="5400360" y="5400000"/>
            <a:ext cx="1257480" cy="89748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Parties prenantes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67" name="Table 2"/>
          <p:cNvGraphicFramePr/>
          <p:nvPr/>
        </p:nvGraphicFramePr>
        <p:xfrm>
          <a:off x="1440000" y="1440000"/>
          <a:ext cx="9180000" cy="4563360"/>
        </p:xfrm>
        <a:graphic>
          <a:graphicData uri="http://schemas.openxmlformats.org/drawingml/2006/table">
            <a:tbl>
              <a:tblPr/>
              <a:tblGrid>
                <a:gridCol w="1513800"/>
                <a:gridCol w="1915920"/>
                <a:gridCol w="1737000"/>
                <a:gridCol w="1949760"/>
                <a:gridCol w="2063880"/>
              </a:tblGrid>
              <a:tr h="648000"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+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SATISFAIRE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ENGAGER AVEC ATTENTION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Clients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Fournisseurs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1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Prestataire Informatique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1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Cadre et Technicien Rep‘Aero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1" lang="fr-FR" sz="1800" spc="-1" strike="noStrike">
                          <a:latin typeface="Bahnschrift Light"/>
                        </a:rPr>
                        <a:t>Architecte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5704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POUVOIR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6490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SURVEILLER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INFORMER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 rowSpan="3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Prestataire de l’audit Technique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Bahnschrift Light"/>
                        </a:rPr>
                        <a:t>Prestataire de l’architecture cible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-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96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-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INTÉRÊT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+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Contraintes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980000" y="1620000"/>
            <a:ext cx="8458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Financière :  50000€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2160000" y="3014640"/>
            <a:ext cx="8458200" cy="23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Technologiques :</a:t>
            </a:r>
            <a:endParaRPr b="0" lang="fr-FR" sz="5400" spc="-1" strike="noStrike">
              <a:latin typeface="Arial"/>
            </a:endParaRPr>
          </a:p>
          <a:p>
            <a:pPr marL="216000" indent="-2134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Oracle pour SGBDR</a:t>
            </a:r>
            <a:endParaRPr b="0" lang="fr-FR" sz="5400" spc="-1" strike="noStrike">
              <a:latin typeface="Arial"/>
            </a:endParaRPr>
          </a:p>
          <a:p>
            <a:pPr marL="216000" indent="-2134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Utilisation d’un C R M</a:t>
            </a:r>
            <a:endParaRPr b="0" lang="fr-F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340000" y="2880000"/>
            <a:ext cx="791820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Existant  VS  Cible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Fournisseurs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73" name="Table 2"/>
          <p:cNvGraphicFramePr/>
          <p:nvPr/>
        </p:nvGraphicFramePr>
        <p:xfrm>
          <a:off x="720000" y="1750320"/>
          <a:ext cx="10533600" cy="3181680"/>
        </p:xfrm>
        <a:graphic>
          <a:graphicData uri="http://schemas.openxmlformats.org/drawingml/2006/table">
            <a:tbl>
              <a:tblPr/>
              <a:tblGrid>
                <a:gridCol w="1914120"/>
                <a:gridCol w="3458520"/>
                <a:gridCol w="5161320"/>
              </a:tblGrid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Existant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09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Arial"/>
                        </a:rPr>
                        <a:t>Centralisation de l’information via l’application fournisseur.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Arial"/>
                        </a:rPr>
                        <a:t>Suivi en temps réel des livraisons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Arial"/>
                        </a:rPr>
                        <a:t>Tableau de bord fournisseur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Arial"/>
                        </a:rPr>
                        <a:t>Reduction des interventions manuelles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393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Inconvenients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Informations dispersés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Reception d’alerte par email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Suivi des livraisos via le site Colissimo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"/>
                      </a:pPr>
                      <a:r>
                        <a:rPr b="0" lang="fr-FR" sz="1800" spc="-1" strike="noStrike">
                          <a:latin typeface="Arial"/>
                        </a:rPr>
                        <a:t>Exposition aux erreurs manuelle.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800000" y="180000"/>
            <a:ext cx="86364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Stocks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75" name="Table 2"/>
          <p:cNvGraphicFramePr/>
          <p:nvPr/>
        </p:nvGraphicFramePr>
        <p:xfrm>
          <a:off x="1080000" y="1800000"/>
          <a:ext cx="10800360" cy="3436920"/>
        </p:xfrm>
        <a:graphic>
          <a:graphicData uri="http://schemas.openxmlformats.org/drawingml/2006/table">
            <a:tbl>
              <a:tblPr/>
              <a:tblGrid>
                <a:gridCol w="1926360"/>
                <a:gridCol w="3876840"/>
                <a:gridCol w="4997520"/>
              </a:tblGrid>
              <a:tr h="46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Existant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8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Entré/Sortie des pieces </a:t>
                      </a: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manuelle via Excel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Entré/Sortie avec</a:t>
                      </a: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 lecture du code barre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a933"/>
                        </a:buClr>
                        <a:buFont typeface="Symbol"/>
                        <a:buChar char="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Suivi temps réel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des stocks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Centralisation de l’information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des stocks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489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Inconvenients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2019-10-18T13:10:17Z</dcterms:created>
  <dc:creator/>
  <dc:description/>
  <dc:language>fr-FR</dc:language>
  <cp:lastModifiedBy/>
  <dcterms:modified xsi:type="dcterms:W3CDTF">2021-04-26T21:44:31Z</dcterms:modified>
  <cp:revision>66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