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media/image4.jpeg" ContentType="image/jpeg"/>
  <Override PartName="/ppt/media/image3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3587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00000" y="180000"/>
            <a:ext cx="8635680" cy="107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00000" y="180000"/>
            <a:ext cx="8635680" cy="107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00000" y="180000"/>
            <a:ext cx="8635680" cy="107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00000" y="180000"/>
            <a:ext cx="8635680" cy="107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00000" y="180000"/>
            <a:ext cx="8635680" cy="107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00000" y="180000"/>
            <a:ext cx="8635680" cy="107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00000" y="180000"/>
            <a:ext cx="8635680" cy="107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800000" y="180000"/>
            <a:ext cx="8635680" cy="496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00000" y="180000"/>
            <a:ext cx="8635680" cy="107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00000" y="180000"/>
            <a:ext cx="8635680" cy="107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800000" y="180000"/>
            <a:ext cx="8635680" cy="107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10800720" y="304920"/>
            <a:ext cx="1175400" cy="1131840"/>
          </a:xfrm>
          <a:prstGeom prst="rect">
            <a:avLst/>
          </a:prstGeom>
          <a:ln w="0">
            <a:noFill/>
          </a:ln>
        </p:spPr>
      </p:pic>
      <p:sp>
        <p:nvSpPr>
          <p:cNvPr id="1" name="CustomShape 1"/>
          <p:cNvSpPr/>
          <p:nvPr/>
        </p:nvSpPr>
        <p:spPr>
          <a:xfrm>
            <a:off x="206280" y="6300000"/>
            <a:ext cx="1401840" cy="4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40D27CE-E30B-4AE2-A58D-7E905E1DBE99}" type="slidenum">
              <a:rPr b="0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1800" spc="-1" strike="noStrike">
              <a:latin typeface="Arial"/>
            </a:endParaRPr>
          </a:p>
        </p:txBody>
      </p:sp>
      <p:pic>
        <p:nvPicPr>
          <p:cNvPr id="2" name="" descr=""/>
          <p:cNvPicPr/>
          <p:nvPr/>
        </p:nvPicPr>
        <p:blipFill>
          <a:blip r:embed="rId3"/>
          <a:stretch/>
        </p:blipFill>
        <p:spPr>
          <a:xfrm>
            <a:off x="137880" y="180000"/>
            <a:ext cx="1298880" cy="12510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1800000" y="180000"/>
            <a:ext cx="8635680" cy="107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65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240000" y="3240000"/>
            <a:ext cx="5937120" cy="17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ffffff"/>
                </a:solidFill>
                <a:latin typeface="Arial"/>
                <a:ea typeface="DejaVu Sans"/>
              </a:rPr>
              <a:t>ÉTUDE DE faisabilité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260360" y="180000"/>
            <a:ext cx="9175680" cy="10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Projet Migration d’Architecture</a:t>
            </a:r>
            <a:endParaRPr b="0" lang="fr-F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800000" y="180000"/>
            <a:ext cx="8635680" cy="10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Gestion des Fournisseurs</a:t>
            </a:r>
            <a:endParaRPr b="0" lang="fr-FR" sz="4400" spc="-1" strike="noStrike">
              <a:latin typeface="Arial"/>
            </a:endParaRPr>
          </a:p>
        </p:txBody>
      </p:sp>
      <p:graphicFrame>
        <p:nvGraphicFramePr>
          <p:cNvPr id="77" name="Table 2"/>
          <p:cNvGraphicFramePr/>
          <p:nvPr/>
        </p:nvGraphicFramePr>
        <p:xfrm>
          <a:off x="720000" y="1750320"/>
          <a:ext cx="10979640" cy="4189320"/>
        </p:xfrm>
        <a:graphic>
          <a:graphicData uri="http://schemas.openxmlformats.org/drawingml/2006/table">
            <a:tbl>
              <a:tblPr/>
              <a:tblGrid>
                <a:gridCol w="1995120"/>
                <a:gridCol w="3980520"/>
                <a:gridCol w="5004360"/>
              </a:tblGrid>
              <a:tr h="577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latin typeface="Arial"/>
                        </a:rPr>
                        <a:t>Existant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latin typeface="Arial"/>
                        </a:rPr>
                        <a:t>Cible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6520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latin typeface="Arial"/>
                        </a:rPr>
                        <a:t>Avantages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00a933"/>
                          </a:solidFill>
                          <a:latin typeface="Arial"/>
                          <a:ea typeface="Microsoft YaHei"/>
                        </a:rPr>
                        <a:t>Centralisation de l’information</a:t>
                      </a:r>
                      <a:r>
                        <a:rPr b="0" lang="fr-FR" sz="1800" spc="-1" strike="noStrike">
                          <a:solidFill>
                            <a:srgbClr val="00a933"/>
                          </a:solidFill>
                          <a:latin typeface="Arial"/>
                          <a:ea typeface="Microsoft YaHei"/>
                        </a:rPr>
                        <a:t> du fournisseur (Tableau de bord fournisseur)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</a:pPr>
                      <a:r>
                        <a:rPr b="1" lang="fr-FR" sz="1800" spc="-1" strike="noStrike">
                          <a:solidFill>
                            <a:srgbClr val="00a933"/>
                          </a:solidFill>
                          <a:latin typeface="Arial"/>
                          <a:ea typeface="Microsoft YaHei"/>
                        </a:rPr>
                        <a:t>Suivi en temps réel</a:t>
                      </a:r>
                      <a:r>
                        <a:rPr b="0" lang="fr-FR" sz="1800" spc="-1" strike="noStrike">
                          <a:solidFill>
                            <a:srgbClr val="00a933"/>
                          </a:solidFill>
                          <a:latin typeface="Arial"/>
                          <a:ea typeface="Microsoft YaHei"/>
                        </a:rPr>
                        <a:t> des livraisons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</a:pPr>
                      <a:r>
                        <a:rPr b="0" lang="fr-FR" sz="1800" spc="-1" strike="noStrike">
                          <a:solidFill>
                            <a:srgbClr val="00a933"/>
                          </a:solidFill>
                          <a:latin typeface="Arial"/>
                          <a:ea typeface="Microsoft YaHei"/>
                        </a:rPr>
                        <a:t>Suivi des paiements fournisseurs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9605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latin typeface="Arial"/>
                        </a:rPr>
                        <a:t>Inconvénients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fr-FR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Informations dispersés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Réception d’alerte</a:t>
                      </a:r>
                      <a:r>
                        <a:rPr b="0" lang="fr-FR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1" lang="fr-FR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non automatique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Suivi des livraisons via le site Collissimo 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fr-FR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Conservation des erreurs humaines</a:t>
                      </a:r>
                      <a:r>
                        <a:rPr b="0" lang="fr-FR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.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800000" y="180000"/>
            <a:ext cx="8635680" cy="10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Gestion des Stocks</a:t>
            </a:r>
            <a:endParaRPr b="0" lang="fr-FR" sz="4400" spc="-1" strike="noStrike">
              <a:latin typeface="Arial"/>
            </a:endParaRPr>
          </a:p>
        </p:txBody>
      </p:sp>
      <p:graphicFrame>
        <p:nvGraphicFramePr>
          <p:cNvPr id="79" name="Table 2"/>
          <p:cNvGraphicFramePr/>
          <p:nvPr/>
        </p:nvGraphicFramePr>
        <p:xfrm>
          <a:off x="900000" y="1800000"/>
          <a:ext cx="10980000" cy="4091760"/>
        </p:xfrm>
        <a:graphic>
          <a:graphicData uri="http://schemas.openxmlformats.org/drawingml/2006/table">
            <a:tbl>
              <a:tblPr/>
              <a:tblGrid>
                <a:gridCol w="1958040"/>
                <a:gridCol w="3941280"/>
                <a:gridCol w="5081040"/>
              </a:tblGrid>
              <a:tr h="625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latin typeface="Arial"/>
                        </a:rPr>
                        <a:t>Existant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latin typeface="Arial"/>
                        </a:rPr>
                        <a:t>Cible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4497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latin typeface="Arial"/>
                        </a:rPr>
                        <a:t>Avantages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fr-FR" sz="1800" spc="-1" strike="noStrike">
                          <a:latin typeface="Arial"/>
                        </a:rPr>
                        <a:t>Entré/Sortie avec</a:t>
                      </a:r>
                      <a:r>
                        <a:rPr b="1" lang="fr-FR" sz="1800" spc="-1" strike="noStrike">
                          <a:solidFill>
                            <a:srgbClr val="00a933"/>
                          </a:solidFill>
                          <a:latin typeface="Arial"/>
                        </a:rPr>
                        <a:t> lecture du code barre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1" lang="fr-FR" sz="1800" spc="-1" strike="noStrike">
                          <a:solidFill>
                            <a:srgbClr val="00a933"/>
                          </a:solidFill>
                          <a:latin typeface="Arial"/>
                        </a:rPr>
                        <a:t>Gain de temps </a:t>
                      </a: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sur la gestion des stocks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a933"/>
                        </a:buClr>
                        <a:buFont typeface="Symbol"/>
                        <a:buChar char=""/>
                      </a:pPr>
                      <a:r>
                        <a:rPr b="1" lang="fr-FR" sz="1800" spc="-1" strike="noStrike">
                          <a:solidFill>
                            <a:srgbClr val="00a933"/>
                          </a:solidFill>
                          <a:latin typeface="Arial"/>
                        </a:rPr>
                        <a:t>Suivi temps réel</a:t>
                      </a: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des stocks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1" lang="fr-FR" sz="1800" spc="-1" strike="noStrike">
                          <a:solidFill>
                            <a:srgbClr val="00a933"/>
                          </a:solidFill>
                          <a:latin typeface="Arial"/>
                        </a:rPr>
                        <a:t>Centralisation de l’information</a:t>
                      </a: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des stocks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1" lang="fr-FR" sz="1800" spc="-1" strike="noStrike">
                          <a:solidFill>
                            <a:srgbClr val="00a933"/>
                          </a:solidFill>
                          <a:latin typeface="Arial"/>
                        </a:rPr>
                        <a:t>Envoi d’alerte automatique</a:t>
                      </a: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(SMS, e-mails)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0170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latin typeface="Arial"/>
                        </a:rPr>
                        <a:t>Inconvénients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Perte de temps</a:t>
                      </a:r>
                      <a:r>
                        <a:rPr b="0" lang="fr-FR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 l’employé responsable des saisis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Erreurs humaines</a:t>
                      </a:r>
                      <a:r>
                        <a:rPr b="0" lang="fr-FR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possible aux conséquences en cascade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Coût du logiciel EXCEL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fr-FR" sz="1800" spc="-1" strike="noStrike">
                          <a:latin typeface="Arial"/>
                        </a:rPr>
                        <a:t>Migration de la base de données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fr-FR" sz="1800" spc="-1" strike="noStrike">
                          <a:latin typeface="Arial"/>
                        </a:rPr>
                        <a:t>Révision du modèle de données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800000" y="180000"/>
            <a:ext cx="8635680" cy="10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2702160" y="360000"/>
            <a:ext cx="6835680" cy="93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Gestion des Clients</a:t>
            </a:r>
            <a:endParaRPr b="0" lang="fr-FR" sz="4400" spc="-1" strike="noStrike">
              <a:latin typeface="Arial"/>
            </a:endParaRPr>
          </a:p>
        </p:txBody>
      </p:sp>
      <p:graphicFrame>
        <p:nvGraphicFramePr>
          <p:cNvPr id="82" name="Table 3"/>
          <p:cNvGraphicFramePr/>
          <p:nvPr/>
        </p:nvGraphicFramePr>
        <p:xfrm>
          <a:off x="411120" y="1519560"/>
          <a:ext cx="10980000" cy="4125240"/>
        </p:xfrm>
        <a:graphic>
          <a:graphicData uri="http://schemas.openxmlformats.org/drawingml/2006/table">
            <a:tbl>
              <a:tblPr/>
              <a:tblGrid>
                <a:gridCol w="2260080"/>
                <a:gridCol w="3877920"/>
                <a:gridCol w="4842000"/>
              </a:tblGrid>
              <a:tr h="366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latin typeface="Arial"/>
                        </a:rPr>
                        <a:t>Existant </a:t>
                      </a:r>
                      <a:endParaRPr b="1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latin typeface="Arial"/>
                        </a:rPr>
                        <a:t>Cible</a:t>
                      </a:r>
                      <a:endParaRPr b="1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2863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1" lang="fr-F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1" lang="fr-F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1" lang="fr-F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latin typeface="Arial"/>
                        </a:rPr>
                        <a:t>Avantages</a:t>
                      </a:r>
                      <a:endParaRPr b="1" lang="fr-F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1" lang="fr-F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1" lang="fr-F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1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fr-FR" sz="1800" spc="-1" strike="noStrike">
                          <a:solidFill>
                            <a:srgbClr val="00a933"/>
                          </a:solidFill>
                          <a:latin typeface="Arial"/>
                        </a:rPr>
                        <a:t>Prise de RDV automatisés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fr-FR" sz="1800" spc="-1" strike="noStrike">
                          <a:solidFill>
                            <a:srgbClr val="00a933"/>
                          </a:solidFill>
                          <a:latin typeface="Arial"/>
                        </a:rPr>
                        <a:t>Notifications et alerte automatisés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fr-FR" sz="1800" spc="-1" strike="noStrike">
                          <a:solidFill>
                            <a:srgbClr val="00a933"/>
                          </a:solidFill>
                          <a:latin typeface="Arial"/>
                        </a:rPr>
                        <a:t>Gain de temps de l’employé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fr-FR" sz="1800" spc="-1" strike="noStrike">
                          <a:latin typeface="Arial"/>
                        </a:rPr>
                        <a:t>Suivi client avec un C.R.M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fr-FR" sz="1800" spc="-1" strike="noStrike">
                          <a:latin typeface="Arial"/>
                        </a:rPr>
                        <a:t>Éditeur de BDD unique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fr-FR" sz="1800" spc="-1" strike="noStrike">
                          <a:latin typeface="Arial"/>
                        </a:rPr>
                        <a:t>Externalisation de la facturation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fr-FR" sz="1800" spc="-1" strike="noStrike">
                          <a:solidFill>
                            <a:srgbClr val="00a933"/>
                          </a:solidFill>
                          <a:latin typeface="Arial"/>
                        </a:rPr>
                        <a:t>Échange entre module automatique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7377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latin typeface="Arial"/>
                        </a:rPr>
                        <a:t>Inconvénients</a:t>
                      </a:r>
                      <a:endParaRPr b="1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fr-FR" sz="1800" spc="-1" strike="noStrike">
                          <a:latin typeface="Arial"/>
                        </a:rPr>
                        <a:t>RDV par Téléphone ou e-mails 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fr-FR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Perte de temps</a:t>
                      </a:r>
                      <a:r>
                        <a:rPr b="0" lang="fr-FR" sz="1800" spc="-1" strike="noStrike">
                          <a:latin typeface="Arial"/>
                        </a:rPr>
                        <a:t> pour l’employé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fr-FR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Gestion de la facturation</a:t>
                      </a:r>
                      <a:r>
                        <a:rPr b="0" lang="fr-FR" sz="1800" spc="-1" strike="noStrike">
                          <a:latin typeface="Arial"/>
                        </a:rPr>
                        <a:t> par l’employé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fr-FR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Éditeur de BDD différent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fr-FR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Communication entre module</a:t>
                      </a:r>
                      <a:r>
                        <a:rPr b="0" lang="fr-FR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fr-FR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Coût  du CRM 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800000" y="180000"/>
            <a:ext cx="8635680" cy="10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2160000" y="311040"/>
            <a:ext cx="7918200" cy="8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Domaine Production</a:t>
            </a:r>
            <a:endParaRPr b="0" lang="fr-FR" sz="4400" spc="-1" strike="noStrike">
              <a:latin typeface="Arial"/>
            </a:endParaRPr>
          </a:p>
        </p:txBody>
      </p:sp>
      <p:graphicFrame>
        <p:nvGraphicFramePr>
          <p:cNvPr id="85" name="Table 3"/>
          <p:cNvGraphicFramePr/>
          <p:nvPr/>
        </p:nvGraphicFramePr>
        <p:xfrm>
          <a:off x="720000" y="1750680"/>
          <a:ext cx="10980000" cy="3960000"/>
        </p:xfrm>
        <a:graphic>
          <a:graphicData uri="http://schemas.openxmlformats.org/drawingml/2006/table">
            <a:tbl>
              <a:tblPr/>
              <a:tblGrid>
                <a:gridCol w="1919160"/>
                <a:gridCol w="3425760"/>
                <a:gridCol w="5635080"/>
              </a:tblGrid>
              <a:tr h="5958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latin typeface="Arial"/>
                        </a:rPr>
                        <a:t>Existan</a:t>
                      </a:r>
                      <a:r>
                        <a:rPr b="0" lang="fr-FR" sz="1800" spc="-1" strike="noStrike">
                          <a:latin typeface="Arial"/>
                        </a:rPr>
                        <a:t>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latin typeface="Arial"/>
                        </a:rPr>
                        <a:t>Cible</a:t>
                      </a:r>
                      <a:endParaRPr b="1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6315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1" lang="fr-F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1" lang="fr-F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latin typeface="Arial"/>
                        </a:rPr>
                        <a:t>Avantages</a:t>
                      </a:r>
                      <a:endParaRPr b="1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Symbol"/>
                        <a:buChar char=""/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fr-FR" sz="1800" spc="-1" strike="noStrike">
                          <a:solidFill>
                            <a:srgbClr val="00a933"/>
                          </a:solidFill>
                          <a:latin typeface="Arial"/>
                        </a:rPr>
                        <a:t>Application avec API (Nouvelle Technologie)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fr-FR" sz="1800" spc="-1" strike="noStrike">
                          <a:solidFill>
                            <a:srgbClr val="069a2e"/>
                          </a:solidFill>
                          <a:latin typeface="Arial"/>
                        </a:rPr>
                        <a:t>Centralisation de l’information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Symbol"/>
                        <a:buChar char=""/>
                      </a:pP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7326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1" lang="fr-F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1" lang="fr-F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latin typeface="Arial"/>
                        </a:rPr>
                        <a:t>Inconvénients</a:t>
                      </a:r>
                      <a:endParaRPr b="1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fr-FR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Technologie vieillissante 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fr-FR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Échange d’information non automatique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800000" y="180000"/>
            <a:ext cx="8635680" cy="10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Gestion des Ressources</a:t>
            </a:r>
            <a:endParaRPr b="0" lang="fr-FR" sz="4400" spc="-1" strike="noStrike">
              <a:latin typeface="Arial"/>
            </a:endParaRPr>
          </a:p>
        </p:txBody>
      </p:sp>
      <p:graphicFrame>
        <p:nvGraphicFramePr>
          <p:cNvPr id="87" name="Table 2"/>
          <p:cNvGraphicFramePr/>
          <p:nvPr/>
        </p:nvGraphicFramePr>
        <p:xfrm>
          <a:off x="1328760" y="1810440"/>
          <a:ext cx="10573200" cy="2660040"/>
        </p:xfrm>
        <a:graphic>
          <a:graphicData uri="http://schemas.openxmlformats.org/drawingml/2006/table">
            <a:tbl>
              <a:tblPr/>
              <a:tblGrid>
                <a:gridCol w="2064600"/>
                <a:gridCol w="3760560"/>
                <a:gridCol w="4748400"/>
              </a:tblGrid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Existant </a:t>
                      </a:r>
                      <a:endParaRPr b="1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latin typeface="Arial"/>
                        </a:rPr>
                        <a:t>Cible</a:t>
                      </a:r>
                      <a:endParaRPr b="1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0267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1" lang="fr-F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1" lang="fr-F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latin typeface="Arial"/>
                        </a:rPr>
                        <a:t>Avantages</a:t>
                      </a:r>
                      <a:endParaRPr b="1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Néant</a:t>
                      </a:r>
                      <a:endParaRPr b="1" lang="fr-FR" sz="1800" spc="-1" strike="noStrike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fr-FR" sz="1800" spc="-1" strike="noStrike">
                          <a:solidFill>
                            <a:srgbClr val="00a933"/>
                          </a:solidFill>
                          <a:latin typeface="Arial"/>
                        </a:rPr>
                        <a:t>Automatiser l’attribution</a:t>
                      </a:r>
                      <a:r>
                        <a:rPr b="0" lang="fr-FR" sz="1800" spc="-1" strike="noStrike">
                          <a:latin typeface="Arial"/>
                        </a:rPr>
                        <a:t> </a:t>
                      </a:r>
                      <a:r>
                        <a:rPr b="1" lang="fr-FR" sz="1800" spc="-1" strike="noStrike">
                          <a:solidFill>
                            <a:srgbClr val="00a933"/>
                          </a:solidFill>
                          <a:latin typeface="Arial"/>
                        </a:rPr>
                        <a:t>des techniciens</a:t>
                      </a:r>
                      <a:r>
                        <a:rPr b="0" lang="fr-FR" sz="1800" spc="-1" strike="noStrike">
                          <a:latin typeface="Arial"/>
                        </a:rPr>
                        <a:t> pour les RDV client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fr-FR" sz="1800" spc="-1" strike="noStrike">
                          <a:solidFill>
                            <a:srgbClr val="00a933"/>
                          </a:solidFill>
                          <a:latin typeface="Arial"/>
                        </a:rPr>
                        <a:t>Suivi optimisé des ressources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fr-FR" sz="1800" spc="-1" strike="noStrike">
                          <a:solidFill>
                            <a:srgbClr val="00a933"/>
                          </a:solidFill>
                          <a:latin typeface="Arial"/>
                        </a:rPr>
                        <a:t>Aide au chef d’équipe.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2859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1" lang="fr-F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1" lang="fr-F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latin typeface="Arial"/>
                        </a:rPr>
                        <a:t>Inconvénients</a:t>
                      </a:r>
                      <a:endParaRPr b="1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fr-FR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Aucune visibilité</a:t>
                      </a:r>
                      <a:r>
                        <a:rPr b="0" lang="fr-FR" sz="1800" spc="-1" strike="noStrike">
                          <a:latin typeface="Arial"/>
                        </a:rPr>
                        <a:t> sur l’utilisation des ressources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65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800000" y="2520000"/>
            <a:ext cx="9538200" cy="17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ffffff"/>
                </a:solidFill>
                <a:latin typeface="Arial"/>
                <a:ea typeface="DejaVu Sans"/>
              </a:rPr>
              <a:t>Évaluation des besoins</a:t>
            </a:r>
            <a:endParaRPr b="0" lang="fr-F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800000" y="180000"/>
            <a:ext cx="8635680" cy="10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Besoins de compétences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440000" y="1620000"/>
            <a:ext cx="9358200" cy="392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Développeurs</a:t>
            </a: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 : Chargés du développement des applications et de l’implémentation du C.R.M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Chef de Projet </a:t>
            </a: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:  Intermédiaire privilégié entre les équipes de développement et Rep’Aero, suivi des coûts et délai.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Ingénieur Système</a:t>
            </a: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 : Chargé du déploiement de l’architecture cible et du bon fonctionnement des environnement de travail.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Administrateur de Base de données</a:t>
            </a: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 : Chargé de la migration des données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U.X Design</a:t>
            </a: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 : Maquetter les écrans des applications à développer</a:t>
            </a:r>
            <a:endParaRPr b="0" lang="fr-F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800000" y="180000"/>
            <a:ext cx="8635680" cy="10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Besoin de Production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9558000" y="1637280"/>
            <a:ext cx="2140560" cy="214020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4680360" y="1620000"/>
            <a:ext cx="2524680" cy="141228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3"/>
          <a:stretch/>
        </p:blipFill>
        <p:spPr>
          <a:xfrm>
            <a:off x="1080000" y="1932480"/>
            <a:ext cx="1983600" cy="148500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4"/>
          <a:stretch/>
        </p:blipFill>
        <p:spPr>
          <a:xfrm>
            <a:off x="3899160" y="4348800"/>
            <a:ext cx="2316240" cy="158868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5"/>
          <a:stretch/>
        </p:blipFill>
        <p:spPr>
          <a:xfrm>
            <a:off x="1260000" y="4680000"/>
            <a:ext cx="1617480" cy="161748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6"/>
          <a:stretch/>
        </p:blipFill>
        <p:spPr>
          <a:xfrm>
            <a:off x="9782640" y="4500000"/>
            <a:ext cx="2095920" cy="143748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7"/>
          <a:stretch/>
        </p:blipFill>
        <p:spPr>
          <a:xfrm>
            <a:off x="7320240" y="3240000"/>
            <a:ext cx="1497600" cy="89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800000" y="180000"/>
            <a:ext cx="8635680" cy="10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Besoins financiers</a:t>
            </a:r>
            <a:endParaRPr b="0" lang="fr-FR" sz="4400" spc="-1" strike="noStrike">
              <a:latin typeface="Arial"/>
            </a:endParaRPr>
          </a:p>
        </p:txBody>
      </p:sp>
      <p:graphicFrame>
        <p:nvGraphicFramePr>
          <p:cNvPr id="100" name="Table 2"/>
          <p:cNvGraphicFramePr/>
          <p:nvPr/>
        </p:nvGraphicFramePr>
        <p:xfrm>
          <a:off x="3879720" y="1863000"/>
          <a:ext cx="7380000" cy="4320720"/>
        </p:xfrm>
        <a:graphic>
          <a:graphicData uri="http://schemas.openxmlformats.org/drawingml/2006/table">
            <a:tbl>
              <a:tblPr/>
              <a:tblGrid>
                <a:gridCol w="5362560"/>
                <a:gridCol w="2017800"/>
              </a:tblGrid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3 Développeurs (60 Jours-homme)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16200€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  <a:ea typeface="Microsoft YaHei"/>
                        </a:rPr>
                        <a:t>1 Chef de Projet </a:t>
                      </a:r>
                      <a:r>
                        <a:rPr b="0" lang="fr-FR" sz="1800" spc="-1" strike="noStrike">
                          <a:latin typeface="Arial"/>
                        </a:rPr>
                        <a:t>(60 Jours-homme)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7000€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1 U.X Design (30 jours-homme)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1500€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  <a:ea typeface="Microsoft YaHei"/>
                        </a:rPr>
                        <a:t>2 Ingénieurs Système </a:t>
                      </a:r>
                      <a:r>
                        <a:rPr b="0" lang="fr-FR" sz="1800" spc="-1" strike="noStrike">
                          <a:latin typeface="Arial"/>
                        </a:rPr>
                        <a:t>(60 Jours-homme)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12000€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  <a:ea typeface="Microsoft YaHei"/>
                        </a:rPr>
                        <a:t>1 Admin. Base de Données </a:t>
                      </a:r>
                      <a:r>
                        <a:rPr b="0" lang="fr-FR" sz="1800" spc="-1" strike="noStrike">
                          <a:latin typeface="Arial"/>
                        </a:rPr>
                        <a:t>(40 Jours-homme)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3000€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Estimation Total :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3200" spc="-1" strike="noStrike">
                          <a:solidFill>
                            <a:srgbClr val="00a933"/>
                          </a:solidFill>
                          <a:latin typeface="Arial"/>
                        </a:rPr>
                        <a:t>39700€</a:t>
                      </a:r>
                      <a:endParaRPr b="0" lang="fr-FR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01" name="CustomShape 3"/>
          <p:cNvSpPr/>
          <p:nvPr/>
        </p:nvSpPr>
        <p:spPr>
          <a:xfrm>
            <a:off x="540000" y="1980000"/>
            <a:ext cx="3237840" cy="14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Les compétences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800000" y="180000"/>
            <a:ext cx="8635680" cy="10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Besoins financiers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72760" y="2160000"/>
            <a:ext cx="291096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 Production</a:t>
            </a:r>
            <a:endParaRPr b="0" lang="fr-FR" sz="3200" spc="-1" strike="noStrike">
              <a:latin typeface="Arial"/>
            </a:endParaRPr>
          </a:p>
        </p:txBody>
      </p:sp>
      <p:graphicFrame>
        <p:nvGraphicFramePr>
          <p:cNvPr id="104" name="Table 3"/>
          <p:cNvGraphicFramePr/>
          <p:nvPr/>
        </p:nvGraphicFramePr>
        <p:xfrm>
          <a:off x="3679920" y="1472760"/>
          <a:ext cx="7380000" cy="3089520"/>
        </p:xfrm>
        <a:graphic>
          <a:graphicData uri="http://schemas.openxmlformats.org/drawingml/2006/table">
            <a:tbl>
              <a:tblPr/>
              <a:tblGrid>
                <a:gridCol w="4186440"/>
                <a:gridCol w="3193920"/>
              </a:tblGrid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Salesforce – Sales Cloud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150€/Utilisateur/mois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Angular (Tech. Front-end)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0€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Spring Boot (Java)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0€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Oracle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Deja en place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ETL Talend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0€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Service Facturation: Salesforce C.P.Q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0€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033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Estimation Total :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3200" spc="-1" strike="noStrike">
                          <a:solidFill>
                            <a:srgbClr val="00a933"/>
                          </a:solidFill>
                          <a:latin typeface="Arial"/>
                        </a:rPr>
                        <a:t>10 000€</a:t>
                      </a:r>
                      <a:endParaRPr b="0" lang="fr-FR" sz="3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800000" y="180000"/>
            <a:ext cx="8635680" cy="10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</a:rPr>
              <a:t>Contexte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1980000" y="1800000"/>
            <a:ext cx="8999640" cy="290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Rep’Aero est un prestataire dans le domaine aéronautique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Vient de perdre un client important et pense que la cause à cela est son S.I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Jugé trop lent et mal sécurisé.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Qui présente beaucoup d’inconvénient d’après un audit Technique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800000" y="180000"/>
            <a:ext cx="8635680" cy="10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"/>
          <p:cNvSpPr/>
          <p:nvPr/>
        </p:nvSpPr>
        <p:spPr>
          <a:xfrm>
            <a:off x="1800000" y="180000"/>
            <a:ext cx="8635680" cy="10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Choix du scenario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800000" y="1800000"/>
            <a:ext cx="773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4"/>
          <p:cNvSpPr/>
          <p:nvPr/>
        </p:nvSpPr>
        <p:spPr>
          <a:xfrm>
            <a:off x="2160000" y="1620000"/>
            <a:ext cx="8638560" cy="373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 choix de l’</a:t>
            </a:r>
            <a:r>
              <a:rPr b="1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Option A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qui consiste à une migration totale de l’architecture existante vers l’architecture cible est possible au vue de l’enveloppe financière accordé par Rep’Aero.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Cependant l’</a:t>
            </a:r>
            <a:r>
              <a:rPr b="1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Option B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de migration partielle n’est pas à exclure compte tenu de la justesse de celle -ci.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65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800000" y="180000"/>
            <a:ext cx="8635680" cy="10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2700000" y="2340000"/>
            <a:ext cx="7198560" cy="197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ffffff"/>
                </a:solidFill>
                <a:latin typeface="Arial"/>
                <a:ea typeface="DejaVu Sans"/>
              </a:rPr>
              <a:t>Roadmap et Plan d’implémentation</a:t>
            </a:r>
            <a:endParaRPr b="0" lang="fr-F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800000" y="180000"/>
            <a:ext cx="8635680" cy="10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"/>
          <p:cNvSpPr/>
          <p:nvPr/>
        </p:nvSpPr>
        <p:spPr>
          <a:xfrm>
            <a:off x="2700000" y="360000"/>
            <a:ext cx="719964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</a:rPr>
              <a:t>ROADMAP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2778120" y="2340000"/>
            <a:ext cx="6388560" cy="31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latin typeface="Arial"/>
              </a:rPr>
              <a:t>Les Objectifs à atteindre.</a:t>
            </a: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latin typeface="Arial"/>
              </a:rPr>
              <a:t>Quelles actions pour y arriver ?</a:t>
            </a: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latin typeface="Arial"/>
              </a:rPr>
              <a:t>Qui est Responsables de quoi ?</a:t>
            </a: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latin typeface="Arial"/>
              </a:rPr>
              <a:t>Avoir une chronologie pour la réalisation.</a:t>
            </a: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526040" y="556920"/>
            <a:ext cx="9209520" cy="578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800000" y="360000"/>
            <a:ext cx="863568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Plan d’implémentation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440000" y="1800000"/>
            <a:ext cx="8818560" cy="444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TextShape 3"/>
          <p:cNvSpPr txBox="1"/>
          <p:nvPr/>
        </p:nvSpPr>
        <p:spPr>
          <a:xfrm>
            <a:off x="1080000" y="1440000"/>
            <a:ext cx="10440000" cy="563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2200" spc="-1" strike="noStrike">
                <a:latin typeface="Arial"/>
              </a:rPr>
              <a:t>Le plan d’implémentation découpe le projet de migration en Sprint qui débouche sur des livrables et des</a:t>
            </a:r>
            <a:r>
              <a:rPr b="1" lang="fr-FR" sz="2200" spc="-1" strike="noStrike">
                <a:latin typeface="Arial"/>
              </a:rPr>
              <a:t> formations utilisateurs</a:t>
            </a:r>
            <a:endParaRPr b="0" lang="fr-FR" sz="2200" spc="-1" strike="noStrike">
              <a:latin typeface="Arial"/>
            </a:endParaRPr>
          </a:p>
          <a:p>
            <a:endParaRPr b="0" lang="fr-FR" sz="2200" spc="-1" strike="noStrike">
              <a:latin typeface="Arial"/>
            </a:endParaRPr>
          </a:p>
          <a:p>
            <a:r>
              <a:rPr b="0" lang="fr-FR" sz="2200" spc="-1" strike="noStrike">
                <a:latin typeface="Arial"/>
              </a:rPr>
              <a:t>Chaque sprint possède des </a:t>
            </a:r>
            <a:r>
              <a:rPr b="1" i="1" lang="fr-FR" sz="2200" spc="-1" strike="noStrike">
                <a:latin typeface="Arial"/>
              </a:rPr>
              <a:t>objectifs mesurables</a:t>
            </a:r>
            <a:r>
              <a:rPr b="0" lang="fr-FR" sz="2200" spc="-1" strike="noStrike">
                <a:latin typeface="Arial"/>
              </a:rPr>
              <a:t> à atteindre et des </a:t>
            </a:r>
            <a:r>
              <a:rPr b="1" lang="fr-FR" sz="2200" spc="-1" strike="noStrike">
                <a:latin typeface="Arial"/>
              </a:rPr>
              <a:t>actions à mener</a:t>
            </a:r>
            <a:endParaRPr b="0" lang="fr-FR" sz="2200" spc="-1" strike="noStrike">
              <a:latin typeface="Arial"/>
            </a:endParaRPr>
          </a:p>
          <a:p>
            <a:endParaRPr b="0" lang="fr-FR" sz="2200" spc="-1" strike="noStrike">
              <a:latin typeface="Arial"/>
            </a:endParaRPr>
          </a:p>
          <a:p>
            <a:r>
              <a:rPr b="0" lang="fr-FR" sz="2200" spc="-1" strike="noStrike">
                <a:latin typeface="Arial"/>
              </a:rPr>
              <a:t>Les actions à mener sont affectés à</a:t>
            </a:r>
            <a:r>
              <a:rPr b="1" lang="fr-FR" sz="2200" spc="-1" strike="noStrike">
                <a:latin typeface="Arial"/>
              </a:rPr>
              <a:t> des responsables</a:t>
            </a:r>
            <a:endParaRPr b="0" lang="fr-FR" sz="2200" spc="-1" strike="noStrike">
              <a:latin typeface="Arial"/>
            </a:endParaRPr>
          </a:p>
          <a:p>
            <a:endParaRPr b="0" lang="fr-FR" sz="2200" spc="-1" strike="noStrike">
              <a:latin typeface="Arial"/>
            </a:endParaRPr>
          </a:p>
          <a:p>
            <a:r>
              <a:rPr b="0" lang="fr-FR" sz="2200" spc="-1" strike="noStrike">
                <a:latin typeface="Arial"/>
              </a:rPr>
              <a:t>Des phases de tests fonctionnelles et des tests techniques pour valider la solution livré et permettre le déploiement de l’application.</a:t>
            </a:r>
            <a:endParaRPr b="0" lang="fr-FR" sz="2200" spc="-1" strike="noStrike">
              <a:latin typeface="Arial"/>
            </a:endParaRPr>
          </a:p>
          <a:p>
            <a:endParaRPr b="0" lang="fr-FR" sz="2200" spc="-1" strike="noStrike">
              <a:latin typeface="Arial"/>
            </a:endParaRPr>
          </a:p>
          <a:p>
            <a:endParaRPr b="0" lang="fr-FR" sz="2200" spc="-1" strike="noStrike">
              <a:latin typeface="Arial"/>
            </a:endParaRPr>
          </a:p>
          <a:p>
            <a:endParaRPr b="0" lang="fr-FR" sz="2200" spc="-1" strike="noStrike">
              <a:latin typeface="Arial"/>
            </a:endParaRPr>
          </a:p>
          <a:p>
            <a:endParaRPr b="0" lang="fr-FR" sz="2200" spc="-1" strike="noStrike">
              <a:latin typeface="Arial"/>
            </a:endParaRPr>
          </a:p>
          <a:p>
            <a:endParaRPr b="0" lang="fr-FR" sz="2200" spc="-1" strike="noStrike">
              <a:latin typeface="Arial"/>
            </a:endParaRPr>
          </a:p>
          <a:p>
            <a:endParaRPr b="0" lang="fr-FR" sz="2200" spc="-1" strike="noStrike">
              <a:latin typeface="Arial"/>
            </a:endParaRPr>
          </a:p>
          <a:p>
            <a:endParaRPr b="0" lang="fr-F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800000" y="180000"/>
            <a:ext cx="8635680" cy="10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1800000" y="91440"/>
            <a:ext cx="8635680" cy="12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Objectifs mesurables </a:t>
            </a:r>
            <a:endParaRPr b="0" lang="fr-FR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ou Clé de Performance</a:t>
            </a:r>
            <a:endParaRPr b="0" lang="fr-FR" sz="4400" spc="-1" strike="noStrike">
              <a:latin typeface="Arial"/>
            </a:endParaRPr>
          </a:p>
        </p:txBody>
      </p:sp>
      <p:graphicFrame>
        <p:nvGraphicFramePr>
          <p:cNvPr id="120" name="Table 3"/>
          <p:cNvGraphicFramePr/>
          <p:nvPr/>
        </p:nvGraphicFramePr>
        <p:xfrm>
          <a:off x="1620000" y="2360520"/>
          <a:ext cx="9899280" cy="2799720"/>
        </p:xfrm>
        <a:graphic>
          <a:graphicData uri="http://schemas.openxmlformats.org/drawingml/2006/table">
            <a:tbl>
              <a:tblPr/>
              <a:tblGrid>
                <a:gridCol w="3006360"/>
                <a:gridCol w="3559320"/>
                <a:gridCol w="1777680"/>
                <a:gridCol w="1777680"/>
              </a:tblGrid>
              <a:tr h="5414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fr-FR" sz="1800" spc="-1" strike="noStrike">
                          <a:latin typeface="Arial"/>
                        </a:rPr>
                        <a:t>Objectifs Sprint 1</a:t>
                      </a:r>
                      <a:endParaRPr b="1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fr-FR" sz="1800" spc="-1" strike="noStrike">
                          <a:latin typeface="Arial"/>
                        </a:rPr>
                        <a:t>Valeur à obtenir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fr-FR" sz="1800" spc="-1" strike="noStrike">
                          <a:latin typeface="Arial"/>
                        </a:rPr>
                        <a:t>Temps de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fr-FR" sz="1800" spc="-1" strike="noStrike"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latin typeface="Arial"/>
                        </a:rPr>
                        <a:t>réalisation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fr-FR" sz="1800" spc="-1" strike="noStrike">
                          <a:latin typeface="Arial"/>
                        </a:rPr>
                        <a:t>Résultat après tests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</a:tr>
              <a:tr h="111636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 Nova Light"/>
                        </a:rPr>
                        <a:t>Le Suivi en temps réel des livraisons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fr-FR" sz="1400" spc="-1" strike="noStrike">
                          <a:solidFill>
                            <a:srgbClr val="3465a4"/>
                          </a:solidFill>
                          <a:latin typeface="Arial Nova Light"/>
                        </a:rPr>
                        <a:t>Pouvoir suivre</a:t>
                      </a:r>
                      <a:r>
                        <a:rPr b="1" lang="fr-FR" sz="1800" spc="-1" strike="noStrike">
                          <a:solidFill>
                            <a:srgbClr val="3465a4"/>
                          </a:solidFill>
                          <a:latin typeface="Arial Nova Light"/>
                        </a:rPr>
                        <a:t> </a:t>
                      </a:r>
                      <a:r>
                        <a:rPr b="1" lang="fr-FR" sz="2800" spc="-1" strike="noStrike">
                          <a:solidFill>
                            <a:srgbClr val="3465a4"/>
                          </a:solidFill>
                          <a:latin typeface="Arial Nova Light"/>
                        </a:rPr>
                        <a:t>100%</a:t>
                      </a:r>
                      <a:r>
                        <a:rPr b="1" lang="fr-FR" sz="1800" spc="-1" strike="noStrike">
                          <a:solidFill>
                            <a:srgbClr val="3465a4"/>
                          </a:solidFill>
                          <a:latin typeface="Arial Nova Light"/>
                        </a:rPr>
                        <a:t> </a:t>
                      </a:r>
                      <a:r>
                        <a:rPr b="1" lang="fr-FR" sz="1400" spc="-1" strike="noStrike">
                          <a:solidFill>
                            <a:srgbClr val="3465a4"/>
                          </a:solidFill>
                          <a:latin typeface="Arial Nova Light"/>
                        </a:rPr>
                        <a:t>des livraisons en temps réel via l’application Fournisseurs</a:t>
                      </a:r>
                      <a:endParaRPr b="1" lang="fr-FR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endParaRPr b="0" lang="fr-FR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fr-FR" sz="1800" spc="-1" strike="noStrike">
                          <a:latin typeface="Arial"/>
                        </a:rPr>
                        <a:t>1 Sprint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endParaRPr b="1" lang="fr-FR" sz="2400" spc="-1" strike="noStrike">
                        <a:latin typeface="Times New Roman"/>
                      </a:endParaRPr>
                    </a:p>
                    <a:p>
                      <a:pPr marL="216000" indent="-21600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fr-FR" sz="2800" spc="-1" strike="noStrike">
                          <a:latin typeface="Arial"/>
                        </a:rPr>
                        <a:t>50 %</a:t>
                      </a:r>
                      <a:endParaRPr b="1" lang="fr-FR" sz="2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ff0000"/>
                    </a:solidFill>
                  </a:tcPr>
                </a:tc>
              </a:tr>
              <a:tr h="11300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fr-FR" sz="1800" spc="-1" strike="noStrike">
                          <a:latin typeface="Arial Nova Light"/>
                        </a:rPr>
                        <a:t>Migration des données liées aux Stocks vers Oracle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fr-FR" sz="2800" spc="-1" strike="noStrike">
                          <a:solidFill>
                            <a:srgbClr val="3465a4"/>
                          </a:solidFill>
                          <a:latin typeface="Arial Nova Light"/>
                        </a:rPr>
                        <a:t>95%</a:t>
                      </a:r>
                      <a:r>
                        <a:rPr b="1" lang="fr-FR" sz="1800" spc="-1" strike="noStrike">
                          <a:solidFill>
                            <a:srgbClr val="3465a4"/>
                          </a:solidFill>
                          <a:latin typeface="Arial Nova Light"/>
                        </a:rPr>
                        <a:t> </a:t>
                      </a:r>
                      <a:r>
                        <a:rPr b="1" lang="fr-FR" sz="1400" spc="-1" strike="noStrike">
                          <a:solidFill>
                            <a:srgbClr val="3465a4"/>
                          </a:solidFill>
                          <a:latin typeface="Arial Nova Light"/>
                        </a:rPr>
                        <a:t>des données en base doivent être transféré d ‘ Excel vers Oracle lors de la migration</a:t>
                      </a:r>
                      <a:endParaRPr b="1" lang="fr-FR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endParaRPr b="0" lang="fr-FR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fr-FR" sz="1800" spc="-1" strike="noStrike">
                          <a:latin typeface="Arial"/>
                        </a:rPr>
                        <a:t>1 Sprint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B w="720">
                      <a:solidFill>
                        <a:srgbClr val="ffffff"/>
                      </a:solidFill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fr-FR" sz="2400" spc="-1" strike="noStrike">
                          <a:latin typeface="Times New Roman"/>
                        </a:rPr>
                        <a:t> </a:t>
                      </a:r>
                      <a:endParaRPr b="1" lang="fr-FR" sz="2400" spc="-1" strike="noStrike">
                        <a:latin typeface="Times New Roman"/>
                      </a:endParaRPr>
                    </a:p>
                    <a:p>
                      <a:pPr algn="ctr"/>
                      <a:r>
                        <a:rPr b="1" lang="fr-FR" sz="2400" spc="-1" strike="noStrike">
                          <a:latin typeface="Times New Roman"/>
                        </a:rPr>
                        <a:t> </a:t>
                      </a:r>
                      <a:r>
                        <a:rPr b="1" lang="fr-FR" sz="2800" spc="-1" strike="noStrike">
                          <a:latin typeface="Times New Roman"/>
                        </a:rPr>
                        <a:t> </a:t>
                      </a:r>
                      <a:r>
                        <a:rPr b="1" lang="fr-FR" sz="2800" spc="-1" strike="noStrike">
                          <a:latin typeface="Arial"/>
                        </a:rPr>
                        <a:t>100 %</a:t>
                      </a:r>
                      <a:endParaRPr b="1" lang="fr-FR" sz="2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a933"/>
                    </a:solidFill>
                  </a:tcPr>
                </a:tc>
              </a:tr>
              <a:tr h="11300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 Nova Light"/>
                        </a:rPr>
                        <a:t>Entrée/Sortie des pièces par lecture du code barre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fr-FR" sz="2800" spc="-1" strike="noStrike">
                          <a:solidFill>
                            <a:srgbClr val="3465a4"/>
                          </a:solidFill>
                          <a:latin typeface="Arial Nova Light"/>
                        </a:rPr>
                        <a:t>99%</a:t>
                      </a:r>
                      <a:r>
                        <a:rPr b="1" lang="fr-FR" sz="1400" spc="-1" strike="noStrike">
                          <a:solidFill>
                            <a:srgbClr val="3465a4"/>
                          </a:solidFill>
                          <a:latin typeface="Arial Nova Light"/>
                        </a:rPr>
                        <a:t> des pièces doivent pour être Ajouté ou supprimé par cote barre</a:t>
                      </a:r>
                      <a:endParaRPr b="1" lang="fr-FR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endParaRPr b="0" lang="fr-FR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fr-FR" sz="1800" spc="-1" strike="noStrike">
                          <a:latin typeface="Arial"/>
                        </a:rPr>
                        <a:t>1 Sprint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B w="720">
                      <a:solidFill>
                        <a:srgbClr val="ffffff"/>
                      </a:solidFill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endParaRPr b="1" lang="fr-FR" sz="2400" spc="-1" strike="noStrike">
                        <a:latin typeface="Times New Roman"/>
                      </a:endParaRPr>
                    </a:p>
                    <a:p>
                      <a:pPr marL="216000" indent="-21600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fr-FR" sz="2800" spc="-1" strike="noStrike">
                          <a:latin typeface="Arial"/>
                        </a:rPr>
                        <a:t>100 %</a:t>
                      </a:r>
                      <a:endParaRPr b="1" lang="fr-FR" sz="2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00a93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800000" y="180000"/>
            <a:ext cx="8635680" cy="10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22" name="Table 2"/>
          <p:cNvGraphicFramePr/>
          <p:nvPr/>
        </p:nvGraphicFramePr>
        <p:xfrm>
          <a:off x="1620360" y="2360880"/>
          <a:ext cx="9899280" cy="2799720"/>
        </p:xfrm>
        <a:graphic>
          <a:graphicData uri="http://schemas.openxmlformats.org/drawingml/2006/table">
            <a:tbl>
              <a:tblPr/>
              <a:tblGrid>
                <a:gridCol w="3006360"/>
                <a:gridCol w="3559320"/>
                <a:gridCol w="1777680"/>
                <a:gridCol w="1777680"/>
              </a:tblGrid>
              <a:tr h="5414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fr-FR" sz="1800" spc="-1" strike="noStrike">
                          <a:latin typeface="Arial"/>
                        </a:rPr>
                        <a:t>Objectifs Sprint 2</a:t>
                      </a:r>
                      <a:endParaRPr b="1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fr-FR" sz="1800" spc="-1" strike="noStrike">
                          <a:latin typeface="Arial"/>
                        </a:rPr>
                        <a:t>Valeur à obtenir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fr-FR" sz="1800" spc="-1" strike="noStrike">
                          <a:latin typeface="Arial"/>
                        </a:rPr>
                        <a:t>Temps de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fr-FR" sz="1800" spc="-1" strike="noStrike"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latin typeface="Arial"/>
                        </a:rPr>
                        <a:t>réalisation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fr-FR" sz="1800" spc="-1" strike="noStrike">
                          <a:latin typeface="Arial"/>
                        </a:rPr>
                        <a:t>Résultat après tests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</a:tr>
              <a:tr h="11163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 Nova Light"/>
                        </a:rPr>
                        <a:t>Tableau de bord fournisseurs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fr-FR" sz="2800" spc="-1" strike="noStrike">
                          <a:solidFill>
                            <a:srgbClr val="3465a4"/>
                          </a:solidFill>
                          <a:latin typeface="Arial Nova Light"/>
                        </a:rPr>
                        <a:t>80 % </a:t>
                      </a:r>
                      <a:r>
                        <a:rPr b="1" lang="fr-FR" sz="1400" spc="-1" strike="noStrike">
                          <a:solidFill>
                            <a:srgbClr val="3465a4"/>
                          </a:solidFill>
                          <a:latin typeface="Arial Nova Light"/>
                        </a:rPr>
                        <a:t>informations concernant le fournisseur doivent apparaître dans le tableau de bord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endParaRPr b="0" lang="fr-FR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fr-FR" sz="1800" spc="-1" strike="noStrike">
                          <a:latin typeface="Arial"/>
                        </a:rPr>
                        <a:t>2 Sprints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endParaRPr b="1" lang="fr-FR" sz="1800" spc="-1" strike="noStrike">
                        <a:latin typeface="Arial"/>
                      </a:endParaRPr>
                    </a:p>
                    <a:p>
                      <a:pPr marL="216000" indent="-21600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fr-FR" sz="2800" spc="-1" strike="noStrike">
                          <a:latin typeface="Arial"/>
                        </a:rPr>
                        <a:t>100 %</a:t>
                      </a:r>
                      <a:endParaRPr b="1" lang="fr-FR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00a933"/>
                    </a:solidFill>
                  </a:tcPr>
                </a:tc>
              </a:tr>
              <a:tr h="11300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fr-FR" sz="1800" spc="-1" strike="noStrike">
                          <a:latin typeface="Arial Nova Light"/>
                        </a:rPr>
                        <a:t>Suivi des Paiements fournisseurs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fr-FR" sz="2800" spc="-1" strike="noStrike">
                          <a:solidFill>
                            <a:srgbClr val="3465a4"/>
                          </a:solidFill>
                          <a:latin typeface="Arial Nova Light"/>
                        </a:rPr>
                        <a:t>100%</a:t>
                      </a:r>
                      <a:r>
                        <a:rPr b="1" lang="fr-FR" sz="1800" spc="-1" strike="noStrike">
                          <a:solidFill>
                            <a:srgbClr val="3465a4"/>
                          </a:solidFill>
                          <a:latin typeface="Arial Nova Light"/>
                        </a:rPr>
                        <a:t> </a:t>
                      </a:r>
                      <a:r>
                        <a:rPr b="1" lang="fr-FR" sz="1400" spc="-1" strike="noStrike">
                          <a:solidFill>
                            <a:srgbClr val="3465a4"/>
                          </a:solidFill>
                          <a:latin typeface="Arial Nova Light"/>
                        </a:rPr>
                        <a:t>des paiements fournisseurs doivent pouvoir être suivi par un employé Rep’Aero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endParaRPr b="0" lang="fr-FR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fr-FR" sz="1800" spc="-1" strike="noStrike">
                          <a:latin typeface="Arial"/>
                        </a:rPr>
                        <a:t>1 Sprint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B w="720">
                      <a:solidFill>
                        <a:srgbClr val="ffffff"/>
                      </a:solidFill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fr-FR" sz="1800" spc="-1" strike="noStrike">
                          <a:latin typeface="Arial"/>
                        </a:rPr>
                        <a:t> </a:t>
                      </a:r>
                      <a:endParaRPr b="1" lang="fr-FR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1" lang="fr-FR" sz="2800" spc="-1" strike="noStrike">
                          <a:latin typeface="Arial"/>
                        </a:rPr>
                        <a:t> </a:t>
                      </a:r>
                      <a:r>
                        <a:rPr b="1" lang="fr-FR" sz="2800" spc="-1" strike="noStrike">
                          <a:latin typeface="Arial"/>
                        </a:rPr>
                        <a:t>80 %</a:t>
                      </a:r>
                      <a:endParaRPr b="1" lang="fr-FR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11300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 Nova Light"/>
                        </a:rPr>
                        <a:t>API Gestion des stocks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fr-FR" sz="2800" spc="-1" strike="noStrike">
                          <a:solidFill>
                            <a:srgbClr val="3465a4"/>
                          </a:solidFill>
                          <a:latin typeface="Arial Nova Light"/>
                        </a:rPr>
                        <a:t>100% </a:t>
                      </a:r>
                      <a:r>
                        <a:rPr b="1" lang="fr-FR" sz="1400" spc="-1" strike="noStrike">
                          <a:solidFill>
                            <a:srgbClr val="3465a4"/>
                          </a:solidFill>
                          <a:latin typeface="Arial Nova Light"/>
                        </a:rPr>
                        <a:t>de l’API Gestion des stocks exposés doivent être accessible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endParaRPr b="0" lang="fr-FR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fr-FR" sz="1800" spc="-1" strike="noStrike">
                          <a:latin typeface="Arial"/>
                        </a:rPr>
                        <a:t>1 Sprint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B w="720">
                      <a:solidFill>
                        <a:srgbClr val="ffffff"/>
                      </a:solidFill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endParaRPr b="1" lang="fr-FR" sz="1800" spc="-1" strike="noStrike">
                        <a:latin typeface="Arial"/>
                      </a:endParaRPr>
                    </a:p>
                    <a:p>
                      <a:pPr marL="216000" indent="-21600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fr-FR" sz="2800" spc="-1" strike="noStrike">
                          <a:latin typeface="Arial"/>
                        </a:rPr>
                        <a:t>100 %</a:t>
                      </a:r>
                      <a:endParaRPr b="1" lang="fr-FR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00a933"/>
                    </a:solidFill>
                  </a:tcPr>
                </a:tc>
              </a:tr>
            </a:tbl>
          </a:graphicData>
        </a:graphic>
      </p:graphicFrame>
      <p:sp>
        <p:nvSpPr>
          <p:cNvPr id="123" name="TextShape 3"/>
          <p:cNvSpPr txBox="1"/>
          <p:nvPr/>
        </p:nvSpPr>
        <p:spPr>
          <a:xfrm>
            <a:off x="1800000" y="180000"/>
            <a:ext cx="8280000" cy="134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Objectifs mesurables </a:t>
            </a:r>
            <a:endParaRPr b="0" lang="fr-FR" sz="4400" spc="-1" strike="noStrike">
              <a:latin typeface="Arial"/>
            </a:endParaRPr>
          </a:p>
          <a:p>
            <a:pPr algn="ctr"/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ou Clé de Performance</a:t>
            </a:r>
            <a:endParaRPr b="0" lang="fr-F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800000" y="91440"/>
            <a:ext cx="8635680" cy="12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Processus de Migration des données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3777480" y="1620000"/>
            <a:ext cx="5221080" cy="476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800000" y="180000"/>
            <a:ext cx="8635680" cy="10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Sécurité et Axe d’amélioration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900000" y="1800000"/>
            <a:ext cx="10620000" cy="391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3200" spc="-1" strike="noStrike">
                <a:latin typeface="Arial"/>
              </a:rPr>
              <a:t>Afin de renforcer la sécurité au sein de l’architecture en plus des précautions existantes,</a:t>
            </a:r>
            <a:endParaRPr b="0" lang="fr-FR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Mise en un système d’authentification JWT sur chaque application de l’architecture avec autorisation suivant le rôle affecté.</a:t>
            </a:r>
            <a:endParaRPr b="0" lang="fr-FR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Mise en place d’un Firewall, antivirus… </a:t>
            </a:r>
            <a:endParaRPr b="0" lang="fr-FR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Mise en place de sauvegarde régulière du S.I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800000" y="180000"/>
            <a:ext cx="8635680" cy="10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TextShape 2"/>
          <p:cNvSpPr txBox="1"/>
          <p:nvPr/>
        </p:nvSpPr>
        <p:spPr>
          <a:xfrm>
            <a:off x="2340000" y="540000"/>
            <a:ext cx="810000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4400" spc="-1" strike="noStrike">
                <a:latin typeface="Arial"/>
              </a:rPr>
              <a:t>Arrêt  - Reprise des services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1260000" y="1800000"/>
            <a:ext cx="10260000" cy="470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3200" spc="-1" strike="noStrike">
                <a:latin typeface="Arial"/>
              </a:rPr>
              <a:t>Le déploiement en production se fera hors horaire de travail pour les salariés Rep’Aero</a:t>
            </a:r>
            <a:endParaRPr b="0" lang="fr-FR" sz="3200" spc="-1" strike="noStrike">
              <a:latin typeface="Arial"/>
            </a:endParaRPr>
          </a:p>
          <a:p>
            <a:r>
              <a:rPr b="0" lang="fr-FR" sz="3200" spc="-1" strike="noStrike">
                <a:latin typeface="Arial"/>
              </a:rPr>
              <a:t> </a:t>
            </a:r>
            <a:r>
              <a:rPr b="0" lang="fr-FR" sz="3200" spc="-1" strike="noStrike">
                <a:latin typeface="Arial"/>
              </a:rPr>
              <a:t>à la fin de chaque sprint. </a:t>
            </a:r>
            <a:endParaRPr b="0" lang="fr-FR" sz="3200" spc="-1" strike="noStrike">
              <a:latin typeface="Arial"/>
            </a:endParaRPr>
          </a:p>
          <a:p>
            <a:endParaRPr b="0" lang="fr-FR" sz="3200" spc="-1" strike="noStrike">
              <a:latin typeface="Arial"/>
            </a:endParaRPr>
          </a:p>
          <a:p>
            <a:r>
              <a:rPr b="0" lang="fr-FR" sz="3200" spc="-1" strike="noStrike">
                <a:latin typeface="Arial"/>
              </a:rPr>
              <a:t>Une Sauvegarde du S.I en l’état sera effectué avant chaque déploiement pour palier à toute défaillance.</a:t>
            </a:r>
            <a:endParaRPr b="0" lang="fr-FR" sz="3200" spc="-1" strike="noStrike">
              <a:latin typeface="Arial"/>
            </a:endParaRPr>
          </a:p>
          <a:p>
            <a:endParaRPr b="0" lang="fr-FR" sz="3200" spc="-1" strike="noStrike">
              <a:latin typeface="Arial"/>
            </a:endParaRPr>
          </a:p>
          <a:p>
            <a:r>
              <a:rPr b="0" lang="fr-FR" sz="3200" spc="-1" strike="noStrike">
                <a:latin typeface="Arial"/>
              </a:rPr>
              <a:t>Responsable :  Ingénieur système et chef d’équipe Rep’Aero</a:t>
            </a:r>
            <a:r>
              <a:rPr b="0" lang="fr-FR" sz="2400" spc="-1" strike="noStrike">
                <a:latin typeface="Arial"/>
              </a:rPr>
              <a:t> 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800000" y="180000"/>
            <a:ext cx="8635680" cy="10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Objectifs et enjeux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2340000" y="1440000"/>
            <a:ext cx="647748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Rep’Aero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souhaite faire évoluer son système d’information et à émis des</a:t>
            </a: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objectifs stratégiques à atteindre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Proposer de nouveaux services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Maintenir les services existants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Recentrer les capacités de l’entreprise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800000" y="180000"/>
            <a:ext cx="8635680" cy="10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Un projet de Migration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901440" y="2513880"/>
            <a:ext cx="2980080" cy="198504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7976520" y="2538000"/>
            <a:ext cx="3002400" cy="1960920"/>
          </a:xfrm>
          <a:prstGeom prst="rect">
            <a:avLst/>
          </a:prstGeom>
          <a:ln w="0">
            <a:noFill/>
          </a:ln>
        </p:spPr>
      </p:pic>
      <p:sp>
        <p:nvSpPr>
          <p:cNvPr id="50" name="CustomShape 2"/>
          <p:cNvSpPr/>
          <p:nvPr/>
        </p:nvSpPr>
        <p:spPr>
          <a:xfrm>
            <a:off x="901440" y="4799880"/>
            <a:ext cx="3057120" cy="5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EXISTANTE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8282160" y="4799880"/>
            <a:ext cx="2337120" cy="5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CIBLE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4141800" y="3242160"/>
            <a:ext cx="3597120" cy="536760"/>
          </a:xfrm>
          <a:custGeom>
            <a:avLst/>
            <a:gdLst/>
            <a:ahLst/>
            <a:rect l="l" t="t" r="r" b="b"/>
            <a:pathLst>
              <a:path w="10002" h="1502">
                <a:moveTo>
                  <a:pt x="0" y="375"/>
                </a:moveTo>
                <a:lnTo>
                  <a:pt x="7500" y="375"/>
                </a:lnTo>
                <a:lnTo>
                  <a:pt x="7500" y="0"/>
                </a:lnTo>
                <a:lnTo>
                  <a:pt x="10001" y="750"/>
                </a:lnTo>
                <a:lnTo>
                  <a:pt x="7500" y="1501"/>
                </a:lnTo>
                <a:lnTo>
                  <a:pt x="7500" y="1125"/>
                </a:lnTo>
                <a:lnTo>
                  <a:pt x="0" y="1125"/>
                </a:lnTo>
                <a:lnTo>
                  <a:pt x="0" y="375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1800000" y="180000"/>
            <a:ext cx="8635680" cy="10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Scénarios possibles 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2160000" y="1862280"/>
            <a:ext cx="1796760" cy="896760"/>
          </a:xfrm>
          <a:custGeom>
            <a:avLst/>
            <a:gdLst/>
            <a:ahLst/>
            <a:rect l="l" t="t" r="r" b="b"/>
            <a:pathLst>
              <a:path w="5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4584" y="2501"/>
                </a:lnTo>
                <a:lnTo>
                  <a:pt x="4584" y="2501"/>
                </a:lnTo>
                <a:cubicBezTo>
                  <a:pt x="4657" y="2501"/>
                  <a:pt x="4729" y="2482"/>
                  <a:pt x="4793" y="2445"/>
                </a:cubicBezTo>
                <a:cubicBezTo>
                  <a:pt x="4856" y="2409"/>
                  <a:pt x="4909" y="2356"/>
                  <a:pt x="4945" y="2293"/>
                </a:cubicBezTo>
                <a:cubicBezTo>
                  <a:pt x="4982" y="2229"/>
                  <a:pt x="5001" y="2157"/>
                  <a:pt x="5001" y="2084"/>
                </a:cubicBezTo>
                <a:lnTo>
                  <a:pt x="5000" y="416"/>
                </a:lnTo>
                <a:lnTo>
                  <a:pt x="5001" y="417"/>
                </a:lnTo>
                <a:lnTo>
                  <a:pt x="5001" y="417"/>
                </a:lnTo>
                <a:cubicBezTo>
                  <a:pt x="5001" y="344"/>
                  <a:pt x="4982" y="272"/>
                  <a:pt x="4945" y="208"/>
                </a:cubicBezTo>
                <a:cubicBezTo>
                  <a:pt x="4909" y="145"/>
                  <a:pt x="4856" y="92"/>
                  <a:pt x="4793" y="56"/>
                </a:cubicBezTo>
                <a:cubicBezTo>
                  <a:pt x="4729" y="19"/>
                  <a:pt x="4657" y="0"/>
                  <a:pt x="4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3"/>
          <p:cNvSpPr/>
          <p:nvPr/>
        </p:nvSpPr>
        <p:spPr>
          <a:xfrm>
            <a:off x="7740360" y="1862280"/>
            <a:ext cx="1796760" cy="896760"/>
          </a:xfrm>
          <a:custGeom>
            <a:avLst/>
            <a:gdLst/>
            <a:ahLst/>
            <a:rect l="l" t="t" r="r" b="b"/>
            <a:pathLst>
              <a:path w="5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4584" y="2501"/>
                </a:lnTo>
                <a:lnTo>
                  <a:pt x="4584" y="2501"/>
                </a:lnTo>
                <a:cubicBezTo>
                  <a:pt x="4657" y="2501"/>
                  <a:pt x="4729" y="2482"/>
                  <a:pt x="4793" y="2445"/>
                </a:cubicBezTo>
                <a:cubicBezTo>
                  <a:pt x="4856" y="2409"/>
                  <a:pt x="4909" y="2356"/>
                  <a:pt x="4945" y="2293"/>
                </a:cubicBezTo>
                <a:cubicBezTo>
                  <a:pt x="4982" y="2229"/>
                  <a:pt x="5001" y="2157"/>
                  <a:pt x="5001" y="2084"/>
                </a:cubicBezTo>
                <a:lnTo>
                  <a:pt x="5000" y="416"/>
                </a:lnTo>
                <a:lnTo>
                  <a:pt x="5001" y="417"/>
                </a:lnTo>
                <a:lnTo>
                  <a:pt x="5001" y="417"/>
                </a:lnTo>
                <a:cubicBezTo>
                  <a:pt x="5001" y="344"/>
                  <a:pt x="4982" y="272"/>
                  <a:pt x="4945" y="208"/>
                </a:cubicBezTo>
                <a:cubicBezTo>
                  <a:pt x="4909" y="145"/>
                  <a:pt x="4856" y="92"/>
                  <a:pt x="4793" y="56"/>
                </a:cubicBezTo>
                <a:cubicBezTo>
                  <a:pt x="4729" y="19"/>
                  <a:pt x="4657" y="0"/>
                  <a:pt x="4584" y="0"/>
                </a:cubicBezTo>
                <a:lnTo>
                  <a:pt x="416" y="0"/>
                </a:lnTo>
              </a:path>
            </a:pathLst>
          </a:cu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4"/>
          <p:cNvSpPr/>
          <p:nvPr/>
        </p:nvSpPr>
        <p:spPr>
          <a:xfrm>
            <a:off x="4320360" y="1440000"/>
            <a:ext cx="3057120" cy="5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Option A : Migration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TOTALE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7" name="CustomShape 5"/>
          <p:cNvSpPr/>
          <p:nvPr/>
        </p:nvSpPr>
        <p:spPr>
          <a:xfrm>
            <a:off x="5040360" y="2402280"/>
            <a:ext cx="1976760" cy="176760"/>
          </a:xfrm>
          <a:custGeom>
            <a:avLst/>
            <a:gdLst/>
            <a:ahLst/>
            <a:rect l="l" t="t" r="r" b="b"/>
            <a:pathLst>
              <a:path w="5502" h="502">
                <a:moveTo>
                  <a:pt x="0" y="125"/>
                </a:moveTo>
                <a:lnTo>
                  <a:pt x="4125" y="125"/>
                </a:lnTo>
                <a:lnTo>
                  <a:pt x="4125" y="0"/>
                </a:lnTo>
                <a:lnTo>
                  <a:pt x="5501" y="250"/>
                </a:lnTo>
                <a:lnTo>
                  <a:pt x="4125" y="501"/>
                </a:lnTo>
                <a:lnTo>
                  <a:pt x="4125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6"/>
          <p:cNvSpPr/>
          <p:nvPr/>
        </p:nvSpPr>
        <p:spPr>
          <a:xfrm>
            <a:off x="2160000" y="3662280"/>
            <a:ext cx="1796760" cy="896760"/>
          </a:xfrm>
          <a:custGeom>
            <a:avLst/>
            <a:gdLst/>
            <a:ahLst/>
            <a:rect l="l" t="t" r="r" b="b"/>
            <a:pathLst>
              <a:path w="5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4584" y="2501"/>
                </a:lnTo>
                <a:lnTo>
                  <a:pt x="4584" y="2501"/>
                </a:lnTo>
                <a:cubicBezTo>
                  <a:pt x="4657" y="2501"/>
                  <a:pt x="4729" y="2482"/>
                  <a:pt x="4793" y="2445"/>
                </a:cubicBezTo>
                <a:cubicBezTo>
                  <a:pt x="4856" y="2409"/>
                  <a:pt x="4909" y="2356"/>
                  <a:pt x="4945" y="2293"/>
                </a:cubicBezTo>
                <a:cubicBezTo>
                  <a:pt x="4982" y="2229"/>
                  <a:pt x="5001" y="2157"/>
                  <a:pt x="5001" y="2084"/>
                </a:cubicBezTo>
                <a:lnTo>
                  <a:pt x="5000" y="416"/>
                </a:lnTo>
                <a:lnTo>
                  <a:pt x="5001" y="417"/>
                </a:lnTo>
                <a:lnTo>
                  <a:pt x="5001" y="417"/>
                </a:lnTo>
                <a:cubicBezTo>
                  <a:pt x="5001" y="344"/>
                  <a:pt x="4982" y="272"/>
                  <a:pt x="4945" y="208"/>
                </a:cubicBezTo>
                <a:cubicBezTo>
                  <a:pt x="4909" y="145"/>
                  <a:pt x="4856" y="92"/>
                  <a:pt x="4793" y="56"/>
                </a:cubicBezTo>
                <a:cubicBezTo>
                  <a:pt x="4729" y="19"/>
                  <a:pt x="4657" y="0"/>
                  <a:pt x="4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7"/>
          <p:cNvSpPr/>
          <p:nvPr/>
        </p:nvSpPr>
        <p:spPr>
          <a:xfrm>
            <a:off x="7740360" y="3662280"/>
            <a:ext cx="1796760" cy="896760"/>
          </a:xfrm>
          <a:custGeom>
            <a:avLst/>
            <a:gdLst/>
            <a:ahLst/>
            <a:rect l="l" t="t" r="r" b="b"/>
            <a:pathLst>
              <a:path w="5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4584" y="2501"/>
                </a:lnTo>
                <a:lnTo>
                  <a:pt x="4584" y="2501"/>
                </a:lnTo>
                <a:cubicBezTo>
                  <a:pt x="4657" y="2501"/>
                  <a:pt x="4729" y="2482"/>
                  <a:pt x="4793" y="2445"/>
                </a:cubicBezTo>
                <a:cubicBezTo>
                  <a:pt x="4856" y="2409"/>
                  <a:pt x="4909" y="2356"/>
                  <a:pt x="4945" y="2293"/>
                </a:cubicBezTo>
                <a:cubicBezTo>
                  <a:pt x="4982" y="2229"/>
                  <a:pt x="5001" y="2157"/>
                  <a:pt x="5001" y="2084"/>
                </a:cubicBezTo>
                <a:lnTo>
                  <a:pt x="5000" y="416"/>
                </a:lnTo>
                <a:lnTo>
                  <a:pt x="5001" y="417"/>
                </a:lnTo>
                <a:lnTo>
                  <a:pt x="5001" y="417"/>
                </a:lnTo>
                <a:cubicBezTo>
                  <a:pt x="5001" y="344"/>
                  <a:pt x="4982" y="272"/>
                  <a:pt x="4945" y="208"/>
                </a:cubicBezTo>
                <a:cubicBezTo>
                  <a:pt x="4909" y="145"/>
                  <a:pt x="4856" y="92"/>
                  <a:pt x="4793" y="56"/>
                </a:cubicBezTo>
                <a:cubicBezTo>
                  <a:pt x="4729" y="19"/>
                  <a:pt x="4657" y="0"/>
                  <a:pt x="4584" y="0"/>
                </a:cubicBezTo>
                <a:lnTo>
                  <a:pt x="416" y="0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8"/>
          <p:cNvSpPr/>
          <p:nvPr/>
        </p:nvSpPr>
        <p:spPr>
          <a:xfrm>
            <a:off x="4320360" y="3240000"/>
            <a:ext cx="3057120" cy="5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Option B : Migration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PARTIELLE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1" name="CustomShape 9"/>
          <p:cNvSpPr/>
          <p:nvPr/>
        </p:nvSpPr>
        <p:spPr>
          <a:xfrm>
            <a:off x="5040360" y="4202280"/>
            <a:ext cx="1976760" cy="176760"/>
          </a:xfrm>
          <a:custGeom>
            <a:avLst/>
            <a:gdLst/>
            <a:ahLst/>
            <a:rect l="l" t="t" r="r" b="b"/>
            <a:pathLst>
              <a:path w="5502" h="502">
                <a:moveTo>
                  <a:pt x="0" y="125"/>
                </a:moveTo>
                <a:lnTo>
                  <a:pt x="4125" y="125"/>
                </a:lnTo>
                <a:lnTo>
                  <a:pt x="4125" y="0"/>
                </a:lnTo>
                <a:lnTo>
                  <a:pt x="5501" y="250"/>
                </a:lnTo>
                <a:lnTo>
                  <a:pt x="4125" y="501"/>
                </a:lnTo>
                <a:lnTo>
                  <a:pt x="4125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10"/>
          <p:cNvSpPr/>
          <p:nvPr/>
        </p:nvSpPr>
        <p:spPr>
          <a:xfrm>
            <a:off x="8640720" y="3662280"/>
            <a:ext cx="896760" cy="896760"/>
          </a:xfrm>
          <a:custGeom>
            <a:avLst/>
            <a:gdLst/>
            <a:ahLst/>
            <a:rect l="l" t="t" r="r" b="b"/>
            <a:pathLst>
              <a:path w="2502" h="2502">
                <a:moveTo>
                  <a:pt x="35" y="0"/>
                </a:moveTo>
                <a:lnTo>
                  <a:pt x="35" y="0"/>
                </a:lnTo>
                <a:cubicBezTo>
                  <a:pt x="29" y="0"/>
                  <a:pt x="23" y="2"/>
                  <a:pt x="18" y="5"/>
                </a:cubicBezTo>
                <a:cubicBezTo>
                  <a:pt x="12" y="8"/>
                  <a:pt x="8" y="12"/>
                  <a:pt x="5" y="18"/>
                </a:cubicBezTo>
                <a:cubicBezTo>
                  <a:pt x="2" y="23"/>
                  <a:pt x="0" y="29"/>
                  <a:pt x="0" y="35"/>
                </a:cubicBezTo>
                <a:lnTo>
                  <a:pt x="0" y="2466"/>
                </a:lnTo>
                <a:lnTo>
                  <a:pt x="0" y="2466"/>
                </a:lnTo>
                <a:cubicBezTo>
                  <a:pt x="0" y="2472"/>
                  <a:pt x="2" y="2478"/>
                  <a:pt x="5" y="2484"/>
                </a:cubicBezTo>
                <a:cubicBezTo>
                  <a:pt x="8" y="2489"/>
                  <a:pt x="12" y="2493"/>
                  <a:pt x="18" y="2496"/>
                </a:cubicBezTo>
                <a:cubicBezTo>
                  <a:pt x="23" y="2499"/>
                  <a:pt x="29" y="2501"/>
                  <a:pt x="35" y="2501"/>
                </a:cubicBezTo>
                <a:lnTo>
                  <a:pt x="2466" y="2501"/>
                </a:lnTo>
                <a:lnTo>
                  <a:pt x="2466" y="2501"/>
                </a:lnTo>
                <a:cubicBezTo>
                  <a:pt x="2472" y="2501"/>
                  <a:pt x="2478" y="2499"/>
                  <a:pt x="2484" y="2496"/>
                </a:cubicBezTo>
                <a:cubicBezTo>
                  <a:pt x="2489" y="2493"/>
                  <a:pt x="2493" y="2489"/>
                  <a:pt x="2496" y="2484"/>
                </a:cubicBezTo>
                <a:cubicBezTo>
                  <a:pt x="2499" y="2478"/>
                  <a:pt x="2501" y="2472"/>
                  <a:pt x="2501" y="2466"/>
                </a:cubicBezTo>
                <a:lnTo>
                  <a:pt x="2501" y="35"/>
                </a:lnTo>
                <a:lnTo>
                  <a:pt x="2501" y="35"/>
                </a:lnTo>
                <a:lnTo>
                  <a:pt x="2501" y="35"/>
                </a:lnTo>
                <a:cubicBezTo>
                  <a:pt x="2501" y="29"/>
                  <a:pt x="2499" y="23"/>
                  <a:pt x="2496" y="18"/>
                </a:cubicBezTo>
                <a:cubicBezTo>
                  <a:pt x="2493" y="12"/>
                  <a:pt x="2489" y="8"/>
                  <a:pt x="2484" y="5"/>
                </a:cubicBezTo>
                <a:cubicBezTo>
                  <a:pt x="2478" y="2"/>
                  <a:pt x="2472" y="0"/>
                  <a:pt x="2466" y="0"/>
                </a:cubicBezTo>
                <a:lnTo>
                  <a:pt x="35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11"/>
          <p:cNvSpPr/>
          <p:nvPr/>
        </p:nvSpPr>
        <p:spPr>
          <a:xfrm>
            <a:off x="2160000" y="5220000"/>
            <a:ext cx="1796760" cy="896760"/>
          </a:xfrm>
          <a:custGeom>
            <a:avLst/>
            <a:gdLst/>
            <a:ahLst/>
            <a:rect l="l" t="t" r="r" b="b"/>
            <a:pathLst>
              <a:path w="5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4584" y="2501"/>
                </a:lnTo>
                <a:lnTo>
                  <a:pt x="4584" y="2501"/>
                </a:lnTo>
                <a:cubicBezTo>
                  <a:pt x="4657" y="2501"/>
                  <a:pt x="4729" y="2482"/>
                  <a:pt x="4793" y="2445"/>
                </a:cubicBezTo>
                <a:cubicBezTo>
                  <a:pt x="4856" y="2409"/>
                  <a:pt x="4909" y="2356"/>
                  <a:pt x="4945" y="2293"/>
                </a:cubicBezTo>
                <a:cubicBezTo>
                  <a:pt x="4982" y="2229"/>
                  <a:pt x="5001" y="2157"/>
                  <a:pt x="5001" y="2084"/>
                </a:cubicBezTo>
                <a:lnTo>
                  <a:pt x="5000" y="416"/>
                </a:lnTo>
                <a:lnTo>
                  <a:pt x="5001" y="417"/>
                </a:lnTo>
                <a:lnTo>
                  <a:pt x="5001" y="417"/>
                </a:lnTo>
                <a:cubicBezTo>
                  <a:pt x="5001" y="344"/>
                  <a:pt x="4982" y="272"/>
                  <a:pt x="4945" y="208"/>
                </a:cubicBezTo>
                <a:cubicBezTo>
                  <a:pt x="4909" y="145"/>
                  <a:pt x="4856" y="92"/>
                  <a:pt x="4793" y="56"/>
                </a:cubicBezTo>
                <a:cubicBezTo>
                  <a:pt x="4729" y="19"/>
                  <a:pt x="4657" y="0"/>
                  <a:pt x="4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12"/>
          <p:cNvSpPr/>
          <p:nvPr/>
        </p:nvSpPr>
        <p:spPr>
          <a:xfrm>
            <a:off x="7740360" y="5220000"/>
            <a:ext cx="1796760" cy="896760"/>
          </a:xfrm>
          <a:custGeom>
            <a:avLst/>
            <a:gdLst/>
            <a:ahLst/>
            <a:rect l="l" t="t" r="r" b="b"/>
            <a:pathLst>
              <a:path w="5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4584" y="2501"/>
                </a:lnTo>
                <a:lnTo>
                  <a:pt x="4584" y="2501"/>
                </a:lnTo>
                <a:cubicBezTo>
                  <a:pt x="4657" y="2501"/>
                  <a:pt x="4729" y="2482"/>
                  <a:pt x="4793" y="2445"/>
                </a:cubicBezTo>
                <a:cubicBezTo>
                  <a:pt x="4856" y="2409"/>
                  <a:pt x="4909" y="2356"/>
                  <a:pt x="4945" y="2293"/>
                </a:cubicBezTo>
                <a:cubicBezTo>
                  <a:pt x="4982" y="2229"/>
                  <a:pt x="5001" y="2157"/>
                  <a:pt x="5001" y="2084"/>
                </a:cubicBezTo>
                <a:lnTo>
                  <a:pt x="5000" y="416"/>
                </a:lnTo>
                <a:lnTo>
                  <a:pt x="5001" y="417"/>
                </a:lnTo>
                <a:lnTo>
                  <a:pt x="5001" y="417"/>
                </a:lnTo>
                <a:cubicBezTo>
                  <a:pt x="5001" y="344"/>
                  <a:pt x="4982" y="272"/>
                  <a:pt x="4945" y="208"/>
                </a:cubicBezTo>
                <a:cubicBezTo>
                  <a:pt x="4909" y="145"/>
                  <a:pt x="4856" y="92"/>
                  <a:pt x="4793" y="56"/>
                </a:cubicBezTo>
                <a:cubicBezTo>
                  <a:pt x="4729" y="19"/>
                  <a:pt x="4657" y="0"/>
                  <a:pt x="4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13"/>
          <p:cNvSpPr/>
          <p:nvPr/>
        </p:nvSpPr>
        <p:spPr>
          <a:xfrm>
            <a:off x="4320360" y="4797720"/>
            <a:ext cx="3057120" cy="5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Option C : Pas de Migration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STATUT QUO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6" name="CustomShape 14"/>
          <p:cNvSpPr/>
          <p:nvPr/>
        </p:nvSpPr>
        <p:spPr>
          <a:xfrm>
            <a:off x="5040360" y="5760000"/>
            <a:ext cx="1976760" cy="176760"/>
          </a:xfrm>
          <a:custGeom>
            <a:avLst/>
            <a:gdLst/>
            <a:ahLst/>
            <a:rect l="l" t="t" r="r" b="b"/>
            <a:pathLst>
              <a:path w="5502" h="502">
                <a:moveTo>
                  <a:pt x="0" y="125"/>
                </a:moveTo>
                <a:lnTo>
                  <a:pt x="4125" y="125"/>
                </a:lnTo>
                <a:lnTo>
                  <a:pt x="4125" y="0"/>
                </a:lnTo>
                <a:lnTo>
                  <a:pt x="5501" y="250"/>
                </a:lnTo>
                <a:lnTo>
                  <a:pt x="4125" y="501"/>
                </a:lnTo>
                <a:lnTo>
                  <a:pt x="4125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15"/>
          <p:cNvSpPr/>
          <p:nvPr/>
        </p:nvSpPr>
        <p:spPr>
          <a:xfrm>
            <a:off x="5400360" y="5400000"/>
            <a:ext cx="1256760" cy="896760"/>
          </a:xfrm>
          <a:prstGeom prst="noSmoking">
            <a:avLst>
              <a:gd name="adj" fmla="val 12500"/>
            </a:avLst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800000" y="180000"/>
            <a:ext cx="8635680" cy="10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Parties prenantes</a:t>
            </a:r>
            <a:endParaRPr b="0" lang="fr-FR" sz="4400" spc="-1" strike="noStrike">
              <a:latin typeface="Arial"/>
            </a:endParaRPr>
          </a:p>
        </p:txBody>
      </p:sp>
      <p:graphicFrame>
        <p:nvGraphicFramePr>
          <p:cNvPr id="69" name="Table 2"/>
          <p:cNvGraphicFramePr/>
          <p:nvPr/>
        </p:nvGraphicFramePr>
        <p:xfrm>
          <a:off x="1440000" y="1440000"/>
          <a:ext cx="9180000" cy="4562640"/>
        </p:xfrm>
        <a:graphic>
          <a:graphicData uri="http://schemas.openxmlformats.org/drawingml/2006/table">
            <a:tbl>
              <a:tblPr/>
              <a:tblGrid>
                <a:gridCol w="1513800"/>
                <a:gridCol w="1915920"/>
                <a:gridCol w="1737000"/>
                <a:gridCol w="1949760"/>
                <a:gridCol w="2063880"/>
              </a:tblGrid>
              <a:tr h="648000"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Bahnschrift Light"/>
                        </a:rPr>
                        <a:t> </a:t>
                      </a:r>
                      <a:r>
                        <a:rPr b="0" lang="fr-FR" sz="1800" spc="-1" strike="noStrike">
                          <a:latin typeface="Bahnschrift Light"/>
                        </a:rPr>
                        <a:t>+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 Black"/>
                        </a:rPr>
                        <a:t>SATISFAIRE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 Black"/>
                        </a:rPr>
                        <a:t>ENGAGER AVEC ATTENTION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025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gridSpan="2" rowSpan="3"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Bahnschrift Light"/>
                        </a:rPr>
                        <a:t> </a:t>
                      </a:r>
                      <a:r>
                        <a:rPr b="1" lang="fr-FR" sz="1800" spc="-1" strike="noStrike">
                          <a:latin typeface="Bahnschrift Light"/>
                        </a:rPr>
                        <a:t>Clients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latin typeface="Bahnschrift Light"/>
                        </a:rPr>
                        <a:t> </a:t>
                      </a:r>
                      <a:r>
                        <a:rPr b="1" lang="fr-FR" sz="1800" spc="-1" strike="noStrike">
                          <a:latin typeface="Bahnschrift Light"/>
                        </a:rPr>
                        <a:t>Fournisseurs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 rowSpan="1">
                  <a:tcPr marL="90000" marR="90000">
                    <a:solidFill>
                      <a:srgbClr val="729fcf"/>
                    </a:solidFill>
                  </a:tcPr>
                </a:tc>
                <a:tc gridSpan="2" rowSpan="3">
                  <a:txBody>
                    <a:bodyPr lIns="90000" rIns="90000">
                      <a:noAutofit/>
                    </a:bodyPr>
                    <a:p>
                      <a:pPr marL="216000" indent="-21276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"/>
                      </a:pPr>
                      <a:r>
                        <a:rPr b="1" lang="fr-FR" sz="1800" spc="-1" strike="noStrike">
                          <a:latin typeface="Bahnschrift Light"/>
                        </a:rPr>
                        <a:t> </a:t>
                      </a:r>
                      <a:r>
                        <a:rPr b="1" lang="fr-FR" sz="1800" spc="-1" strike="noStrike">
                          <a:latin typeface="Bahnschrift Light"/>
                        </a:rPr>
                        <a:t>Prestataire Informatique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276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"/>
                      </a:pPr>
                      <a:r>
                        <a:rPr b="1" lang="fr-FR" sz="1800" spc="-1" strike="noStrike">
                          <a:latin typeface="Bahnschrift Light"/>
                        </a:rPr>
                        <a:t> </a:t>
                      </a:r>
                      <a:r>
                        <a:rPr b="1" lang="fr-FR" sz="1800" spc="-1" strike="noStrike">
                          <a:latin typeface="Bahnschrift Light"/>
                        </a:rPr>
                        <a:t>Cadre et Technicien Rep'Aero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latin typeface="Bahnschrift Light"/>
                        </a:rPr>
                        <a:t> 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276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"/>
                      </a:pPr>
                      <a:r>
                        <a:rPr b="1" lang="fr-FR" sz="1800" spc="-1" strike="noStrike">
                          <a:latin typeface="Bahnschrift Light"/>
                        </a:rPr>
                        <a:t>Architecte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 rowSpan="1">
                  <a:tcPr marL="90000" marR="90000">
                    <a:solidFill>
                      <a:srgbClr val="729fcf"/>
                    </a:solidFill>
                  </a:tcPr>
                </a:tc>
              </a:tr>
              <a:tr h="5025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 gridSpan="1">
                  <a:tcPr marL="90000" marR="90000">
                    <a:solidFill>
                      <a:srgbClr val="729fcf"/>
                    </a:solidFill>
                  </a:tcPr>
                </a:tc>
                <a:tc vMerge="1" hMerge="1">
                  <a:tcPr marL="90000" marR="90000">
                    <a:solidFill>
                      <a:srgbClr val="729fcf"/>
                    </a:solidFill>
                  </a:tcPr>
                </a:tc>
                <a:tc vMerge="1" gridSpan="1">
                  <a:tcPr marL="90000" marR="90000">
                    <a:solidFill>
                      <a:srgbClr val="729fcf"/>
                    </a:solidFill>
                  </a:tcPr>
                </a:tc>
                <a:tc vMerge="1"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257040">
                <a:tc rowSpan="2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2000" spc="-1" strike="noStrike">
                          <a:solidFill>
                            <a:srgbClr val="00a933"/>
                          </a:solidFill>
                          <a:latin typeface="Bahnschrift Light"/>
                        </a:rPr>
                        <a:t>POUVOIR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vMerge="1" gridSpan="1">
                  <a:tcPr marL="90000" marR="90000">
                    <a:solidFill>
                      <a:srgbClr val="729fcf"/>
                    </a:solidFill>
                  </a:tcPr>
                </a:tc>
                <a:tc vMerge="1" hMerge="1">
                  <a:tcPr marL="90000" marR="90000">
                    <a:solidFill>
                      <a:srgbClr val="729fcf"/>
                    </a:solidFill>
                  </a:tcPr>
                </a:tc>
                <a:tc vMerge="1" gridSpan="1">
                  <a:tcPr marL="90000" marR="90000">
                    <a:solidFill>
                      <a:srgbClr val="729fcf"/>
                    </a:solidFill>
                  </a:tcPr>
                </a:tc>
                <a:tc vMerge="1"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64908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 Black"/>
                        </a:rPr>
                        <a:t>SURVEILLER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 Black"/>
                        </a:rPr>
                        <a:t>INFORMER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025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gridSpan="2" rowSpan="3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 rowSpan="1">
                  <a:tcPr marL="90000" marR="90000">
                    <a:solidFill>
                      <a:srgbClr val="729fcf"/>
                    </a:solidFill>
                  </a:tcPr>
                </a:tc>
                <a:tc gridSpan="2" rowSpan="3">
                  <a:txBody>
                    <a:bodyPr lIns="90000" rIns="90000">
                      <a:noAutofit/>
                    </a:bodyPr>
                    <a:p>
                      <a:pPr marL="216000" indent="-21276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"/>
                      </a:pPr>
                      <a:r>
                        <a:rPr b="0" lang="fr-FR" sz="1800" spc="-1" strike="noStrike">
                          <a:latin typeface="Bahnschrift Light"/>
                        </a:rPr>
                        <a:t> </a:t>
                      </a:r>
                      <a:r>
                        <a:rPr b="1" lang="fr-FR" sz="1800" spc="-1" strike="noStrike">
                          <a:latin typeface="Bahnschrift Light"/>
                        </a:rPr>
                        <a:t>Prestataire de l’audit Technique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276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"/>
                      </a:pPr>
                      <a:r>
                        <a:rPr b="1" lang="fr-FR" sz="1800" spc="-1" strike="noStrike">
                          <a:latin typeface="Bahnschrift Light"/>
                        </a:rPr>
                        <a:t>Prestataire de l’architecture cible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Bahnschrift Light"/>
                        </a:rPr>
                        <a:t> 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Bahnschrift Light"/>
                        </a:rPr>
                        <a:t>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 rowSpan="1">
                  <a:tcPr marL="90000" marR="90000">
                    <a:solidFill>
                      <a:srgbClr val="729fcf"/>
                    </a:solidFill>
                  </a:tcPr>
                </a:tc>
              </a:tr>
              <a:tr h="5025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 gridSpan="1">
                  <a:tcPr marL="90000" marR="90000">
                    <a:solidFill>
                      <a:srgbClr val="729fcf"/>
                    </a:solidFill>
                  </a:tcPr>
                </a:tc>
                <a:tc vMerge="1" hMerge="1">
                  <a:tcPr marL="90000" marR="90000">
                    <a:solidFill>
                      <a:srgbClr val="729fcf"/>
                    </a:solidFill>
                  </a:tcPr>
                </a:tc>
                <a:tc vMerge="1" gridSpan="1">
                  <a:tcPr marL="90000" marR="90000">
                    <a:solidFill>
                      <a:srgbClr val="729fcf"/>
                    </a:solidFill>
                  </a:tcPr>
                </a:tc>
                <a:tc vMerge="1"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02560"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Bahnschrift Light"/>
                        </a:rPr>
                        <a:t> </a:t>
                      </a:r>
                      <a:r>
                        <a:rPr b="0" lang="fr-FR" sz="1800" spc="-1" strike="noStrike">
                          <a:latin typeface="Bahnschrift Light"/>
                        </a:rPr>
                        <a:t>-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vMerge="1" gridSpan="1">
                  <a:tcPr marL="90000" marR="90000">
                    <a:solidFill>
                      <a:srgbClr val="729fcf"/>
                    </a:solidFill>
                  </a:tcPr>
                </a:tc>
                <a:tc vMerge="1" hMerge="1">
                  <a:tcPr marL="90000" marR="90000">
                    <a:solidFill>
                      <a:srgbClr val="729fcf"/>
                    </a:solidFill>
                  </a:tcPr>
                </a:tc>
                <a:tc vMerge="1" gridSpan="1">
                  <a:tcPr marL="90000" marR="90000">
                    <a:solidFill>
                      <a:srgbClr val="729fcf"/>
                    </a:solidFill>
                  </a:tcPr>
                </a:tc>
                <a:tc vMerge="1"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95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Bahnschrift Light"/>
                        </a:rPr>
                        <a:t> </a:t>
                      </a:r>
                      <a:r>
                        <a:rPr b="0" lang="fr-FR" sz="1800" spc="-1" strike="noStrike">
                          <a:latin typeface="Bahnschrift Light"/>
                        </a:rPr>
                        <a:t>-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2000" spc="-1" strike="noStrike">
                          <a:solidFill>
                            <a:srgbClr val="2a6099"/>
                          </a:solidFill>
                          <a:latin typeface="Bahnschrift Light"/>
                        </a:rPr>
                        <a:t>INTÉRÊT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Bahnschrift Light"/>
                        </a:rPr>
                        <a:t>+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1800000" y="180000"/>
            <a:ext cx="8635680" cy="10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</a:rPr>
              <a:t>Les Rôles et Responsabilités</a:t>
            </a:r>
            <a:endParaRPr b="0" lang="fr-FR" sz="4400" spc="-1" strike="noStrike">
              <a:latin typeface="Arial"/>
            </a:endParaRPr>
          </a:p>
        </p:txBody>
      </p:sp>
      <p:graphicFrame>
        <p:nvGraphicFramePr>
          <p:cNvPr id="71" name="Table 2"/>
          <p:cNvGraphicFramePr/>
          <p:nvPr/>
        </p:nvGraphicFramePr>
        <p:xfrm>
          <a:off x="1440000" y="1668960"/>
          <a:ext cx="9899280" cy="4630680"/>
        </p:xfrm>
        <a:graphic>
          <a:graphicData uri="http://schemas.openxmlformats.org/drawingml/2006/table">
            <a:tbl>
              <a:tblPr/>
              <a:tblGrid>
                <a:gridCol w="4212720"/>
                <a:gridCol w="5686920"/>
              </a:tblGrid>
              <a:tr h="9453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2200" spc="-1" strike="noStrike">
                          <a:latin typeface="Arial"/>
                        </a:rPr>
                        <a:t>Parties prenantes</a:t>
                      </a:r>
                      <a:endParaRPr b="0" lang="fr-FR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2200" spc="-1" strike="noStrike">
                          <a:latin typeface="Arial"/>
                        </a:rPr>
                        <a:t>Rôles et responsabilité</a:t>
                      </a:r>
                      <a:endParaRPr b="0" lang="fr-FR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9453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2200" spc="-1" strike="noStrike">
                          <a:latin typeface="Arial"/>
                        </a:rPr>
                        <a:t>Prestataire informatique</a:t>
                      </a:r>
                      <a:endParaRPr b="0" lang="fr-FR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2200" spc="-1" strike="noStrike">
                          <a:latin typeface="Arial"/>
                        </a:rPr>
                        <a:t>Responsable du développement des applications et de la migration des données.</a:t>
                      </a:r>
                      <a:endParaRPr b="0" lang="fr-FR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9453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2200" spc="-1" strike="noStrike">
                          <a:latin typeface="Arial"/>
                        </a:rPr>
                        <a:t>Cadres et techniciens </a:t>
                      </a:r>
                      <a:endParaRPr b="0" lang="fr-FR" sz="2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2200" spc="-1" strike="noStrike">
                          <a:latin typeface="Arial"/>
                        </a:rPr>
                        <a:t>Rep’Aero</a:t>
                      </a:r>
                      <a:endParaRPr b="0" lang="fr-FR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2200" spc="-1" strike="noStrike">
                          <a:latin typeface="Arial"/>
                        </a:rPr>
                        <a:t>Responsables des recettes fonctionnelles et accompagnent les développeurs</a:t>
                      </a:r>
                      <a:endParaRPr b="0" lang="fr-FR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478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2200" spc="-1" strike="noStrike">
                          <a:latin typeface="Arial"/>
                        </a:rPr>
                        <a:t>Architecte</a:t>
                      </a:r>
                      <a:endParaRPr b="0" lang="fr-FR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2200" spc="-1" strike="noStrike">
                          <a:latin typeface="Arial"/>
                        </a:rPr>
                        <a:t>Il préconise les technologies nécessaires pour une migration optimale.</a:t>
                      </a:r>
                      <a:endParaRPr b="0" lang="fr-FR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9471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2200" spc="-1" strike="noStrike">
                          <a:latin typeface="Arial"/>
                        </a:rPr>
                        <a:t>Clients / Fournisseurs</a:t>
                      </a:r>
                      <a:endParaRPr b="0" lang="fr-FR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2200" spc="-1" strike="noStrike">
                          <a:latin typeface="Arial"/>
                        </a:rPr>
                        <a:t>Ont un intérêt sur les applications développées.</a:t>
                      </a:r>
                      <a:endParaRPr b="0" lang="fr-FR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800000" y="180000"/>
            <a:ext cx="8635680" cy="10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Contraintes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980000" y="1620000"/>
            <a:ext cx="845748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5400" spc="-1" strike="noStrike">
                <a:solidFill>
                  <a:srgbClr val="000000"/>
                </a:solidFill>
                <a:latin typeface="Arial"/>
                <a:ea typeface="DejaVu Sans"/>
              </a:rPr>
              <a:t>Financière :  50000€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2160000" y="3014640"/>
            <a:ext cx="8457480" cy="23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Technologiques :</a:t>
            </a:r>
            <a:endParaRPr b="0" lang="fr-FR" sz="4400" spc="-1" strike="noStrike">
              <a:latin typeface="Arial"/>
            </a:endParaRPr>
          </a:p>
          <a:p>
            <a:pPr marL="216000" indent="-2127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Oracle pour S.G.B.D.R</a:t>
            </a:r>
            <a:endParaRPr b="0" lang="fr-FR" sz="4400" spc="-1" strike="noStrike">
              <a:latin typeface="Arial"/>
            </a:endParaRPr>
          </a:p>
          <a:p>
            <a:pPr marL="216000" indent="-2127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Utilisation d’un C.R.M</a:t>
            </a:r>
            <a:endParaRPr b="0" lang="fr-FR" sz="4400" spc="-1" strike="noStrike">
              <a:latin typeface="Arial"/>
            </a:endParaRPr>
          </a:p>
          <a:p>
            <a:pPr marL="216000" indent="-2127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Service de facturation Cloud</a:t>
            </a:r>
            <a:endParaRPr b="0" lang="fr-F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65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2340000" y="2880000"/>
            <a:ext cx="7917480" cy="143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ffffff"/>
                </a:solidFill>
                <a:latin typeface="Arial"/>
                <a:ea typeface="DejaVu Sans"/>
              </a:rPr>
              <a:t>Existant  VS  Cible</a:t>
            </a:r>
            <a:endParaRPr b="0" lang="fr-FR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ffffff"/>
                </a:solidFill>
                <a:latin typeface="Arial"/>
                <a:ea typeface="DejaVu Sans"/>
              </a:rPr>
              <a:t>Impacts</a:t>
            </a:r>
            <a:endParaRPr b="0" lang="fr-F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2207</TotalTime>
  <Application>LibreOffice/7.0.2.2$Windows_X86_64 LibreOffice_project/8349ace3c3162073abd90d81fd06dcfb6b36b994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2019-10-18T13:10:17Z</dcterms:created>
  <dc:creator/>
  <dc:description/>
  <dc:language>fr-FR</dc:language>
  <cp:lastModifiedBy/>
  <dcterms:modified xsi:type="dcterms:W3CDTF">2021-04-28T12:25:41Z</dcterms:modified>
  <cp:revision>95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