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0480" cy="613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0480" cy="13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259640" y="1800000"/>
            <a:ext cx="10798920" cy="1618200"/>
          </a:xfrm>
          <a:prstGeom prst="rect">
            <a:avLst/>
          </a:prstGeom>
          <a:solidFill>
            <a:schemeClr val="accent6">
              <a:alpha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63360" y="4860000"/>
            <a:ext cx="11995200" cy="616680"/>
          </a:xfrm>
          <a:prstGeom prst="rect">
            <a:avLst/>
          </a:prstGeom>
          <a:solidFill>
            <a:schemeClr val="accent5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63360" y="5580000"/>
            <a:ext cx="11995200" cy="898560"/>
          </a:xfrm>
          <a:prstGeom prst="rect">
            <a:avLst/>
          </a:prstGeom>
          <a:solidFill>
            <a:schemeClr val="accent2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1260000" y="3419640"/>
            <a:ext cx="10798560" cy="143604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63360" y="1800000"/>
            <a:ext cx="1194840" cy="16182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63360" y="3419640"/>
            <a:ext cx="1195200" cy="1438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7"/>
          <p:cNvSpPr/>
          <p:nvPr/>
        </p:nvSpPr>
        <p:spPr>
          <a:xfrm>
            <a:off x="63360" y="4860000"/>
            <a:ext cx="1179000" cy="616680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63360" y="5580000"/>
            <a:ext cx="1179000" cy="1078560"/>
          </a:xfrm>
          <a:prstGeom prst="rect">
            <a:avLst/>
          </a:prstGeom>
          <a:solidFill>
            <a:srgbClr val="618197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MV Boli"/>
                <a:ea typeface="DejaVu Sans"/>
              </a:rPr>
              <a:t>Enjeux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5" name="Line 9"/>
          <p:cNvSpPr/>
          <p:nvPr/>
        </p:nvSpPr>
        <p:spPr>
          <a:xfrm>
            <a:off x="337968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10"/>
          <p:cNvSpPr/>
          <p:nvPr/>
        </p:nvSpPr>
        <p:spPr>
          <a:xfrm>
            <a:off x="545652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1"/>
          <p:cNvSpPr/>
          <p:nvPr/>
        </p:nvSpPr>
        <p:spPr>
          <a:xfrm>
            <a:off x="753336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12"/>
          <p:cNvSpPr/>
          <p:nvPr/>
        </p:nvSpPr>
        <p:spPr>
          <a:xfrm>
            <a:off x="954324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3"/>
          <p:cNvSpPr/>
          <p:nvPr/>
        </p:nvSpPr>
        <p:spPr>
          <a:xfrm>
            <a:off x="1440000" y="1800000"/>
            <a:ext cx="1938240" cy="898560"/>
          </a:xfrm>
          <a:prstGeom prst="roundRect">
            <a:avLst>
              <a:gd name="adj" fmla="val 100000"/>
            </a:avLst>
          </a:prstGeom>
          <a:solidFill>
            <a:srgbClr val="8d63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Focus clients et ressources, passons au CRM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3304440" y="2520000"/>
            <a:ext cx="2150640" cy="33336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Fournisseurs et Stock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1431360" y="5681880"/>
            <a:ext cx="1807200" cy="43668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Automatiser les prises de RDV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1980000" y="4320000"/>
            <a:ext cx="1618560" cy="17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Implémentation du CRM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1260000" y="1260000"/>
            <a:ext cx="8098560" cy="453240"/>
          </a:xfrm>
          <a:prstGeom prst="roundRect">
            <a:avLst>
              <a:gd name="adj" fmla="val 10000000"/>
            </a:avLst>
          </a:prstGeom>
          <a:solidFill>
            <a:srgbClr val="bf0041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8"/>
          <p:cNvSpPr/>
          <p:nvPr/>
        </p:nvSpPr>
        <p:spPr>
          <a:xfrm>
            <a:off x="1468440" y="5040000"/>
            <a:ext cx="150120" cy="175680"/>
          </a:xfrm>
          <a:prstGeom prst="parallelogram">
            <a:avLst>
              <a:gd name="adj" fmla="val 25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9"/>
          <p:cNvSpPr/>
          <p:nvPr/>
        </p:nvSpPr>
        <p:spPr>
          <a:xfrm>
            <a:off x="63360" y="2377080"/>
            <a:ext cx="11790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Étapes clés/ Jalons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6" name="CustomShape 20"/>
          <p:cNvSpPr/>
          <p:nvPr/>
        </p:nvSpPr>
        <p:spPr>
          <a:xfrm>
            <a:off x="63360" y="3631320"/>
            <a:ext cx="117900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Ateliers/ Taches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7" name="CustomShape 21"/>
          <p:cNvSpPr/>
          <p:nvPr/>
        </p:nvSpPr>
        <p:spPr>
          <a:xfrm>
            <a:off x="0" y="4860000"/>
            <a:ext cx="11790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47313a"/>
                </a:solidFill>
                <a:latin typeface="MV Boli"/>
                <a:ea typeface="Adobe Heiti Std R"/>
              </a:rPr>
              <a:t>Responsabilités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8" name="CustomShape 22"/>
          <p:cNvSpPr/>
          <p:nvPr/>
        </p:nvSpPr>
        <p:spPr>
          <a:xfrm>
            <a:off x="63360" y="5307480"/>
            <a:ext cx="11790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3"/>
          <p:cNvSpPr/>
          <p:nvPr/>
        </p:nvSpPr>
        <p:spPr>
          <a:xfrm>
            <a:off x="1433520" y="1397880"/>
            <a:ext cx="40644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Avril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0" name="CustomShape 24"/>
          <p:cNvSpPr/>
          <p:nvPr/>
        </p:nvSpPr>
        <p:spPr>
          <a:xfrm>
            <a:off x="3443400" y="1397880"/>
            <a:ext cx="51516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Mai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1" name="CustomShape 25"/>
          <p:cNvSpPr/>
          <p:nvPr/>
        </p:nvSpPr>
        <p:spPr>
          <a:xfrm>
            <a:off x="5520240" y="1397880"/>
            <a:ext cx="55008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2" name="CustomShape 26"/>
          <p:cNvSpPr/>
          <p:nvPr/>
        </p:nvSpPr>
        <p:spPr>
          <a:xfrm>
            <a:off x="7597080" y="1397880"/>
            <a:ext cx="86076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Juillet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8569440" y="2379240"/>
            <a:ext cx="96300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8"/>
          <p:cNvSpPr/>
          <p:nvPr/>
        </p:nvSpPr>
        <p:spPr>
          <a:xfrm>
            <a:off x="1800000" y="5051880"/>
            <a:ext cx="143856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Développeurs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65" name="CustomShape 29"/>
          <p:cNvSpPr/>
          <p:nvPr/>
        </p:nvSpPr>
        <p:spPr>
          <a:xfrm>
            <a:off x="10847160" y="6295320"/>
            <a:ext cx="5695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0"/>
          <p:cNvSpPr/>
          <p:nvPr/>
        </p:nvSpPr>
        <p:spPr>
          <a:xfrm>
            <a:off x="9000360" y="5992200"/>
            <a:ext cx="60732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1"/>
          <p:cNvSpPr/>
          <p:nvPr/>
        </p:nvSpPr>
        <p:spPr>
          <a:xfrm>
            <a:off x="6136200" y="2696760"/>
            <a:ext cx="130608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2"/>
          <p:cNvSpPr/>
          <p:nvPr/>
        </p:nvSpPr>
        <p:spPr>
          <a:xfrm>
            <a:off x="7643520" y="4912920"/>
            <a:ext cx="569520" cy="2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9" name="CustomShape 33"/>
          <p:cNvSpPr/>
          <p:nvPr/>
        </p:nvSpPr>
        <p:spPr>
          <a:xfrm>
            <a:off x="9300960" y="5595120"/>
            <a:ext cx="569520" cy="2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0" name="CustomShape 34"/>
          <p:cNvSpPr/>
          <p:nvPr/>
        </p:nvSpPr>
        <p:spPr>
          <a:xfrm>
            <a:off x="7296120" y="5999760"/>
            <a:ext cx="937800" cy="1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21" strike="noStrike">
                <a:solidFill>
                  <a:srgbClr val="ffffff"/>
                </a:solidFill>
                <a:latin typeface="MV Boli"/>
                <a:ea typeface="DejaVu Sans"/>
              </a:rPr>
              <a:t>Communications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1" name="CustomShape 35"/>
          <p:cNvSpPr/>
          <p:nvPr/>
        </p:nvSpPr>
        <p:spPr>
          <a:xfrm>
            <a:off x="6644520" y="3076200"/>
            <a:ext cx="111528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36"/>
          <p:cNvSpPr/>
          <p:nvPr/>
        </p:nvSpPr>
        <p:spPr>
          <a:xfrm>
            <a:off x="337968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Line 37"/>
          <p:cNvSpPr/>
          <p:nvPr/>
        </p:nvSpPr>
        <p:spPr>
          <a:xfrm>
            <a:off x="545652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Line 38"/>
          <p:cNvSpPr/>
          <p:nvPr/>
        </p:nvSpPr>
        <p:spPr>
          <a:xfrm>
            <a:off x="753336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39"/>
          <p:cNvSpPr/>
          <p:nvPr/>
        </p:nvSpPr>
        <p:spPr>
          <a:xfrm>
            <a:off x="954324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0"/>
          <p:cNvSpPr/>
          <p:nvPr/>
        </p:nvSpPr>
        <p:spPr>
          <a:xfrm>
            <a:off x="3960000" y="360000"/>
            <a:ext cx="5038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Rep'Aero Roadmap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77" name="CustomShape 41"/>
          <p:cNvSpPr/>
          <p:nvPr/>
        </p:nvSpPr>
        <p:spPr>
          <a:xfrm>
            <a:off x="5464440" y="2912760"/>
            <a:ext cx="2067480" cy="34200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Domaine Production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8" name="CustomShape 42"/>
          <p:cNvSpPr/>
          <p:nvPr/>
        </p:nvSpPr>
        <p:spPr>
          <a:xfrm>
            <a:off x="1980000" y="3960000"/>
            <a:ext cx="1398240" cy="35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Création de l’appli de réservation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79" name="CustomShape 43"/>
          <p:cNvSpPr/>
          <p:nvPr/>
        </p:nvSpPr>
        <p:spPr>
          <a:xfrm>
            <a:off x="1440000" y="3420000"/>
            <a:ext cx="1258560" cy="53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0" name="CustomShape 44"/>
          <p:cNvSpPr/>
          <p:nvPr/>
        </p:nvSpPr>
        <p:spPr>
          <a:xfrm>
            <a:off x="3420000" y="3960000"/>
            <a:ext cx="1618560" cy="35856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 API vers Gestion des Ressources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1" name="CustomShape 45"/>
          <p:cNvSpPr/>
          <p:nvPr/>
        </p:nvSpPr>
        <p:spPr>
          <a:xfrm>
            <a:off x="3240000" y="3420000"/>
            <a:ext cx="1078560" cy="53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Nouvelle base de données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2" name="CustomShape 46"/>
          <p:cNvSpPr/>
          <p:nvPr/>
        </p:nvSpPr>
        <p:spPr>
          <a:xfrm>
            <a:off x="4385160" y="3600000"/>
            <a:ext cx="1193400" cy="35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de Gestion des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3" name="CustomShape 47"/>
          <p:cNvSpPr/>
          <p:nvPr/>
        </p:nvSpPr>
        <p:spPr>
          <a:xfrm>
            <a:off x="3647880" y="5760000"/>
            <a:ext cx="3370680" cy="3585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Entrée/Sortie avec lecture du code barre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4" name="CustomShape 48"/>
          <p:cNvSpPr/>
          <p:nvPr/>
        </p:nvSpPr>
        <p:spPr>
          <a:xfrm>
            <a:off x="5580000" y="3600000"/>
            <a:ext cx="1438560" cy="35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Tableau de bord/ Alerte sms email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5" name="CustomShape 49"/>
          <p:cNvSpPr/>
          <p:nvPr/>
        </p:nvSpPr>
        <p:spPr>
          <a:xfrm>
            <a:off x="3600000" y="4500000"/>
            <a:ext cx="1193400" cy="17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Fournisseurs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6" name="CustomShape 50"/>
          <p:cNvSpPr/>
          <p:nvPr/>
        </p:nvSpPr>
        <p:spPr>
          <a:xfrm>
            <a:off x="3960000" y="6120000"/>
            <a:ext cx="3058560" cy="3585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Suivi en temps réel des livraisons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7" name="CustomShape 51"/>
          <p:cNvSpPr/>
          <p:nvPr/>
        </p:nvSpPr>
        <p:spPr>
          <a:xfrm>
            <a:off x="4860000" y="4500000"/>
            <a:ext cx="2338560" cy="17856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Connexion HTTPS vers la banque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8" name="CustomShape 52"/>
          <p:cNvSpPr/>
          <p:nvPr/>
        </p:nvSpPr>
        <p:spPr>
          <a:xfrm>
            <a:off x="5580000" y="3976560"/>
            <a:ext cx="1374120" cy="34200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53"/>
          <p:cNvSpPr/>
          <p:nvPr/>
        </p:nvSpPr>
        <p:spPr>
          <a:xfrm>
            <a:off x="3420000" y="216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4"/>
          <p:cNvSpPr/>
          <p:nvPr/>
        </p:nvSpPr>
        <p:spPr>
          <a:xfrm>
            <a:off x="5636520" y="259128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1" name="CustomShape 55"/>
          <p:cNvSpPr/>
          <p:nvPr/>
        </p:nvSpPr>
        <p:spPr>
          <a:xfrm>
            <a:off x="3600000" y="216000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2" name="CustomShape 56"/>
          <p:cNvSpPr/>
          <p:nvPr/>
        </p:nvSpPr>
        <p:spPr>
          <a:xfrm>
            <a:off x="7740000" y="291276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3" name="CustomShape 57"/>
          <p:cNvSpPr/>
          <p:nvPr/>
        </p:nvSpPr>
        <p:spPr>
          <a:xfrm>
            <a:off x="5456520" y="261324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8"/>
          <p:cNvSpPr/>
          <p:nvPr/>
        </p:nvSpPr>
        <p:spPr>
          <a:xfrm>
            <a:off x="7581240" y="291276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9"/>
          <p:cNvSpPr/>
          <p:nvPr/>
        </p:nvSpPr>
        <p:spPr>
          <a:xfrm>
            <a:off x="3780000" y="198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0"/>
          <p:cNvSpPr/>
          <p:nvPr/>
        </p:nvSpPr>
        <p:spPr>
          <a:xfrm>
            <a:off x="3960000" y="198000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7" name="CustomShape 61"/>
          <p:cNvSpPr/>
          <p:nvPr/>
        </p:nvSpPr>
        <p:spPr>
          <a:xfrm>
            <a:off x="5580000" y="234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2"/>
          <p:cNvSpPr/>
          <p:nvPr/>
        </p:nvSpPr>
        <p:spPr>
          <a:xfrm>
            <a:off x="7740000" y="270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3"/>
          <p:cNvSpPr/>
          <p:nvPr/>
        </p:nvSpPr>
        <p:spPr>
          <a:xfrm>
            <a:off x="5760000" y="231804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0" name="CustomShape 64"/>
          <p:cNvSpPr/>
          <p:nvPr/>
        </p:nvSpPr>
        <p:spPr>
          <a:xfrm>
            <a:off x="7920000" y="2639520"/>
            <a:ext cx="71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1" name="CustomShape 65"/>
          <p:cNvSpPr/>
          <p:nvPr/>
        </p:nvSpPr>
        <p:spPr>
          <a:xfrm>
            <a:off x="7020000" y="4140000"/>
            <a:ext cx="1194120" cy="17856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Production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2" name="CustomShape 66"/>
          <p:cNvSpPr/>
          <p:nvPr/>
        </p:nvSpPr>
        <p:spPr>
          <a:xfrm rot="29400">
            <a:off x="8277480" y="4134600"/>
            <a:ext cx="898560" cy="17856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Appels API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3" name="CustomShape 67"/>
          <p:cNvSpPr/>
          <p:nvPr/>
        </p:nvSpPr>
        <p:spPr>
          <a:xfrm>
            <a:off x="7533360" y="5792400"/>
            <a:ext cx="3011400" cy="3585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l’impression à partir de mobile iPad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4" name="CustomShape 68"/>
          <p:cNvSpPr/>
          <p:nvPr/>
        </p:nvSpPr>
        <p:spPr>
          <a:xfrm>
            <a:off x="1431360" y="6152400"/>
            <a:ext cx="2167200" cy="50616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Optimisation disponibilité Technicien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5" name="CustomShape 69"/>
          <p:cNvSpPr/>
          <p:nvPr/>
        </p:nvSpPr>
        <p:spPr>
          <a:xfrm>
            <a:off x="1620360" y="5040000"/>
            <a:ext cx="150120" cy="175680"/>
          </a:xfrm>
          <a:prstGeom prst="parallelogram">
            <a:avLst>
              <a:gd name="adj" fmla="val 25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0"/>
          <p:cNvSpPr/>
          <p:nvPr/>
        </p:nvSpPr>
        <p:spPr>
          <a:xfrm>
            <a:off x="1316880" y="5042880"/>
            <a:ext cx="150120" cy="17568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1"/>
          <p:cNvSpPr/>
          <p:nvPr/>
        </p:nvSpPr>
        <p:spPr>
          <a:xfrm>
            <a:off x="3780000" y="5040000"/>
            <a:ext cx="178560" cy="17856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2"/>
          <p:cNvSpPr/>
          <p:nvPr/>
        </p:nvSpPr>
        <p:spPr>
          <a:xfrm>
            <a:off x="3960000" y="5040000"/>
            <a:ext cx="107856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Chef de projet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09" name="CustomShape 73"/>
          <p:cNvSpPr/>
          <p:nvPr/>
        </p:nvSpPr>
        <p:spPr>
          <a:xfrm>
            <a:off x="5400000" y="504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4"/>
          <p:cNvSpPr/>
          <p:nvPr/>
        </p:nvSpPr>
        <p:spPr>
          <a:xfrm>
            <a:off x="5580000" y="5051880"/>
            <a:ext cx="107856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Équipe Rep’Aero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1" name="CustomShape 75"/>
          <p:cNvSpPr/>
          <p:nvPr/>
        </p:nvSpPr>
        <p:spPr>
          <a:xfrm>
            <a:off x="4140000" y="180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6"/>
          <p:cNvSpPr/>
          <p:nvPr/>
        </p:nvSpPr>
        <p:spPr>
          <a:xfrm>
            <a:off x="5940000" y="213804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7"/>
          <p:cNvSpPr/>
          <p:nvPr/>
        </p:nvSpPr>
        <p:spPr>
          <a:xfrm>
            <a:off x="7920000" y="245952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8"/>
          <p:cNvSpPr/>
          <p:nvPr/>
        </p:nvSpPr>
        <p:spPr>
          <a:xfrm>
            <a:off x="4320000" y="1800000"/>
            <a:ext cx="107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5" name="CustomShape 79"/>
          <p:cNvSpPr/>
          <p:nvPr/>
        </p:nvSpPr>
        <p:spPr>
          <a:xfrm>
            <a:off x="7020000" y="5040000"/>
            <a:ext cx="178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0"/>
          <p:cNvSpPr/>
          <p:nvPr/>
        </p:nvSpPr>
        <p:spPr>
          <a:xfrm>
            <a:off x="7134480" y="5040000"/>
            <a:ext cx="168408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Ingénieur système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7" name="CustomShape 81"/>
          <p:cNvSpPr/>
          <p:nvPr/>
        </p:nvSpPr>
        <p:spPr>
          <a:xfrm>
            <a:off x="6120000" y="2138040"/>
            <a:ext cx="107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8" name="CustomShape 82"/>
          <p:cNvSpPr/>
          <p:nvPr/>
        </p:nvSpPr>
        <p:spPr>
          <a:xfrm>
            <a:off x="8100000" y="2426760"/>
            <a:ext cx="10785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Application>LibreOffice/7.0.2.2$Windows_X86_64 LibreOffice_project/8349ace3c3162073abd90d81fd06dcfb6b36b994</Application>
  <Words>71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2019-10-18T13:10:17Z</dcterms:created>
  <dc:creator/>
  <dc:description/>
  <dc:language>fr-FR</dc:language>
  <cp:lastModifiedBy/>
  <dcterms:modified xsi:type="dcterms:W3CDTF">2021-04-14T13:55:46Z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