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64" r:id="rId6"/>
    <p:sldId id="353" r:id="rId7"/>
    <p:sldId id="354" r:id="rId8"/>
    <p:sldId id="356" r:id="rId9"/>
    <p:sldId id="355" r:id="rId10"/>
    <p:sldId id="357" r:id="rId11"/>
    <p:sldId id="361" r:id="rId12"/>
    <p:sldId id="362" r:id="rId13"/>
    <p:sldId id="358" r:id="rId14"/>
    <p:sldId id="359" r:id="rId15"/>
    <p:sldId id="360" r:id="rId16"/>
    <p:sldId id="363"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06/18/23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18,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18,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18,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18,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18,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18,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18,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18,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18,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18,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Customer Experience Report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endParaRPr lang="en-US" dirty="0"/>
          </a:p>
          <a:p>
            <a:r>
              <a:rPr lang="en-US" dirty="0"/>
              <a:t>Author: Ha Nguyen Minh Lam</a:t>
            </a:r>
          </a:p>
          <a:p>
            <a:r>
              <a:rPr lang="en-US" dirty="0"/>
              <a:t>Email: lamhanguyenminh@gmail.com</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22862D9-D999-26CC-8E0D-1540E3E9AD7A}"/>
              </a:ext>
            </a:extLst>
          </p:cNvPr>
          <p:cNvSpPr>
            <a:spLocks noGrp="1"/>
          </p:cNvSpPr>
          <p:nvPr>
            <p:ph type="ftr" sz="quarter" idx="12"/>
          </p:nvPr>
        </p:nvSpPr>
        <p:spPr>
          <a:xfrm>
            <a:off x="1494789" y="6332220"/>
            <a:ext cx="1757457" cy="247651"/>
          </a:xfrm>
        </p:spPr>
        <p:txBody>
          <a:bodyPr/>
          <a:lstStyle/>
          <a:p>
            <a:r>
              <a:rPr lang="en-US" dirty="0"/>
              <a:t>Customer Experience Report</a:t>
            </a:r>
            <a:endParaRPr lang="en-US" b="0" dirty="0"/>
          </a:p>
        </p:txBody>
      </p:sp>
      <p:sp>
        <p:nvSpPr>
          <p:cNvPr id="6" name="Slide Number Placeholder 5">
            <a:extLst>
              <a:ext uri="{FF2B5EF4-FFF2-40B4-BE49-F238E27FC236}">
                <a16:creationId xmlns:a16="http://schemas.microsoft.com/office/drawing/2014/main" id="{89394B42-4432-5606-976F-840C73B3961A}"/>
              </a:ext>
            </a:extLst>
          </p:cNvPr>
          <p:cNvSpPr>
            <a:spLocks noGrp="1"/>
          </p:cNvSpPr>
          <p:nvPr>
            <p:ph type="sldNum" sz="quarter" idx="13"/>
          </p:nvPr>
        </p:nvSpPr>
        <p:spPr/>
        <p:txBody>
          <a:bodyPr/>
          <a:lstStyle/>
          <a:p>
            <a:fld id="{294A09A9-5501-47C1-A89A-A340965A2BE2}" type="slidenum">
              <a:rPr lang="en-US" smtClean="0"/>
              <a:pPr/>
              <a:t>10</a:t>
            </a:fld>
            <a:endParaRPr lang="en-US" dirty="0">
              <a:latin typeface="+mn-lt"/>
            </a:endParaRPr>
          </a:p>
        </p:txBody>
      </p:sp>
      <p:pic>
        <p:nvPicPr>
          <p:cNvPr id="8" name="Picture 7">
            <a:extLst>
              <a:ext uri="{FF2B5EF4-FFF2-40B4-BE49-F238E27FC236}">
                <a16:creationId xmlns:a16="http://schemas.microsoft.com/office/drawing/2014/main" id="{BF3E49B7-A717-926B-CC6E-CB540C5121C3}"/>
              </a:ext>
            </a:extLst>
          </p:cNvPr>
          <p:cNvPicPr>
            <a:picLocks noChangeAspect="1"/>
          </p:cNvPicPr>
          <p:nvPr/>
        </p:nvPicPr>
        <p:blipFill>
          <a:blip r:embed="rId2"/>
          <a:stretch>
            <a:fillRect/>
          </a:stretch>
        </p:blipFill>
        <p:spPr>
          <a:xfrm>
            <a:off x="7805394" y="0"/>
            <a:ext cx="4386606" cy="3448143"/>
          </a:xfrm>
          <a:prstGeom prst="rect">
            <a:avLst/>
          </a:prstGeom>
        </p:spPr>
      </p:pic>
      <p:pic>
        <p:nvPicPr>
          <p:cNvPr id="12" name="Picture 11">
            <a:extLst>
              <a:ext uri="{FF2B5EF4-FFF2-40B4-BE49-F238E27FC236}">
                <a16:creationId xmlns:a16="http://schemas.microsoft.com/office/drawing/2014/main" id="{C61C14FE-92CF-6FDE-6CFE-B60075AA365D}"/>
              </a:ext>
            </a:extLst>
          </p:cNvPr>
          <p:cNvPicPr>
            <a:picLocks noChangeAspect="1"/>
          </p:cNvPicPr>
          <p:nvPr/>
        </p:nvPicPr>
        <p:blipFill>
          <a:blip r:embed="rId3"/>
          <a:stretch>
            <a:fillRect/>
          </a:stretch>
        </p:blipFill>
        <p:spPr>
          <a:xfrm>
            <a:off x="3402239" y="3448142"/>
            <a:ext cx="4799087" cy="3409857"/>
          </a:xfrm>
          <a:prstGeom prst="rect">
            <a:avLst/>
          </a:prstGeom>
        </p:spPr>
      </p:pic>
      <p:pic>
        <p:nvPicPr>
          <p:cNvPr id="14" name="Picture 13">
            <a:extLst>
              <a:ext uri="{FF2B5EF4-FFF2-40B4-BE49-F238E27FC236}">
                <a16:creationId xmlns:a16="http://schemas.microsoft.com/office/drawing/2014/main" id="{FE731090-F265-9CC8-5DE7-F229E0D90FC0}"/>
              </a:ext>
            </a:extLst>
          </p:cNvPr>
          <p:cNvPicPr>
            <a:picLocks noChangeAspect="1"/>
          </p:cNvPicPr>
          <p:nvPr/>
        </p:nvPicPr>
        <p:blipFill>
          <a:blip r:embed="rId4"/>
          <a:stretch>
            <a:fillRect/>
          </a:stretch>
        </p:blipFill>
        <p:spPr>
          <a:xfrm>
            <a:off x="8116478" y="3266329"/>
            <a:ext cx="4075522" cy="3591670"/>
          </a:xfrm>
          <a:prstGeom prst="rect">
            <a:avLst/>
          </a:prstGeom>
        </p:spPr>
      </p:pic>
      <p:sp>
        <p:nvSpPr>
          <p:cNvPr id="3" name="Title 2">
            <a:extLst>
              <a:ext uri="{FF2B5EF4-FFF2-40B4-BE49-F238E27FC236}">
                <a16:creationId xmlns:a16="http://schemas.microsoft.com/office/drawing/2014/main" id="{4994CCD1-EB83-8D48-17C1-D2EA735FEB97}"/>
              </a:ext>
            </a:extLst>
          </p:cNvPr>
          <p:cNvSpPr txBox="1">
            <a:spLocks/>
          </p:cNvSpPr>
          <p:nvPr/>
        </p:nvSpPr>
        <p:spPr>
          <a:xfrm>
            <a:off x="547699" y="278129"/>
            <a:ext cx="3071357" cy="35491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Question 4</a:t>
            </a:r>
          </a:p>
        </p:txBody>
      </p:sp>
      <p:sp>
        <p:nvSpPr>
          <p:cNvPr id="4" name="TextBox 3">
            <a:extLst>
              <a:ext uri="{FF2B5EF4-FFF2-40B4-BE49-F238E27FC236}">
                <a16:creationId xmlns:a16="http://schemas.microsoft.com/office/drawing/2014/main" id="{1A9EED71-412F-081C-CC49-3509B9D235DC}"/>
              </a:ext>
            </a:extLst>
          </p:cNvPr>
          <p:cNvSpPr txBox="1"/>
          <p:nvPr/>
        </p:nvSpPr>
        <p:spPr>
          <a:xfrm>
            <a:off x="971550" y="723519"/>
            <a:ext cx="6306532" cy="2308324"/>
          </a:xfrm>
          <a:prstGeom prst="rect">
            <a:avLst/>
          </a:prstGeom>
          <a:noFill/>
        </p:spPr>
        <p:txBody>
          <a:bodyPr wrap="square" rtlCol="0">
            <a:spAutoFit/>
          </a:bodyPr>
          <a:lstStyle/>
          <a:p>
            <a:r>
              <a:rPr lang="en-US" sz="1600" dirty="0">
                <a:solidFill>
                  <a:schemeClr val="bg1"/>
                </a:solidFill>
              </a:rPr>
              <a:t>The record also return a same pattern to the trending of assessment of customer about time waiting. The participants find it satisfied when giving assessments about this topic ( nearly 98%)</a:t>
            </a:r>
          </a:p>
          <a:p>
            <a:endParaRPr lang="en-US" sz="1600" dirty="0">
              <a:solidFill>
                <a:schemeClr val="bg1"/>
              </a:solidFill>
            </a:endParaRPr>
          </a:p>
          <a:p>
            <a:r>
              <a:rPr lang="en-US" sz="1600" dirty="0">
                <a:solidFill>
                  <a:schemeClr val="bg1"/>
                </a:solidFill>
              </a:rPr>
              <a:t>The 2 big cities of the north and the south still account for the most portion of customer having bad experience. This is more certain to claim that due to the huge population, the service provided in these location may be affected. However, other factors also need to be taken into account, such as proficiency of procedures,…</a:t>
            </a:r>
          </a:p>
        </p:txBody>
      </p:sp>
    </p:spTree>
    <p:extLst>
      <p:ext uri="{BB962C8B-B14F-4D97-AF65-F5344CB8AC3E}">
        <p14:creationId xmlns:p14="http://schemas.microsoft.com/office/powerpoint/2010/main" val="328204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22862D9-D999-26CC-8E0D-1540E3E9AD7A}"/>
              </a:ext>
            </a:extLst>
          </p:cNvPr>
          <p:cNvSpPr>
            <a:spLocks noGrp="1"/>
          </p:cNvSpPr>
          <p:nvPr>
            <p:ph type="ftr" sz="quarter" idx="12"/>
          </p:nvPr>
        </p:nvSpPr>
        <p:spPr>
          <a:xfrm>
            <a:off x="1494789" y="6332220"/>
            <a:ext cx="1889433" cy="247651"/>
          </a:xfrm>
        </p:spPr>
        <p:txBody>
          <a:bodyPr/>
          <a:lstStyle/>
          <a:p>
            <a:r>
              <a:rPr lang="en-US" dirty="0"/>
              <a:t>Customer Experience Report</a:t>
            </a:r>
            <a:endParaRPr lang="en-US" b="0" dirty="0"/>
          </a:p>
        </p:txBody>
      </p:sp>
      <p:sp>
        <p:nvSpPr>
          <p:cNvPr id="6" name="Slide Number Placeholder 5">
            <a:extLst>
              <a:ext uri="{FF2B5EF4-FFF2-40B4-BE49-F238E27FC236}">
                <a16:creationId xmlns:a16="http://schemas.microsoft.com/office/drawing/2014/main" id="{89394B42-4432-5606-976F-840C73B3961A}"/>
              </a:ext>
            </a:extLst>
          </p:cNvPr>
          <p:cNvSpPr>
            <a:spLocks noGrp="1"/>
          </p:cNvSpPr>
          <p:nvPr>
            <p:ph type="sldNum" sz="quarter" idx="13"/>
          </p:nvPr>
        </p:nvSpPr>
        <p:spPr/>
        <p:txBody>
          <a:bodyPr/>
          <a:lstStyle/>
          <a:p>
            <a:fld id="{294A09A9-5501-47C1-A89A-A340965A2BE2}" type="slidenum">
              <a:rPr lang="en-US" smtClean="0"/>
              <a:pPr/>
              <a:t>11</a:t>
            </a:fld>
            <a:endParaRPr lang="en-US" dirty="0">
              <a:latin typeface="+mn-lt"/>
            </a:endParaRPr>
          </a:p>
        </p:txBody>
      </p:sp>
      <p:pic>
        <p:nvPicPr>
          <p:cNvPr id="7" name="Picture 6">
            <a:extLst>
              <a:ext uri="{FF2B5EF4-FFF2-40B4-BE49-F238E27FC236}">
                <a16:creationId xmlns:a16="http://schemas.microsoft.com/office/drawing/2014/main" id="{4CFEC570-AF02-A533-ABBA-A87B744F1B2F}"/>
              </a:ext>
            </a:extLst>
          </p:cNvPr>
          <p:cNvPicPr>
            <a:picLocks noChangeAspect="1"/>
          </p:cNvPicPr>
          <p:nvPr/>
        </p:nvPicPr>
        <p:blipFill rotWithShape="1">
          <a:blip r:embed="rId2"/>
          <a:srcRect t="543"/>
          <a:stretch/>
        </p:blipFill>
        <p:spPr>
          <a:xfrm>
            <a:off x="4506909" y="509047"/>
            <a:ext cx="7685091" cy="5871932"/>
          </a:xfrm>
          <a:prstGeom prst="rect">
            <a:avLst/>
          </a:prstGeom>
        </p:spPr>
      </p:pic>
      <p:sp>
        <p:nvSpPr>
          <p:cNvPr id="2" name="Title 2">
            <a:extLst>
              <a:ext uri="{FF2B5EF4-FFF2-40B4-BE49-F238E27FC236}">
                <a16:creationId xmlns:a16="http://schemas.microsoft.com/office/drawing/2014/main" id="{240C17A6-3707-DF85-81DA-835760CC7DDA}"/>
              </a:ext>
            </a:extLst>
          </p:cNvPr>
          <p:cNvSpPr txBox="1">
            <a:spLocks/>
          </p:cNvSpPr>
          <p:nvPr/>
        </p:nvSpPr>
        <p:spPr>
          <a:xfrm>
            <a:off x="547699" y="278129"/>
            <a:ext cx="3071357" cy="35491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Question 5</a:t>
            </a:r>
          </a:p>
        </p:txBody>
      </p:sp>
      <p:sp>
        <p:nvSpPr>
          <p:cNvPr id="4" name="TextBox 3">
            <a:extLst>
              <a:ext uri="{FF2B5EF4-FFF2-40B4-BE49-F238E27FC236}">
                <a16:creationId xmlns:a16="http://schemas.microsoft.com/office/drawing/2014/main" id="{E100F71C-4D2D-8597-2EE5-32DE0A4E9A80}"/>
              </a:ext>
            </a:extLst>
          </p:cNvPr>
          <p:cNvSpPr txBox="1"/>
          <p:nvPr/>
        </p:nvSpPr>
        <p:spPr>
          <a:xfrm>
            <a:off x="547699" y="1072311"/>
            <a:ext cx="3204524" cy="3539430"/>
          </a:xfrm>
          <a:prstGeom prst="rect">
            <a:avLst/>
          </a:prstGeom>
          <a:noFill/>
        </p:spPr>
        <p:txBody>
          <a:bodyPr wrap="square" rtlCol="0">
            <a:spAutoFit/>
          </a:bodyPr>
          <a:lstStyle/>
          <a:p>
            <a:r>
              <a:rPr lang="en-US" sz="1600" dirty="0">
                <a:solidFill>
                  <a:schemeClr val="bg1"/>
                </a:solidFill>
              </a:rPr>
              <a:t>In term of Office Agents assessment, participants do show a high appreciate for their friendliness, enthusiastic and professional, also the comments that they leaves at other comments sections show the same positive trend</a:t>
            </a:r>
          </a:p>
          <a:p>
            <a:endParaRPr lang="en-US" sz="1600" dirty="0">
              <a:solidFill>
                <a:schemeClr val="bg1"/>
              </a:solidFill>
            </a:endParaRPr>
          </a:p>
          <a:p>
            <a:r>
              <a:rPr lang="en-US" sz="1600" dirty="0">
                <a:solidFill>
                  <a:schemeClr val="bg1"/>
                </a:solidFill>
              </a:rPr>
              <a:t>Nevertheless, it is unavoidable that some participants feel not satisfied toward the service and leave negative feedback. But this is a minority number (0.26%)</a:t>
            </a:r>
          </a:p>
        </p:txBody>
      </p:sp>
    </p:spTree>
    <p:extLst>
      <p:ext uri="{BB962C8B-B14F-4D97-AF65-F5344CB8AC3E}">
        <p14:creationId xmlns:p14="http://schemas.microsoft.com/office/powerpoint/2010/main" val="225234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24CA957-4AD7-42FF-EF7B-017B2806AF70}"/>
              </a:ext>
            </a:extLst>
          </p:cNvPr>
          <p:cNvSpPr>
            <a:spLocks noGrp="1"/>
          </p:cNvSpPr>
          <p:nvPr>
            <p:ph type="ftr" sz="quarter" idx="12"/>
          </p:nvPr>
        </p:nvSpPr>
        <p:spPr>
          <a:xfrm>
            <a:off x="1494789" y="6332220"/>
            <a:ext cx="1795165" cy="247651"/>
          </a:xfrm>
        </p:spPr>
        <p:txBody>
          <a:bodyPr/>
          <a:lstStyle/>
          <a:p>
            <a:r>
              <a:rPr lang="en-US" dirty="0"/>
              <a:t>Customer Experience Report</a:t>
            </a:r>
            <a:endParaRPr lang="en-US" b="0" dirty="0"/>
          </a:p>
        </p:txBody>
      </p:sp>
      <p:sp>
        <p:nvSpPr>
          <p:cNvPr id="6" name="Slide Number Placeholder 5">
            <a:extLst>
              <a:ext uri="{FF2B5EF4-FFF2-40B4-BE49-F238E27FC236}">
                <a16:creationId xmlns:a16="http://schemas.microsoft.com/office/drawing/2014/main" id="{890DA56C-0EAA-4C26-6AAA-6BAEAE528812}"/>
              </a:ext>
            </a:extLst>
          </p:cNvPr>
          <p:cNvSpPr>
            <a:spLocks noGrp="1"/>
          </p:cNvSpPr>
          <p:nvPr>
            <p:ph type="sldNum" sz="quarter" idx="13"/>
          </p:nvPr>
        </p:nvSpPr>
        <p:spPr/>
        <p:txBody>
          <a:bodyPr/>
          <a:lstStyle/>
          <a:p>
            <a:fld id="{294A09A9-5501-47C1-A89A-A340965A2BE2}" type="slidenum">
              <a:rPr lang="en-US" smtClean="0"/>
              <a:pPr/>
              <a:t>12</a:t>
            </a:fld>
            <a:endParaRPr lang="en-US" dirty="0">
              <a:latin typeface="+mn-lt"/>
            </a:endParaRPr>
          </a:p>
        </p:txBody>
      </p:sp>
      <p:pic>
        <p:nvPicPr>
          <p:cNvPr id="8" name="Picture 7">
            <a:extLst>
              <a:ext uri="{FF2B5EF4-FFF2-40B4-BE49-F238E27FC236}">
                <a16:creationId xmlns:a16="http://schemas.microsoft.com/office/drawing/2014/main" id="{DBCD4E8C-EA8F-FEF8-A690-61AC62A701D9}"/>
              </a:ext>
            </a:extLst>
          </p:cNvPr>
          <p:cNvPicPr>
            <a:picLocks noChangeAspect="1"/>
          </p:cNvPicPr>
          <p:nvPr/>
        </p:nvPicPr>
        <p:blipFill>
          <a:blip r:embed="rId2"/>
          <a:stretch>
            <a:fillRect/>
          </a:stretch>
        </p:blipFill>
        <p:spPr>
          <a:xfrm>
            <a:off x="7743624" y="3475021"/>
            <a:ext cx="4448376" cy="3382979"/>
          </a:xfrm>
          <a:prstGeom prst="rect">
            <a:avLst/>
          </a:prstGeom>
        </p:spPr>
      </p:pic>
      <p:pic>
        <p:nvPicPr>
          <p:cNvPr id="10" name="Picture 9">
            <a:extLst>
              <a:ext uri="{FF2B5EF4-FFF2-40B4-BE49-F238E27FC236}">
                <a16:creationId xmlns:a16="http://schemas.microsoft.com/office/drawing/2014/main" id="{BE04BA76-4A35-C46F-AAAE-B8707B23E8F2}"/>
              </a:ext>
            </a:extLst>
          </p:cNvPr>
          <p:cNvPicPr>
            <a:picLocks noChangeAspect="1"/>
          </p:cNvPicPr>
          <p:nvPr/>
        </p:nvPicPr>
        <p:blipFill>
          <a:blip r:embed="rId3"/>
          <a:stretch>
            <a:fillRect/>
          </a:stretch>
        </p:blipFill>
        <p:spPr>
          <a:xfrm>
            <a:off x="8055216" y="0"/>
            <a:ext cx="3863675" cy="3475021"/>
          </a:xfrm>
          <a:prstGeom prst="rect">
            <a:avLst/>
          </a:prstGeom>
        </p:spPr>
      </p:pic>
      <p:pic>
        <p:nvPicPr>
          <p:cNvPr id="12" name="Picture 11">
            <a:extLst>
              <a:ext uri="{FF2B5EF4-FFF2-40B4-BE49-F238E27FC236}">
                <a16:creationId xmlns:a16="http://schemas.microsoft.com/office/drawing/2014/main" id="{D0207F68-E2CD-912F-E6A0-73B2778B0975}"/>
              </a:ext>
            </a:extLst>
          </p:cNvPr>
          <p:cNvPicPr>
            <a:picLocks noChangeAspect="1"/>
          </p:cNvPicPr>
          <p:nvPr/>
        </p:nvPicPr>
        <p:blipFill>
          <a:blip r:embed="rId4"/>
          <a:stretch>
            <a:fillRect/>
          </a:stretch>
        </p:blipFill>
        <p:spPr>
          <a:xfrm>
            <a:off x="3742441" y="3427519"/>
            <a:ext cx="4001183" cy="3430481"/>
          </a:xfrm>
          <a:prstGeom prst="rect">
            <a:avLst/>
          </a:prstGeom>
        </p:spPr>
      </p:pic>
      <p:pic>
        <p:nvPicPr>
          <p:cNvPr id="7" name="Picture 6">
            <a:extLst>
              <a:ext uri="{FF2B5EF4-FFF2-40B4-BE49-F238E27FC236}">
                <a16:creationId xmlns:a16="http://schemas.microsoft.com/office/drawing/2014/main" id="{13C5A841-096A-E296-029F-A021954245FF}"/>
              </a:ext>
            </a:extLst>
          </p:cNvPr>
          <p:cNvPicPr>
            <a:picLocks noChangeAspect="1"/>
          </p:cNvPicPr>
          <p:nvPr/>
        </p:nvPicPr>
        <p:blipFill>
          <a:blip r:embed="rId5"/>
          <a:stretch>
            <a:fillRect/>
          </a:stretch>
        </p:blipFill>
        <p:spPr>
          <a:xfrm>
            <a:off x="3742440" y="0"/>
            <a:ext cx="4001183" cy="3475021"/>
          </a:xfrm>
          <a:prstGeom prst="rect">
            <a:avLst/>
          </a:prstGeom>
        </p:spPr>
      </p:pic>
      <p:sp>
        <p:nvSpPr>
          <p:cNvPr id="9" name="TextBox 8">
            <a:extLst>
              <a:ext uri="{FF2B5EF4-FFF2-40B4-BE49-F238E27FC236}">
                <a16:creationId xmlns:a16="http://schemas.microsoft.com/office/drawing/2014/main" id="{CFDA2AB4-580D-7F7E-8C5C-C1B19A4C7DC8}"/>
              </a:ext>
            </a:extLst>
          </p:cNvPr>
          <p:cNvSpPr txBox="1"/>
          <p:nvPr/>
        </p:nvSpPr>
        <p:spPr>
          <a:xfrm>
            <a:off x="311673" y="1062885"/>
            <a:ext cx="3204524" cy="4031873"/>
          </a:xfrm>
          <a:prstGeom prst="rect">
            <a:avLst/>
          </a:prstGeom>
          <a:noFill/>
        </p:spPr>
        <p:txBody>
          <a:bodyPr wrap="square" rtlCol="0">
            <a:spAutoFit/>
          </a:bodyPr>
          <a:lstStyle/>
          <a:p>
            <a:r>
              <a:rPr lang="en-US" sz="1600" dirty="0">
                <a:solidFill>
                  <a:schemeClr val="bg1"/>
                </a:solidFill>
              </a:rPr>
              <a:t>Delve into the data that reflect what participants need to be taken care about, this is positive that almost every customer is happy with every transaction they have, that reflect through the request that have been successfully proceed.( 92.4%)</a:t>
            </a:r>
          </a:p>
          <a:p>
            <a:endParaRPr lang="en-US" sz="1600" dirty="0">
              <a:solidFill>
                <a:schemeClr val="bg1"/>
              </a:solidFill>
            </a:endParaRPr>
          </a:p>
          <a:p>
            <a:r>
              <a:rPr lang="en-US" sz="1600" dirty="0">
                <a:solidFill>
                  <a:schemeClr val="bg1"/>
                </a:solidFill>
              </a:rPr>
              <a:t>However, some of transactions are not likely to proceed their request appropriately that need to be considered. Most of them related to claim assistance 8.78%, policy request 8.56% and complain 5.93%.</a:t>
            </a:r>
          </a:p>
        </p:txBody>
      </p:sp>
      <p:sp>
        <p:nvSpPr>
          <p:cNvPr id="11" name="Title 2">
            <a:extLst>
              <a:ext uri="{FF2B5EF4-FFF2-40B4-BE49-F238E27FC236}">
                <a16:creationId xmlns:a16="http://schemas.microsoft.com/office/drawing/2014/main" id="{0D2A5BEB-A161-E6A1-09FA-9E46BAE7ABBE}"/>
              </a:ext>
            </a:extLst>
          </p:cNvPr>
          <p:cNvSpPr txBox="1">
            <a:spLocks/>
          </p:cNvSpPr>
          <p:nvPr/>
        </p:nvSpPr>
        <p:spPr>
          <a:xfrm>
            <a:off x="547699" y="278129"/>
            <a:ext cx="3071357" cy="35491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Question 7-9</a:t>
            </a:r>
          </a:p>
        </p:txBody>
      </p:sp>
    </p:spTree>
    <p:extLst>
      <p:ext uri="{BB962C8B-B14F-4D97-AF65-F5344CB8AC3E}">
        <p14:creationId xmlns:p14="http://schemas.microsoft.com/office/powerpoint/2010/main" val="208658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0713-051E-DCA4-1954-13131212C735}"/>
              </a:ext>
            </a:extLst>
          </p:cNvPr>
          <p:cNvSpPr>
            <a:spLocks noGrp="1"/>
          </p:cNvSpPr>
          <p:nvPr>
            <p:ph type="title"/>
          </p:nvPr>
        </p:nvSpPr>
        <p:spPr/>
        <p:txBody>
          <a:bodyPr/>
          <a:lstStyle/>
          <a:p>
            <a:r>
              <a:rPr lang="en-US" dirty="0"/>
              <a:t>Suggestions</a:t>
            </a:r>
          </a:p>
        </p:txBody>
      </p:sp>
      <p:sp>
        <p:nvSpPr>
          <p:cNvPr id="3" name="Text Placeholder 2">
            <a:extLst>
              <a:ext uri="{FF2B5EF4-FFF2-40B4-BE49-F238E27FC236}">
                <a16:creationId xmlns:a16="http://schemas.microsoft.com/office/drawing/2014/main" id="{6773866A-F5FC-37E1-7335-41F5069E9A25}"/>
              </a:ext>
            </a:extLst>
          </p:cNvPr>
          <p:cNvSpPr>
            <a:spLocks noGrp="1"/>
          </p:cNvSpPr>
          <p:nvPr>
            <p:ph type="body" sz="quarter" idx="13"/>
          </p:nvPr>
        </p:nvSpPr>
        <p:spPr>
          <a:xfrm>
            <a:off x="971550" y="2195180"/>
            <a:ext cx="2133600" cy="369332"/>
          </a:xfrm>
        </p:spPr>
        <p:txBody>
          <a:bodyPr/>
          <a:lstStyle/>
          <a:p>
            <a:r>
              <a:rPr lang="en-US" b="0" i="0" dirty="0">
                <a:effectLst/>
              </a:rPr>
              <a:t>Invest in training and development programs for customer service representatives to enhance their skills, responsiveness, and overall customer experience.</a:t>
            </a:r>
            <a:endParaRPr lang="en-US" dirty="0"/>
          </a:p>
        </p:txBody>
      </p:sp>
      <p:sp>
        <p:nvSpPr>
          <p:cNvPr id="5" name="Text Placeholder 4">
            <a:extLst>
              <a:ext uri="{FF2B5EF4-FFF2-40B4-BE49-F238E27FC236}">
                <a16:creationId xmlns:a16="http://schemas.microsoft.com/office/drawing/2014/main" id="{B2045B8F-7E16-72B1-AF38-D3F99A90EFD6}"/>
              </a:ext>
            </a:extLst>
          </p:cNvPr>
          <p:cNvSpPr>
            <a:spLocks noGrp="1"/>
          </p:cNvSpPr>
          <p:nvPr>
            <p:ph type="body" sz="quarter" idx="15"/>
          </p:nvPr>
        </p:nvSpPr>
        <p:spPr>
          <a:xfrm>
            <a:off x="3648710" y="2195180"/>
            <a:ext cx="2128157" cy="369332"/>
          </a:xfrm>
        </p:spPr>
        <p:txBody>
          <a:bodyPr/>
          <a:lstStyle/>
          <a:p>
            <a:r>
              <a:rPr lang="en-US" dirty="0"/>
              <a:t>Optimize claim assistance and policy request processes to be efficient, transparent, and customer-friendly, enabling smooth interactions and providing a seamless experience.</a:t>
            </a:r>
          </a:p>
        </p:txBody>
      </p:sp>
      <p:sp>
        <p:nvSpPr>
          <p:cNvPr id="7" name="Text Placeholder 6">
            <a:extLst>
              <a:ext uri="{FF2B5EF4-FFF2-40B4-BE49-F238E27FC236}">
                <a16:creationId xmlns:a16="http://schemas.microsoft.com/office/drawing/2014/main" id="{0C5EE3BB-F5A1-0C54-9780-7F3D26E4155A}"/>
              </a:ext>
            </a:extLst>
          </p:cNvPr>
          <p:cNvSpPr>
            <a:spLocks noGrp="1"/>
          </p:cNvSpPr>
          <p:nvPr>
            <p:ph type="body" sz="quarter" idx="19"/>
          </p:nvPr>
        </p:nvSpPr>
        <p:spPr>
          <a:xfrm>
            <a:off x="953587" y="4522803"/>
            <a:ext cx="2133600" cy="369332"/>
          </a:xfrm>
        </p:spPr>
        <p:txBody>
          <a:bodyPr/>
          <a:lstStyle/>
          <a:p>
            <a:r>
              <a:rPr lang="en-US" dirty="0"/>
              <a:t>Pay close attention to feedback trends at the beginning of the year in HCM and Hanoi, identifying recurring issues and proactively addressing them to mitigate customer dissatisfaction.</a:t>
            </a:r>
          </a:p>
        </p:txBody>
      </p:sp>
      <p:sp>
        <p:nvSpPr>
          <p:cNvPr id="9" name="Text Placeholder 8">
            <a:extLst>
              <a:ext uri="{FF2B5EF4-FFF2-40B4-BE49-F238E27FC236}">
                <a16:creationId xmlns:a16="http://schemas.microsoft.com/office/drawing/2014/main" id="{04D2C3B0-D118-82B4-6050-2B3E60E06614}"/>
              </a:ext>
            </a:extLst>
          </p:cNvPr>
          <p:cNvSpPr>
            <a:spLocks noGrp="1"/>
          </p:cNvSpPr>
          <p:nvPr>
            <p:ph type="body" sz="quarter" idx="21"/>
          </p:nvPr>
        </p:nvSpPr>
        <p:spPr>
          <a:xfrm>
            <a:off x="3648709" y="4522803"/>
            <a:ext cx="2128157" cy="369332"/>
          </a:xfrm>
        </p:spPr>
        <p:txBody>
          <a:bodyPr/>
          <a:lstStyle/>
          <a:p>
            <a:r>
              <a:rPr lang="en-US" dirty="0"/>
              <a:t>Regularly analyze customer feedback, identify areas for improvement, and implement necessary changes to enhance the overall customer experience, ensuring a customer-centric approach is maintained.</a:t>
            </a:r>
          </a:p>
        </p:txBody>
      </p:sp>
      <p:sp>
        <p:nvSpPr>
          <p:cNvPr id="14" name="Footer Placeholder 13">
            <a:extLst>
              <a:ext uri="{FF2B5EF4-FFF2-40B4-BE49-F238E27FC236}">
                <a16:creationId xmlns:a16="http://schemas.microsoft.com/office/drawing/2014/main" id="{79586493-C22D-1CF7-7592-2AADC94DFC9D}"/>
              </a:ext>
            </a:extLst>
          </p:cNvPr>
          <p:cNvSpPr>
            <a:spLocks noGrp="1"/>
          </p:cNvSpPr>
          <p:nvPr>
            <p:ph type="ftr" sz="quarter" idx="26"/>
          </p:nvPr>
        </p:nvSpPr>
        <p:spPr>
          <a:xfrm>
            <a:off x="1494789" y="6332220"/>
            <a:ext cx="1889433" cy="247651"/>
          </a:xfrm>
        </p:spPr>
        <p:txBody>
          <a:bodyPr/>
          <a:lstStyle/>
          <a:p>
            <a:r>
              <a:rPr lang="en-US" dirty="0"/>
              <a:t>Customer Experience Report</a:t>
            </a:r>
            <a:endParaRPr lang="en-US" b="0" dirty="0"/>
          </a:p>
        </p:txBody>
      </p:sp>
      <p:sp>
        <p:nvSpPr>
          <p:cNvPr id="15" name="Slide Number Placeholder 14">
            <a:extLst>
              <a:ext uri="{FF2B5EF4-FFF2-40B4-BE49-F238E27FC236}">
                <a16:creationId xmlns:a16="http://schemas.microsoft.com/office/drawing/2014/main" id="{E5772EB7-E43E-D051-9F42-CB7655248E3D}"/>
              </a:ext>
            </a:extLst>
          </p:cNvPr>
          <p:cNvSpPr>
            <a:spLocks noGrp="1"/>
          </p:cNvSpPr>
          <p:nvPr>
            <p:ph type="sldNum" sz="quarter" idx="27"/>
          </p:nvPr>
        </p:nvSpPr>
        <p:spPr/>
        <p:txBody>
          <a:bodyPr/>
          <a:lstStyle/>
          <a:p>
            <a:fld id="{294A09A9-5501-47C1-A89A-A340965A2BE2}" type="slidenum">
              <a:rPr lang="en-US" smtClean="0"/>
              <a:pPr/>
              <a:t>13</a:t>
            </a:fld>
            <a:endParaRPr lang="en-US" dirty="0">
              <a:latin typeface="+mn-lt"/>
            </a:endParaRPr>
          </a:p>
        </p:txBody>
      </p:sp>
      <p:sp>
        <p:nvSpPr>
          <p:cNvPr id="16" name="Rectangle 15">
            <a:extLst>
              <a:ext uri="{FF2B5EF4-FFF2-40B4-BE49-F238E27FC236}">
                <a16:creationId xmlns:a16="http://schemas.microsoft.com/office/drawing/2014/main" id="{084E67F2-9DF0-8D15-850C-EB26CFFD888C}"/>
              </a:ext>
            </a:extLst>
          </p:cNvPr>
          <p:cNvSpPr/>
          <p:nvPr/>
        </p:nvSpPr>
        <p:spPr>
          <a:xfrm>
            <a:off x="6183984" y="3836709"/>
            <a:ext cx="2724346" cy="146115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85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 you for taking the time to read this report. </a:t>
            </a:r>
            <a:r>
              <a:rPr lang="en-US"/>
              <a:t>I </a:t>
            </a:r>
            <a:r>
              <a:rPr lang="en-US" dirty="0"/>
              <a:t>appreciate your attention and consideration.</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Email</a:t>
            </a:r>
            <a:r>
              <a:rPr lang="en-US" dirty="0"/>
              <a:t>  </a:t>
            </a:r>
          </a:p>
          <a:p>
            <a:r>
              <a:rPr lang="en-US" dirty="0"/>
              <a:t>lamhanguyenminh@gmail.com</a:t>
            </a:r>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B046-F830-C78A-A641-F5D59DB81A4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A90C4B0D-475C-6D1C-893D-EA4D79A06110}"/>
              </a:ext>
            </a:extLst>
          </p:cNvPr>
          <p:cNvSpPr>
            <a:spLocks noGrp="1"/>
          </p:cNvSpPr>
          <p:nvPr>
            <p:ph type="body" sz="quarter" idx="10"/>
          </p:nvPr>
        </p:nvSpPr>
        <p:spPr/>
        <p:txBody>
          <a:bodyPr/>
          <a:lstStyle/>
          <a:p>
            <a:r>
              <a:rPr lang="en-US" dirty="0"/>
              <a:t>The participants are mostly male and the majority of them is under 60</a:t>
            </a:r>
          </a:p>
        </p:txBody>
      </p:sp>
      <p:sp>
        <p:nvSpPr>
          <p:cNvPr id="4" name="Text Placeholder 3">
            <a:extLst>
              <a:ext uri="{FF2B5EF4-FFF2-40B4-BE49-F238E27FC236}">
                <a16:creationId xmlns:a16="http://schemas.microsoft.com/office/drawing/2014/main" id="{BF8FEACD-3DCA-A5F6-348C-C73588EDA21D}"/>
              </a:ext>
            </a:extLst>
          </p:cNvPr>
          <p:cNvSpPr>
            <a:spLocks noGrp="1"/>
          </p:cNvSpPr>
          <p:nvPr>
            <p:ph type="body" sz="quarter" idx="12"/>
          </p:nvPr>
        </p:nvSpPr>
        <p:spPr/>
        <p:txBody>
          <a:bodyPr/>
          <a:lstStyle/>
          <a:p>
            <a:r>
              <a:rPr lang="en-US" dirty="0"/>
              <a:t>Customer demographic</a:t>
            </a:r>
          </a:p>
        </p:txBody>
      </p:sp>
      <p:sp>
        <p:nvSpPr>
          <p:cNvPr id="5" name="Text Placeholder 4">
            <a:extLst>
              <a:ext uri="{FF2B5EF4-FFF2-40B4-BE49-F238E27FC236}">
                <a16:creationId xmlns:a16="http://schemas.microsoft.com/office/drawing/2014/main" id="{CB112FE7-7591-BF06-C629-AD9EF23E1B39}"/>
              </a:ext>
            </a:extLst>
          </p:cNvPr>
          <p:cNvSpPr>
            <a:spLocks noGrp="1"/>
          </p:cNvSpPr>
          <p:nvPr>
            <p:ph type="body" sz="quarter" idx="13"/>
          </p:nvPr>
        </p:nvSpPr>
        <p:spPr>
          <a:xfrm>
            <a:off x="952500" y="3628930"/>
            <a:ext cx="4838700" cy="636754"/>
          </a:xfrm>
        </p:spPr>
        <p:txBody>
          <a:bodyPr/>
          <a:lstStyle/>
          <a:p>
            <a:r>
              <a:rPr lang="en-US" dirty="0"/>
              <a:t>77% of the transactions are “F</a:t>
            </a:r>
            <a:r>
              <a:rPr lang="en-US" sz="1600" dirty="0">
                <a:solidFill>
                  <a:schemeClr val="bg1"/>
                </a:solidFill>
              </a:rPr>
              <a:t>ee collection and contract refund” and  “</a:t>
            </a:r>
            <a:r>
              <a:rPr lang="en-US" dirty="0"/>
              <a:t>P</a:t>
            </a:r>
            <a:r>
              <a:rPr lang="en-US" sz="1600" dirty="0">
                <a:solidFill>
                  <a:schemeClr val="bg1"/>
                </a:solidFill>
              </a:rPr>
              <a:t>ersonal details adjustment”  and most of them done by group age of 40-49 </a:t>
            </a:r>
            <a:endParaRPr lang="en-US" dirty="0"/>
          </a:p>
        </p:txBody>
      </p:sp>
      <p:sp>
        <p:nvSpPr>
          <p:cNvPr id="6" name="Text Placeholder 5">
            <a:extLst>
              <a:ext uri="{FF2B5EF4-FFF2-40B4-BE49-F238E27FC236}">
                <a16:creationId xmlns:a16="http://schemas.microsoft.com/office/drawing/2014/main" id="{04A56C30-FE54-0101-752B-77B5D6026A16}"/>
              </a:ext>
            </a:extLst>
          </p:cNvPr>
          <p:cNvSpPr>
            <a:spLocks noGrp="1"/>
          </p:cNvSpPr>
          <p:nvPr>
            <p:ph type="body" sz="quarter" idx="14"/>
          </p:nvPr>
        </p:nvSpPr>
        <p:spPr>
          <a:xfrm>
            <a:off x="952500" y="3229070"/>
            <a:ext cx="4838700" cy="315915"/>
          </a:xfrm>
        </p:spPr>
        <p:txBody>
          <a:bodyPr/>
          <a:lstStyle/>
          <a:p>
            <a:r>
              <a:rPr lang="en-US" dirty="0"/>
              <a:t>Customer Satisfaction</a:t>
            </a:r>
          </a:p>
        </p:txBody>
      </p:sp>
      <p:sp>
        <p:nvSpPr>
          <p:cNvPr id="9" name="Text Placeholder 8">
            <a:extLst>
              <a:ext uri="{FF2B5EF4-FFF2-40B4-BE49-F238E27FC236}">
                <a16:creationId xmlns:a16="http://schemas.microsoft.com/office/drawing/2014/main" id="{440369DE-C6A7-890D-A5F3-314D8FFD9E4F}"/>
              </a:ext>
            </a:extLst>
          </p:cNvPr>
          <p:cNvSpPr>
            <a:spLocks noGrp="1"/>
          </p:cNvSpPr>
          <p:nvPr>
            <p:ph type="body" sz="quarter" idx="17"/>
          </p:nvPr>
        </p:nvSpPr>
        <p:spPr/>
        <p:txBody>
          <a:bodyPr/>
          <a:lstStyle/>
          <a:p>
            <a:r>
              <a:rPr lang="en-US" dirty="0"/>
              <a:t>80% of participants satisfied with services</a:t>
            </a:r>
          </a:p>
          <a:p>
            <a:r>
              <a:rPr lang="en-US" dirty="0"/>
              <a:t>Only 3% of customers are not satisfied</a:t>
            </a:r>
          </a:p>
          <a:p>
            <a:endParaRPr lang="en-US" dirty="0"/>
          </a:p>
        </p:txBody>
      </p:sp>
      <p:sp>
        <p:nvSpPr>
          <p:cNvPr id="10" name="Text Placeholder 9">
            <a:extLst>
              <a:ext uri="{FF2B5EF4-FFF2-40B4-BE49-F238E27FC236}">
                <a16:creationId xmlns:a16="http://schemas.microsoft.com/office/drawing/2014/main" id="{05576DA2-2AA8-9EC0-ADC3-69F95851646F}"/>
              </a:ext>
            </a:extLst>
          </p:cNvPr>
          <p:cNvSpPr>
            <a:spLocks noGrp="1"/>
          </p:cNvSpPr>
          <p:nvPr>
            <p:ph type="body" sz="quarter" idx="18"/>
          </p:nvPr>
        </p:nvSpPr>
        <p:spPr/>
        <p:txBody>
          <a:bodyPr/>
          <a:lstStyle/>
          <a:p>
            <a:r>
              <a:rPr lang="en-US" dirty="0"/>
              <a:t>Customer behavior</a:t>
            </a:r>
          </a:p>
        </p:txBody>
      </p:sp>
      <p:sp>
        <p:nvSpPr>
          <p:cNvPr id="11" name="Text Placeholder 10">
            <a:extLst>
              <a:ext uri="{FF2B5EF4-FFF2-40B4-BE49-F238E27FC236}">
                <a16:creationId xmlns:a16="http://schemas.microsoft.com/office/drawing/2014/main" id="{BB663F7E-223A-0DAC-6183-5DBB7DE6E437}"/>
              </a:ext>
            </a:extLst>
          </p:cNvPr>
          <p:cNvSpPr>
            <a:spLocks noGrp="1"/>
          </p:cNvSpPr>
          <p:nvPr>
            <p:ph type="body" sz="quarter" idx="19"/>
          </p:nvPr>
        </p:nvSpPr>
        <p:spPr>
          <a:xfrm>
            <a:off x="971550" y="4644852"/>
            <a:ext cx="4838700" cy="908340"/>
          </a:xfrm>
        </p:spPr>
        <p:txBody>
          <a:bodyPr/>
          <a:lstStyle/>
          <a:p>
            <a:r>
              <a:rPr lang="en-US" dirty="0"/>
              <a:t>The most reason that customers don’t feel satisfied is related to Customer Service</a:t>
            </a:r>
          </a:p>
          <a:p>
            <a:r>
              <a:rPr lang="en-US" dirty="0"/>
              <a:t>HCM and Hanoi are 2 cities mainly account for bad experience feedbacks, this feature tend to be high at the beginning of the year </a:t>
            </a:r>
          </a:p>
          <a:p>
            <a:r>
              <a:rPr lang="en-US" dirty="0"/>
              <a:t> </a:t>
            </a:r>
          </a:p>
          <a:p>
            <a:endParaRPr lang="en-US" dirty="0"/>
          </a:p>
          <a:p>
            <a:endParaRPr lang="en-US" dirty="0"/>
          </a:p>
        </p:txBody>
      </p:sp>
      <p:sp>
        <p:nvSpPr>
          <p:cNvPr id="12" name="Text Placeholder 11">
            <a:extLst>
              <a:ext uri="{FF2B5EF4-FFF2-40B4-BE49-F238E27FC236}">
                <a16:creationId xmlns:a16="http://schemas.microsoft.com/office/drawing/2014/main" id="{780455FD-1FB8-FD59-9A9F-EEC9A6632135}"/>
              </a:ext>
            </a:extLst>
          </p:cNvPr>
          <p:cNvSpPr>
            <a:spLocks noGrp="1"/>
          </p:cNvSpPr>
          <p:nvPr>
            <p:ph type="body" sz="quarter" idx="20"/>
          </p:nvPr>
        </p:nvSpPr>
        <p:spPr>
          <a:xfrm>
            <a:off x="971550" y="4349629"/>
            <a:ext cx="4838700" cy="315915"/>
          </a:xfrm>
        </p:spPr>
        <p:txBody>
          <a:bodyPr/>
          <a:lstStyle/>
          <a:p>
            <a:r>
              <a:rPr lang="en-US" dirty="0"/>
              <a:t>Insights</a:t>
            </a:r>
          </a:p>
        </p:txBody>
      </p:sp>
      <p:sp>
        <p:nvSpPr>
          <p:cNvPr id="14" name="Footer Placeholder 13">
            <a:extLst>
              <a:ext uri="{FF2B5EF4-FFF2-40B4-BE49-F238E27FC236}">
                <a16:creationId xmlns:a16="http://schemas.microsoft.com/office/drawing/2014/main" id="{202E0E4F-05D1-0C66-184E-0B91E1BFDD93}"/>
              </a:ext>
            </a:extLst>
          </p:cNvPr>
          <p:cNvSpPr>
            <a:spLocks noGrp="1"/>
          </p:cNvSpPr>
          <p:nvPr>
            <p:ph type="ftr" sz="quarter" idx="22"/>
          </p:nvPr>
        </p:nvSpPr>
        <p:spPr>
          <a:xfrm>
            <a:off x="1494789" y="6332220"/>
            <a:ext cx="1870579" cy="247651"/>
          </a:xfrm>
        </p:spPr>
        <p:txBody>
          <a:bodyPr/>
          <a:lstStyle/>
          <a:p>
            <a:r>
              <a:rPr lang="en-US" dirty="0"/>
              <a:t>Customer Experience Report</a:t>
            </a:r>
            <a:endParaRPr lang="en-US" b="0" dirty="0"/>
          </a:p>
        </p:txBody>
      </p:sp>
      <p:sp>
        <p:nvSpPr>
          <p:cNvPr id="15" name="Slide Number Placeholder 14">
            <a:extLst>
              <a:ext uri="{FF2B5EF4-FFF2-40B4-BE49-F238E27FC236}">
                <a16:creationId xmlns:a16="http://schemas.microsoft.com/office/drawing/2014/main" id="{585D5BCB-6AA8-F2E1-4856-D0705F19224E}"/>
              </a:ext>
            </a:extLst>
          </p:cNvPr>
          <p:cNvSpPr>
            <a:spLocks noGrp="1"/>
          </p:cNvSpPr>
          <p:nvPr>
            <p:ph type="sldNum" sz="quarter" idx="23"/>
          </p:nvPr>
        </p:nvSpPr>
        <p:spPr/>
        <p:txBody>
          <a:bodyPr/>
          <a:lstStyle/>
          <a:p>
            <a:fld id="{294A09A9-5501-47C1-A89A-A340965A2BE2}" type="slidenum">
              <a:rPr lang="en-US" smtClean="0"/>
              <a:pPr/>
              <a:t>2</a:t>
            </a:fld>
            <a:endParaRPr lang="en-US" dirty="0">
              <a:latin typeface="+mn-lt"/>
            </a:endParaRPr>
          </a:p>
        </p:txBody>
      </p:sp>
      <p:sp>
        <p:nvSpPr>
          <p:cNvPr id="21" name="Text Placeholder 10">
            <a:extLst>
              <a:ext uri="{FF2B5EF4-FFF2-40B4-BE49-F238E27FC236}">
                <a16:creationId xmlns:a16="http://schemas.microsoft.com/office/drawing/2014/main" id="{DD2A656C-F5C3-D0BE-B6E8-4EA6CB127DE4}"/>
              </a:ext>
            </a:extLst>
          </p:cNvPr>
          <p:cNvSpPr txBox="1">
            <a:spLocks/>
          </p:cNvSpPr>
          <p:nvPr/>
        </p:nvSpPr>
        <p:spPr>
          <a:xfrm>
            <a:off x="6300250" y="4507586"/>
            <a:ext cx="4838700" cy="90834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most reason that customers don’t feel satisfied is related to Customer Service</a:t>
            </a:r>
          </a:p>
          <a:p>
            <a:r>
              <a:rPr lang="en-US" dirty="0"/>
              <a:t>The Agents ’s performance at Office is consider to be at good quality due to larger amount of good assessments</a:t>
            </a:r>
          </a:p>
          <a:p>
            <a:r>
              <a:rPr lang="en-US" dirty="0"/>
              <a:t>Most of Participants done the survey get their requests done successfully and feel satisfied. The remain is mostly transactions related to claim assistance and policy request</a:t>
            </a:r>
          </a:p>
          <a:p>
            <a:endParaRPr lang="en-US" dirty="0"/>
          </a:p>
          <a:p>
            <a:r>
              <a:rPr lang="en-US" dirty="0"/>
              <a:t> </a:t>
            </a:r>
          </a:p>
          <a:p>
            <a:endParaRPr lang="en-US" dirty="0"/>
          </a:p>
          <a:p>
            <a:endParaRPr lang="en-US" dirty="0"/>
          </a:p>
        </p:txBody>
      </p:sp>
    </p:spTree>
    <p:extLst>
      <p:ext uri="{BB962C8B-B14F-4D97-AF65-F5344CB8AC3E}">
        <p14:creationId xmlns:p14="http://schemas.microsoft.com/office/powerpoint/2010/main" val="423696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4C4F7F-B2E3-2730-A792-F3B769E6A10B}"/>
              </a:ext>
            </a:extLst>
          </p:cNvPr>
          <p:cNvSpPr>
            <a:spLocks noGrp="1"/>
          </p:cNvSpPr>
          <p:nvPr>
            <p:ph type="title"/>
          </p:nvPr>
        </p:nvSpPr>
        <p:spPr>
          <a:xfrm>
            <a:off x="964023" y="879063"/>
            <a:ext cx="6153214" cy="610863"/>
          </a:xfrm>
        </p:spPr>
        <p:txBody>
          <a:bodyPr>
            <a:normAutofit fontScale="90000"/>
          </a:bodyPr>
          <a:lstStyle/>
          <a:p>
            <a:r>
              <a:rPr lang="en-US" dirty="0"/>
              <a:t>Customer’s demographic</a:t>
            </a:r>
          </a:p>
        </p:txBody>
      </p:sp>
      <p:sp>
        <p:nvSpPr>
          <p:cNvPr id="4" name="Text Placeholder 3">
            <a:extLst>
              <a:ext uri="{FF2B5EF4-FFF2-40B4-BE49-F238E27FC236}">
                <a16:creationId xmlns:a16="http://schemas.microsoft.com/office/drawing/2014/main" id="{F3054B72-88A4-F4C0-B891-A7D316B8B046}"/>
              </a:ext>
            </a:extLst>
          </p:cNvPr>
          <p:cNvSpPr>
            <a:spLocks noGrp="1"/>
          </p:cNvSpPr>
          <p:nvPr>
            <p:ph type="body" sz="quarter" idx="11"/>
          </p:nvPr>
        </p:nvSpPr>
        <p:spPr>
          <a:xfrm>
            <a:off x="964022" y="2389653"/>
            <a:ext cx="4098171" cy="3589283"/>
          </a:xfrm>
        </p:spPr>
        <p:txBody>
          <a:bodyPr/>
          <a:lstStyle/>
          <a:p>
            <a:r>
              <a:rPr lang="en-US" dirty="0"/>
              <a:t>It can be seen that the majority of survey participants are under 60 (89%) while the percentage of who are older 60 only account for about 10%</a:t>
            </a:r>
          </a:p>
          <a:p>
            <a:r>
              <a:rPr lang="en-US" dirty="0"/>
              <a:t>We can see that there are some of the data (0.6%) not being recorded appropriately that miss the age information about customer, but it just the minority</a:t>
            </a:r>
          </a:p>
        </p:txBody>
      </p:sp>
      <p:sp>
        <p:nvSpPr>
          <p:cNvPr id="6" name="Footer Placeholder 5">
            <a:extLst>
              <a:ext uri="{FF2B5EF4-FFF2-40B4-BE49-F238E27FC236}">
                <a16:creationId xmlns:a16="http://schemas.microsoft.com/office/drawing/2014/main" id="{72B31FD0-0540-F175-4970-B2C28DD4CC65}"/>
              </a:ext>
            </a:extLst>
          </p:cNvPr>
          <p:cNvSpPr>
            <a:spLocks noGrp="1"/>
          </p:cNvSpPr>
          <p:nvPr>
            <p:ph type="ftr" sz="quarter" idx="15"/>
          </p:nvPr>
        </p:nvSpPr>
        <p:spPr>
          <a:xfrm>
            <a:off x="1494789" y="6332220"/>
            <a:ext cx="1889433" cy="247651"/>
          </a:xfrm>
        </p:spPr>
        <p:txBody>
          <a:bodyPr/>
          <a:lstStyle/>
          <a:p>
            <a:r>
              <a:rPr lang="en-US" dirty="0"/>
              <a:t>Customer Experience Report</a:t>
            </a:r>
            <a:endParaRPr lang="en-US" b="0" dirty="0"/>
          </a:p>
        </p:txBody>
      </p:sp>
      <p:sp>
        <p:nvSpPr>
          <p:cNvPr id="7" name="Slide Number Placeholder 6">
            <a:extLst>
              <a:ext uri="{FF2B5EF4-FFF2-40B4-BE49-F238E27FC236}">
                <a16:creationId xmlns:a16="http://schemas.microsoft.com/office/drawing/2014/main" id="{83EABC23-AB8E-4052-7F5A-7C34678AB90A}"/>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pic>
        <p:nvPicPr>
          <p:cNvPr id="9" name="Picture 8">
            <a:extLst>
              <a:ext uri="{FF2B5EF4-FFF2-40B4-BE49-F238E27FC236}">
                <a16:creationId xmlns:a16="http://schemas.microsoft.com/office/drawing/2014/main" id="{5DA241B1-7DC4-4E99-0BA5-9E8BD1EA357B}"/>
              </a:ext>
            </a:extLst>
          </p:cNvPr>
          <p:cNvPicPr>
            <a:picLocks noChangeAspect="1"/>
          </p:cNvPicPr>
          <p:nvPr/>
        </p:nvPicPr>
        <p:blipFill>
          <a:blip r:embed="rId2"/>
          <a:stretch>
            <a:fillRect/>
          </a:stretch>
        </p:blipFill>
        <p:spPr>
          <a:xfrm>
            <a:off x="5196124" y="1836875"/>
            <a:ext cx="6865648" cy="3900788"/>
          </a:xfrm>
          <a:prstGeom prst="rect">
            <a:avLst/>
          </a:prstGeom>
        </p:spPr>
      </p:pic>
    </p:spTree>
    <p:extLst>
      <p:ext uri="{BB962C8B-B14F-4D97-AF65-F5344CB8AC3E}">
        <p14:creationId xmlns:p14="http://schemas.microsoft.com/office/powerpoint/2010/main" val="425657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7E22650-F247-55C4-2F36-0C1E4D5F1E10}"/>
              </a:ext>
            </a:extLst>
          </p:cNvPr>
          <p:cNvSpPr>
            <a:spLocks noGrp="1"/>
          </p:cNvSpPr>
          <p:nvPr>
            <p:ph type="ftr" sz="quarter" idx="12"/>
          </p:nvPr>
        </p:nvSpPr>
        <p:spPr>
          <a:xfrm>
            <a:off x="1494790" y="6332220"/>
            <a:ext cx="1766884" cy="247651"/>
          </a:xfrm>
        </p:spPr>
        <p:txBody>
          <a:bodyPr/>
          <a:lstStyle/>
          <a:p>
            <a:r>
              <a:rPr lang="en-US" dirty="0"/>
              <a:t>Customer Experience Report</a:t>
            </a:r>
            <a:endParaRPr lang="en-US" b="0" dirty="0"/>
          </a:p>
        </p:txBody>
      </p:sp>
      <p:sp>
        <p:nvSpPr>
          <p:cNvPr id="6" name="Slide Number Placeholder 5">
            <a:extLst>
              <a:ext uri="{FF2B5EF4-FFF2-40B4-BE49-F238E27FC236}">
                <a16:creationId xmlns:a16="http://schemas.microsoft.com/office/drawing/2014/main" id="{BC792466-5F81-5DEA-C5DB-CC75D6C75037}"/>
              </a:ext>
            </a:extLst>
          </p:cNvPr>
          <p:cNvSpPr>
            <a:spLocks noGrp="1"/>
          </p:cNvSpPr>
          <p:nvPr>
            <p:ph type="sldNum" sz="quarter" idx="13"/>
          </p:nvPr>
        </p:nvSpPr>
        <p:spPr/>
        <p:txBody>
          <a:bodyPr/>
          <a:lstStyle/>
          <a:p>
            <a:fld id="{294A09A9-5501-47C1-A89A-A340965A2BE2}" type="slidenum">
              <a:rPr lang="en-US" smtClean="0"/>
              <a:pPr/>
              <a:t>4</a:t>
            </a:fld>
            <a:endParaRPr lang="en-US" dirty="0">
              <a:latin typeface="+mn-lt"/>
            </a:endParaRPr>
          </a:p>
        </p:txBody>
      </p:sp>
      <p:pic>
        <p:nvPicPr>
          <p:cNvPr id="8" name="Picture 7">
            <a:extLst>
              <a:ext uri="{FF2B5EF4-FFF2-40B4-BE49-F238E27FC236}">
                <a16:creationId xmlns:a16="http://schemas.microsoft.com/office/drawing/2014/main" id="{D170E3DB-8714-107B-7DF1-258CB85487B8}"/>
              </a:ext>
            </a:extLst>
          </p:cNvPr>
          <p:cNvPicPr>
            <a:picLocks noChangeAspect="1"/>
          </p:cNvPicPr>
          <p:nvPr/>
        </p:nvPicPr>
        <p:blipFill>
          <a:blip r:embed="rId2"/>
          <a:stretch>
            <a:fillRect/>
          </a:stretch>
        </p:blipFill>
        <p:spPr>
          <a:xfrm>
            <a:off x="137311" y="1851172"/>
            <a:ext cx="5709618" cy="4137404"/>
          </a:xfrm>
          <a:prstGeom prst="rect">
            <a:avLst/>
          </a:prstGeom>
        </p:spPr>
      </p:pic>
      <p:pic>
        <p:nvPicPr>
          <p:cNvPr id="10" name="Picture 9">
            <a:extLst>
              <a:ext uri="{FF2B5EF4-FFF2-40B4-BE49-F238E27FC236}">
                <a16:creationId xmlns:a16="http://schemas.microsoft.com/office/drawing/2014/main" id="{FDFFC439-D33B-98B0-1FDB-DDF21D60104A}"/>
              </a:ext>
            </a:extLst>
          </p:cNvPr>
          <p:cNvPicPr>
            <a:picLocks noChangeAspect="1"/>
          </p:cNvPicPr>
          <p:nvPr/>
        </p:nvPicPr>
        <p:blipFill>
          <a:blip r:embed="rId3"/>
          <a:stretch>
            <a:fillRect/>
          </a:stretch>
        </p:blipFill>
        <p:spPr>
          <a:xfrm>
            <a:off x="6095999" y="1851172"/>
            <a:ext cx="6079721" cy="5006828"/>
          </a:xfrm>
          <a:prstGeom prst="rect">
            <a:avLst/>
          </a:prstGeom>
        </p:spPr>
      </p:pic>
      <p:sp>
        <p:nvSpPr>
          <p:cNvPr id="3" name="TextBox 2">
            <a:extLst>
              <a:ext uri="{FF2B5EF4-FFF2-40B4-BE49-F238E27FC236}">
                <a16:creationId xmlns:a16="http://schemas.microsoft.com/office/drawing/2014/main" id="{101615A4-8107-CC6B-281E-6B861DF01745}"/>
              </a:ext>
            </a:extLst>
          </p:cNvPr>
          <p:cNvSpPr txBox="1"/>
          <p:nvPr/>
        </p:nvSpPr>
        <p:spPr>
          <a:xfrm>
            <a:off x="224198" y="184089"/>
            <a:ext cx="5535844" cy="1569660"/>
          </a:xfrm>
          <a:prstGeom prst="rect">
            <a:avLst/>
          </a:prstGeom>
          <a:noFill/>
        </p:spPr>
        <p:txBody>
          <a:bodyPr wrap="square" rtlCol="0">
            <a:spAutoFit/>
          </a:bodyPr>
          <a:lstStyle/>
          <a:p>
            <a:r>
              <a:rPr lang="en-US" sz="1600" dirty="0">
                <a:solidFill>
                  <a:schemeClr val="bg1"/>
                </a:solidFill>
              </a:rPr>
              <a:t>In term of gender, 62% of participant are female. The interesting here is that male and female share a same trend over age ranges that female are approximately 2 times more than man. However this gap of gender is narrowing as the age range (from 60s )go further, the proportion of male and female is nearly the same</a:t>
            </a:r>
          </a:p>
        </p:txBody>
      </p:sp>
      <p:sp>
        <p:nvSpPr>
          <p:cNvPr id="9" name="TextBox 8">
            <a:extLst>
              <a:ext uri="{FF2B5EF4-FFF2-40B4-BE49-F238E27FC236}">
                <a16:creationId xmlns:a16="http://schemas.microsoft.com/office/drawing/2014/main" id="{F55C3FC1-0588-1093-23E1-FEF275DDC7D8}"/>
              </a:ext>
            </a:extLst>
          </p:cNvPr>
          <p:cNvSpPr txBox="1"/>
          <p:nvPr/>
        </p:nvSpPr>
        <p:spPr>
          <a:xfrm>
            <a:off x="6095999" y="385571"/>
            <a:ext cx="5535844" cy="1077218"/>
          </a:xfrm>
          <a:prstGeom prst="rect">
            <a:avLst/>
          </a:prstGeom>
          <a:noFill/>
        </p:spPr>
        <p:txBody>
          <a:bodyPr wrap="square" rtlCol="0">
            <a:spAutoFit/>
          </a:bodyPr>
          <a:lstStyle/>
          <a:p>
            <a:r>
              <a:rPr lang="en-US" sz="1600" dirty="0">
                <a:solidFill>
                  <a:schemeClr val="bg1"/>
                </a:solidFill>
              </a:rPr>
              <a:t>The data also reveal some aspects of the participants marital status that the majority of the customers are Single (85.99%) and another significant portion account for 11.22% is Separated</a:t>
            </a:r>
          </a:p>
        </p:txBody>
      </p:sp>
    </p:spTree>
    <p:extLst>
      <p:ext uri="{BB962C8B-B14F-4D97-AF65-F5344CB8AC3E}">
        <p14:creationId xmlns:p14="http://schemas.microsoft.com/office/powerpoint/2010/main" val="25025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631AC62-8971-22B2-6D97-3E81AD82C169}"/>
              </a:ext>
            </a:extLst>
          </p:cNvPr>
          <p:cNvSpPr>
            <a:spLocks noGrp="1"/>
          </p:cNvSpPr>
          <p:nvPr>
            <p:ph type="ftr" sz="quarter" idx="12"/>
          </p:nvPr>
        </p:nvSpPr>
        <p:spPr>
          <a:xfrm>
            <a:off x="1494789" y="6332220"/>
            <a:ext cx="1795165" cy="247651"/>
          </a:xfrm>
        </p:spPr>
        <p:txBody>
          <a:bodyPr/>
          <a:lstStyle/>
          <a:p>
            <a:r>
              <a:rPr lang="en-US" dirty="0"/>
              <a:t>Customer Experience Report</a:t>
            </a:r>
            <a:endParaRPr lang="en-US" b="0" dirty="0"/>
          </a:p>
        </p:txBody>
      </p:sp>
      <p:sp>
        <p:nvSpPr>
          <p:cNvPr id="6" name="Slide Number Placeholder 5">
            <a:extLst>
              <a:ext uri="{FF2B5EF4-FFF2-40B4-BE49-F238E27FC236}">
                <a16:creationId xmlns:a16="http://schemas.microsoft.com/office/drawing/2014/main" id="{F8CC7A04-5237-AA0B-BFD5-300E1D85FDBE}"/>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pic>
        <p:nvPicPr>
          <p:cNvPr id="8" name="Picture 7">
            <a:extLst>
              <a:ext uri="{FF2B5EF4-FFF2-40B4-BE49-F238E27FC236}">
                <a16:creationId xmlns:a16="http://schemas.microsoft.com/office/drawing/2014/main" id="{FEA6D23E-642E-8F44-B6A9-B9E2BA0828A5}"/>
              </a:ext>
            </a:extLst>
          </p:cNvPr>
          <p:cNvPicPr>
            <a:picLocks noChangeAspect="1"/>
          </p:cNvPicPr>
          <p:nvPr/>
        </p:nvPicPr>
        <p:blipFill rotWithShape="1">
          <a:blip r:embed="rId2"/>
          <a:srcRect l="31661"/>
          <a:stretch/>
        </p:blipFill>
        <p:spPr>
          <a:xfrm>
            <a:off x="7371761" y="1709386"/>
            <a:ext cx="4820239" cy="5148614"/>
          </a:xfrm>
          <a:prstGeom prst="rect">
            <a:avLst/>
          </a:prstGeom>
        </p:spPr>
      </p:pic>
      <p:pic>
        <p:nvPicPr>
          <p:cNvPr id="12" name="Picture 11">
            <a:extLst>
              <a:ext uri="{FF2B5EF4-FFF2-40B4-BE49-F238E27FC236}">
                <a16:creationId xmlns:a16="http://schemas.microsoft.com/office/drawing/2014/main" id="{5C0D9380-1960-CD40-8502-8188EB16F47A}"/>
              </a:ext>
            </a:extLst>
          </p:cNvPr>
          <p:cNvPicPr>
            <a:picLocks noChangeAspect="1"/>
          </p:cNvPicPr>
          <p:nvPr/>
        </p:nvPicPr>
        <p:blipFill>
          <a:blip r:embed="rId3"/>
          <a:stretch>
            <a:fillRect/>
          </a:stretch>
        </p:blipFill>
        <p:spPr>
          <a:xfrm>
            <a:off x="537327" y="1885361"/>
            <a:ext cx="6589336" cy="4378100"/>
          </a:xfrm>
          <a:prstGeom prst="rect">
            <a:avLst/>
          </a:prstGeom>
        </p:spPr>
      </p:pic>
      <p:sp>
        <p:nvSpPr>
          <p:cNvPr id="2" name="TextBox 1">
            <a:extLst>
              <a:ext uri="{FF2B5EF4-FFF2-40B4-BE49-F238E27FC236}">
                <a16:creationId xmlns:a16="http://schemas.microsoft.com/office/drawing/2014/main" id="{263004A2-0703-C733-E080-170FB8FA6EC2}"/>
              </a:ext>
            </a:extLst>
          </p:cNvPr>
          <p:cNvSpPr txBox="1"/>
          <p:nvPr/>
        </p:nvSpPr>
        <p:spPr>
          <a:xfrm>
            <a:off x="394902" y="278129"/>
            <a:ext cx="6731761" cy="830997"/>
          </a:xfrm>
          <a:prstGeom prst="rect">
            <a:avLst/>
          </a:prstGeom>
          <a:noFill/>
        </p:spPr>
        <p:txBody>
          <a:bodyPr wrap="square" rtlCol="0">
            <a:spAutoFit/>
          </a:bodyPr>
          <a:lstStyle/>
          <a:p>
            <a:r>
              <a:rPr lang="en-US" sz="1600" dirty="0">
                <a:solidFill>
                  <a:schemeClr val="bg1"/>
                </a:solidFill>
              </a:rPr>
              <a:t>In term of geography, the trend reveals there are lot more transactions at the fourth quarter for the year, while in the first quarter, the number of transactions is relatively modest</a:t>
            </a:r>
          </a:p>
        </p:txBody>
      </p:sp>
      <p:sp>
        <p:nvSpPr>
          <p:cNvPr id="3" name="TextBox 2">
            <a:extLst>
              <a:ext uri="{FF2B5EF4-FFF2-40B4-BE49-F238E27FC236}">
                <a16:creationId xmlns:a16="http://schemas.microsoft.com/office/drawing/2014/main" id="{D57A72DD-B46F-472B-8C21-8EAD0A8419A9}"/>
              </a:ext>
            </a:extLst>
          </p:cNvPr>
          <p:cNvSpPr txBox="1"/>
          <p:nvPr/>
        </p:nvSpPr>
        <p:spPr>
          <a:xfrm>
            <a:off x="7224073" y="281982"/>
            <a:ext cx="4967927" cy="830997"/>
          </a:xfrm>
          <a:prstGeom prst="rect">
            <a:avLst/>
          </a:prstGeom>
          <a:noFill/>
        </p:spPr>
        <p:txBody>
          <a:bodyPr wrap="square" rtlCol="0">
            <a:spAutoFit/>
          </a:bodyPr>
          <a:lstStyle/>
          <a:p>
            <a:r>
              <a:rPr lang="en-US" sz="1600" dirty="0">
                <a:solidFill>
                  <a:schemeClr val="bg1"/>
                </a:solidFill>
              </a:rPr>
              <a:t>A glance at the allocation, the transactions tends to focus on mostly big cities/ provinces at the north ( mainly around Hanoi) and the south ( around HCM City)</a:t>
            </a:r>
          </a:p>
        </p:txBody>
      </p:sp>
    </p:spTree>
    <p:extLst>
      <p:ext uri="{BB962C8B-B14F-4D97-AF65-F5344CB8AC3E}">
        <p14:creationId xmlns:p14="http://schemas.microsoft.com/office/powerpoint/2010/main" val="426808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4C4F7F-B2E3-2730-A792-F3B769E6A10B}"/>
              </a:ext>
            </a:extLst>
          </p:cNvPr>
          <p:cNvSpPr>
            <a:spLocks noGrp="1"/>
          </p:cNvSpPr>
          <p:nvPr>
            <p:ph type="title"/>
          </p:nvPr>
        </p:nvSpPr>
        <p:spPr>
          <a:xfrm>
            <a:off x="964023" y="879063"/>
            <a:ext cx="6153214" cy="610863"/>
          </a:xfrm>
        </p:spPr>
        <p:txBody>
          <a:bodyPr>
            <a:normAutofit/>
          </a:bodyPr>
          <a:lstStyle/>
          <a:p>
            <a:r>
              <a:rPr lang="en-US" dirty="0"/>
              <a:t>Customer behavior</a:t>
            </a:r>
          </a:p>
        </p:txBody>
      </p:sp>
      <p:sp>
        <p:nvSpPr>
          <p:cNvPr id="6" name="Footer Placeholder 5">
            <a:extLst>
              <a:ext uri="{FF2B5EF4-FFF2-40B4-BE49-F238E27FC236}">
                <a16:creationId xmlns:a16="http://schemas.microsoft.com/office/drawing/2014/main" id="{72B31FD0-0540-F175-4970-B2C28DD4CC65}"/>
              </a:ext>
            </a:extLst>
          </p:cNvPr>
          <p:cNvSpPr>
            <a:spLocks noGrp="1"/>
          </p:cNvSpPr>
          <p:nvPr>
            <p:ph type="ftr" sz="quarter" idx="15"/>
          </p:nvPr>
        </p:nvSpPr>
        <p:spPr>
          <a:xfrm>
            <a:off x="1494789" y="6332220"/>
            <a:ext cx="1889433" cy="247651"/>
          </a:xfrm>
        </p:spPr>
        <p:txBody>
          <a:bodyPr/>
          <a:lstStyle/>
          <a:p>
            <a:r>
              <a:rPr lang="en-US" dirty="0"/>
              <a:t>Customer Experience Report</a:t>
            </a:r>
            <a:endParaRPr lang="en-US" b="0" dirty="0"/>
          </a:p>
        </p:txBody>
      </p:sp>
      <p:sp>
        <p:nvSpPr>
          <p:cNvPr id="7" name="Slide Number Placeholder 6">
            <a:extLst>
              <a:ext uri="{FF2B5EF4-FFF2-40B4-BE49-F238E27FC236}">
                <a16:creationId xmlns:a16="http://schemas.microsoft.com/office/drawing/2014/main" id="{83EABC23-AB8E-4052-7F5A-7C34678AB90A}"/>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pic>
        <p:nvPicPr>
          <p:cNvPr id="12" name="Picture 11">
            <a:extLst>
              <a:ext uri="{FF2B5EF4-FFF2-40B4-BE49-F238E27FC236}">
                <a16:creationId xmlns:a16="http://schemas.microsoft.com/office/drawing/2014/main" id="{4039AC83-AEEB-A89E-8669-9F75EC73DF6F}"/>
              </a:ext>
            </a:extLst>
          </p:cNvPr>
          <p:cNvPicPr>
            <a:picLocks noChangeAspect="1"/>
          </p:cNvPicPr>
          <p:nvPr/>
        </p:nvPicPr>
        <p:blipFill>
          <a:blip r:embed="rId2"/>
          <a:stretch>
            <a:fillRect/>
          </a:stretch>
        </p:blipFill>
        <p:spPr>
          <a:xfrm>
            <a:off x="5287682" y="2346569"/>
            <a:ext cx="6904318" cy="4511431"/>
          </a:xfrm>
          <a:prstGeom prst="rect">
            <a:avLst/>
          </a:prstGeom>
        </p:spPr>
      </p:pic>
      <p:sp>
        <p:nvSpPr>
          <p:cNvPr id="2" name="TextBox 1">
            <a:extLst>
              <a:ext uri="{FF2B5EF4-FFF2-40B4-BE49-F238E27FC236}">
                <a16:creationId xmlns:a16="http://schemas.microsoft.com/office/drawing/2014/main" id="{9C266576-9804-7210-6664-14E220D58316}"/>
              </a:ext>
            </a:extLst>
          </p:cNvPr>
          <p:cNvSpPr txBox="1"/>
          <p:nvPr/>
        </p:nvSpPr>
        <p:spPr>
          <a:xfrm>
            <a:off x="1190759" y="2587633"/>
            <a:ext cx="3786593" cy="2308324"/>
          </a:xfrm>
          <a:prstGeom prst="rect">
            <a:avLst/>
          </a:prstGeom>
          <a:noFill/>
        </p:spPr>
        <p:txBody>
          <a:bodyPr wrap="square" rtlCol="0">
            <a:spAutoFit/>
          </a:bodyPr>
          <a:lstStyle/>
          <a:p>
            <a:r>
              <a:rPr lang="en-US" sz="1600" dirty="0">
                <a:solidFill>
                  <a:schemeClr val="bg1"/>
                </a:solidFill>
              </a:rPr>
              <a:t>Most of the transactions done by survey participants are “Fee collection and contract refund” and  “Personal details adjustment” ( about 77% of transactions). </a:t>
            </a:r>
          </a:p>
          <a:p>
            <a:endParaRPr lang="en-US" sz="1600" dirty="0">
              <a:solidFill>
                <a:schemeClr val="bg1"/>
              </a:solidFill>
            </a:endParaRPr>
          </a:p>
          <a:p>
            <a:r>
              <a:rPr lang="en-US" sz="1600" dirty="0">
                <a:solidFill>
                  <a:schemeClr val="bg1"/>
                </a:solidFill>
              </a:rPr>
              <a:t>Also it reveal that the age range (40-49 ) accounts for the most proportion of transaction, follow by that is (50-59) age range.</a:t>
            </a:r>
          </a:p>
        </p:txBody>
      </p:sp>
    </p:spTree>
    <p:extLst>
      <p:ext uri="{BB962C8B-B14F-4D97-AF65-F5344CB8AC3E}">
        <p14:creationId xmlns:p14="http://schemas.microsoft.com/office/powerpoint/2010/main" val="58895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4C4F7F-B2E3-2730-A792-F3B769E6A10B}"/>
              </a:ext>
            </a:extLst>
          </p:cNvPr>
          <p:cNvSpPr>
            <a:spLocks noGrp="1"/>
          </p:cNvSpPr>
          <p:nvPr>
            <p:ph type="title"/>
          </p:nvPr>
        </p:nvSpPr>
        <p:spPr>
          <a:xfrm>
            <a:off x="964023" y="879063"/>
            <a:ext cx="6153214" cy="610863"/>
          </a:xfrm>
        </p:spPr>
        <p:txBody>
          <a:bodyPr>
            <a:normAutofit/>
          </a:bodyPr>
          <a:lstStyle/>
          <a:p>
            <a:r>
              <a:rPr lang="en-US" dirty="0"/>
              <a:t>Customer satisfaction</a:t>
            </a:r>
          </a:p>
        </p:txBody>
      </p:sp>
      <p:sp>
        <p:nvSpPr>
          <p:cNvPr id="6" name="Footer Placeholder 5">
            <a:extLst>
              <a:ext uri="{FF2B5EF4-FFF2-40B4-BE49-F238E27FC236}">
                <a16:creationId xmlns:a16="http://schemas.microsoft.com/office/drawing/2014/main" id="{72B31FD0-0540-F175-4970-B2C28DD4CC65}"/>
              </a:ext>
            </a:extLst>
          </p:cNvPr>
          <p:cNvSpPr>
            <a:spLocks noGrp="1"/>
          </p:cNvSpPr>
          <p:nvPr>
            <p:ph type="ftr" sz="quarter" idx="15"/>
          </p:nvPr>
        </p:nvSpPr>
        <p:spPr>
          <a:xfrm>
            <a:off x="1494789" y="6332220"/>
            <a:ext cx="1889433" cy="247651"/>
          </a:xfrm>
        </p:spPr>
        <p:txBody>
          <a:bodyPr/>
          <a:lstStyle/>
          <a:p>
            <a:r>
              <a:rPr lang="en-US" dirty="0"/>
              <a:t>Customer Experience Report</a:t>
            </a:r>
            <a:endParaRPr lang="en-US" b="0" dirty="0"/>
          </a:p>
        </p:txBody>
      </p:sp>
      <p:sp>
        <p:nvSpPr>
          <p:cNvPr id="7" name="Slide Number Placeholder 6">
            <a:extLst>
              <a:ext uri="{FF2B5EF4-FFF2-40B4-BE49-F238E27FC236}">
                <a16:creationId xmlns:a16="http://schemas.microsoft.com/office/drawing/2014/main" id="{83EABC23-AB8E-4052-7F5A-7C34678AB90A}"/>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pic>
        <p:nvPicPr>
          <p:cNvPr id="8" name="Picture 7">
            <a:extLst>
              <a:ext uri="{FF2B5EF4-FFF2-40B4-BE49-F238E27FC236}">
                <a16:creationId xmlns:a16="http://schemas.microsoft.com/office/drawing/2014/main" id="{CF6C5CBB-521E-0DE5-3AFC-EC194BA9D73D}"/>
              </a:ext>
            </a:extLst>
          </p:cNvPr>
          <p:cNvPicPr>
            <a:picLocks noChangeAspect="1"/>
          </p:cNvPicPr>
          <p:nvPr/>
        </p:nvPicPr>
        <p:blipFill>
          <a:blip r:embed="rId2"/>
          <a:stretch>
            <a:fillRect/>
          </a:stretch>
        </p:blipFill>
        <p:spPr>
          <a:xfrm>
            <a:off x="6693031" y="2021316"/>
            <a:ext cx="5498969" cy="4836684"/>
          </a:xfrm>
          <a:prstGeom prst="rect">
            <a:avLst/>
          </a:prstGeom>
        </p:spPr>
      </p:pic>
      <p:sp>
        <p:nvSpPr>
          <p:cNvPr id="2" name="TextBox 1">
            <a:extLst>
              <a:ext uri="{FF2B5EF4-FFF2-40B4-BE49-F238E27FC236}">
                <a16:creationId xmlns:a16="http://schemas.microsoft.com/office/drawing/2014/main" id="{6912154C-7208-7468-A39D-BFBA8D56993A}"/>
              </a:ext>
            </a:extLst>
          </p:cNvPr>
          <p:cNvSpPr txBox="1"/>
          <p:nvPr/>
        </p:nvSpPr>
        <p:spPr>
          <a:xfrm>
            <a:off x="2200614" y="2519114"/>
            <a:ext cx="3786593" cy="3539430"/>
          </a:xfrm>
          <a:prstGeom prst="rect">
            <a:avLst/>
          </a:prstGeom>
          <a:noFill/>
        </p:spPr>
        <p:txBody>
          <a:bodyPr wrap="square" rtlCol="0">
            <a:spAutoFit/>
          </a:bodyPr>
          <a:lstStyle/>
          <a:p>
            <a:r>
              <a:rPr lang="en-US" sz="1600" dirty="0">
                <a:solidFill>
                  <a:schemeClr val="bg1"/>
                </a:solidFill>
              </a:rPr>
              <a:t>In general, the customer’s satisfaction is at a good rate, which is about 80% account for the percentage of customer’s number that want to introduce / give reference about the insurance services </a:t>
            </a:r>
          </a:p>
          <a:p>
            <a:endParaRPr lang="en-US" sz="1600" dirty="0">
              <a:solidFill>
                <a:schemeClr val="bg1"/>
              </a:solidFill>
            </a:endParaRPr>
          </a:p>
          <a:p>
            <a:r>
              <a:rPr lang="en-US" sz="1600" dirty="0">
                <a:solidFill>
                  <a:schemeClr val="bg1"/>
                </a:solidFill>
              </a:rPr>
              <a:t>However, there still remain 3% of customers don’t feel satisfied with the provided services.</a:t>
            </a:r>
          </a:p>
          <a:p>
            <a:endParaRPr lang="en-US" sz="1600" dirty="0">
              <a:solidFill>
                <a:schemeClr val="bg1"/>
              </a:solidFill>
            </a:endParaRPr>
          </a:p>
          <a:p>
            <a:r>
              <a:rPr lang="en-US" sz="1600" dirty="0">
                <a:solidFill>
                  <a:schemeClr val="bg1"/>
                </a:solidFill>
              </a:rPr>
              <a:t>15% of the record return no data indicates that this group of customers try to stay neutral when being asked about their satisfaction.</a:t>
            </a:r>
          </a:p>
        </p:txBody>
      </p:sp>
    </p:spTree>
    <p:extLst>
      <p:ext uri="{BB962C8B-B14F-4D97-AF65-F5344CB8AC3E}">
        <p14:creationId xmlns:p14="http://schemas.microsoft.com/office/powerpoint/2010/main" val="244646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DB54E9-C611-0E5E-F146-E62AFE23025E}"/>
              </a:ext>
            </a:extLst>
          </p:cNvPr>
          <p:cNvSpPr>
            <a:spLocks noGrp="1"/>
          </p:cNvSpPr>
          <p:nvPr>
            <p:ph type="ftr" sz="quarter" idx="12"/>
          </p:nvPr>
        </p:nvSpPr>
        <p:spPr>
          <a:xfrm>
            <a:off x="1494790" y="6332220"/>
            <a:ext cx="1766470" cy="247651"/>
          </a:xfrm>
        </p:spPr>
        <p:txBody>
          <a:bodyPr/>
          <a:lstStyle/>
          <a:p>
            <a:r>
              <a:rPr lang="en-US" dirty="0"/>
              <a:t>Customer Experience Report</a:t>
            </a:r>
            <a:endParaRPr lang="en-US" b="0" dirty="0"/>
          </a:p>
        </p:txBody>
      </p:sp>
      <p:sp>
        <p:nvSpPr>
          <p:cNvPr id="6" name="Slide Number Placeholder 5">
            <a:extLst>
              <a:ext uri="{FF2B5EF4-FFF2-40B4-BE49-F238E27FC236}">
                <a16:creationId xmlns:a16="http://schemas.microsoft.com/office/drawing/2014/main" id="{BF403BA8-639C-41D5-584C-D8A357A3DEAB}"/>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pic>
        <p:nvPicPr>
          <p:cNvPr id="8" name="Picture 7">
            <a:extLst>
              <a:ext uri="{FF2B5EF4-FFF2-40B4-BE49-F238E27FC236}">
                <a16:creationId xmlns:a16="http://schemas.microsoft.com/office/drawing/2014/main" id="{7907196F-B6D0-BED3-A224-5BCE68F66F42}"/>
              </a:ext>
            </a:extLst>
          </p:cNvPr>
          <p:cNvPicPr>
            <a:picLocks noChangeAspect="1"/>
          </p:cNvPicPr>
          <p:nvPr/>
        </p:nvPicPr>
        <p:blipFill>
          <a:blip r:embed="rId2"/>
          <a:stretch>
            <a:fillRect/>
          </a:stretch>
        </p:blipFill>
        <p:spPr>
          <a:xfrm>
            <a:off x="4997201" y="1333741"/>
            <a:ext cx="7080647" cy="4727694"/>
          </a:xfrm>
          <a:prstGeom prst="rect">
            <a:avLst/>
          </a:prstGeom>
        </p:spPr>
      </p:pic>
      <p:sp>
        <p:nvSpPr>
          <p:cNvPr id="11" name="TextBox 10">
            <a:extLst>
              <a:ext uri="{FF2B5EF4-FFF2-40B4-BE49-F238E27FC236}">
                <a16:creationId xmlns:a16="http://schemas.microsoft.com/office/drawing/2014/main" id="{E6362691-441A-41B9-5C61-85FF33CF8E18}"/>
              </a:ext>
            </a:extLst>
          </p:cNvPr>
          <p:cNvSpPr txBox="1"/>
          <p:nvPr/>
        </p:nvSpPr>
        <p:spPr>
          <a:xfrm>
            <a:off x="189903" y="1659285"/>
            <a:ext cx="3786593" cy="3293209"/>
          </a:xfrm>
          <a:prstGeom prst="rect">
            <a:avLst/>
          </a:prstGeom>
          <a:noFill/>
        </p:spPr>
        <p:txBody>
          <a:bodyPr wrap="square" rtlCol="0">
            <a:spAutoFit/>
          </a:bodyPr>
          <a:lstStyle/>
          <a:p>
            <a:r>
              <a:rPr lang="en-US" sz="1600" dirty="0">
                <a:solidFill>
                  <a:schemeClr val="bg1"/>
                </a:solidFill>
              </a:rPr>
              <a:t>Into details, it is clear that the most main reason for customer unsatisfied experience are reasons related to Customer Service ( account for 35% ) </a:t>
            </a:r>
          </a:p>
          <a:p>
            <a:endParaRPr lang="en-US" sz="1600" dirty="0">
              <a:solidFill>
                <a:schemeClr val="bg1"/>
              </a:solidFill>
            </a:endParaRPr>
          </a:p>
          <a:p>
            <a:r>
              <a:rPr lang="en-US" sz="1600" dirty="0">
                <a:solidFill>
                  <a:schemeClr val="bg1"/>
                </a:solidFill>
              </a:rPr>
              <a:t>It is noteworthy that those customers in V(VIP) group and X ( exclusive ) Group also experience the bad experience related to Customer Service. This can be a warning indicators that Customer Service of the representatives or agents are encountering some problems that need to be looked into</a:t>
            </a:r>
          </a:p>
        </p:txBody>
      </p:sp>
      <p:sp>
        <p:nvSpPr>
          <p:cNvPr id="12" name="Title 2">
            <a:extLst>
              <a:ext uri="{FF2B5EF4-FFF2-40B4-BE49-F238E27FC236}">
                <a16:creationId xmlns:a16="http://schemas.microsoft.com/office/drawing/2014/main" id="{0607D33D-D1D2-7346-3C31-5DCF6A7DEBDD}"/>
              </a:ext>
            </a:extLst>
          </p:cNvPr>
          <p:cNvSpPr>
            <a:spLocks noGrp="1"/>
          </p:cNvSpPr>
          <p:nvPr>
            <p:ph type="title"/>
          </p:nvPr>
        </p:nvSpPr>
        <p:spPr>
          <a:xfrm>
            <a:off x="106183" y="73663"/>
            <a:ext cx="6803664" cy="610863"/>
          </a:xfrm>
        </p:spPr>
        <p:txBody>
          <a:bodyPr>
            <a:normAutofit/>
          </a:bodyPr>
          <a:lstStyle/>
          <a:p>
            <a:r>
              <a:rPr lang="en-US" dirty="0"/>
              <a:t>Insights</a:t>
            </a:r>
          </a:p>
        </p:txBody>
      </p:sp>
      <p:sp>
        <p:nvSpPr>
          <p:cNvPr id="15" name="Title 2">
            <a:extLst>
              <a:ext uri="{FF2B5EF4-FFF2-40B4-BE49-F238E27FC236}">
                <a16:creationId xmlns:a16="http://schemas.microsoft.com/office/drawing/2014/main" id="{A55D0A38-DBE8-F10E-C44F-5C989FC24E82}"/>
              </a:ext>
            </a:extLst>
          </p:cNvPr>
          <p:cNvSpPr txBox="1">
            <a:spLocks/>
          </p:cNvSpPr>
          <p:nvPr/>
        </p:nvSpPr>
        <p:spPr>
          <a:xfrm>
            <a:off x="189903" y="791966"/>
            <a:ext cx="3071357" cy="35491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Question 1-2</a:t>
            </a:r>
          </a:p>
        </p:txBody>
      </p:sp>
    </p:spTree>
    <p:extLst>
      <p:ext uri="{BB962C8B-B14F-4D97-AF65-F5344CB8AC3E}">
        <p14:creationId xmlns:p14="http://schemas.microsoft.com/office/powerpoint/2010/main" val="269409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DB54E9-C611-0E5E-F146-E62AFE23025E}"/>
              </a:ext>
            </a:extLst>
          </p:cNvPr>
          <p:cNvSpPr>
            <a:spLocks noGrp="1"/>
          </p:cNvSpPr>
          <p:nvPr>
            <p:ph type="ftr" sz="quarter" idx="12"/>
          </p:nvPr>
        </p:nvSpPr>
        <p:spPr>
          <a:xfrm>
            <a:off x="1494789" y="6332220"/>
            <a:ext cx="1964847" cy="247651"/>
          </a:xfrm>
        </p:spPr>
        <p:txBody>
          <a:bodyPr/>
          <a:lstStyle/>
          <a:p>
            <a:r>
              <a:rPr lang="en-US" dirty="0"/>
              <a:t>Customer Experience Report</a:t>
            </a:r>
            <a:endParaRPr lang="en-US" b="0" dirty="0"/>
          </a:p>
        </p:txBody>
      </p:sp>
      <p:sp>
        <p:nvSpPr>
          <p:cNvPr id="6" name="Slide Number Placeholder 5">
            <a:extLst>
              <a:ext uri="{FF2B5EF4-FFF2-40B4-BE49-F238E27FC236}">
                <a16:creationId xmlns:a16="http://schemas.microsoft.com/office/drawing/2014/main" id="{BF403BA8-639C-41D5-584C-D8A357A3DEAB}"/>
              </a:ext>
            </a:extLst>
          </p:cNvPr>
          <p:cNvSpPr>
            <a:spLocks noGrp="1"/>
          </p:cNvSpPr>
          <p:nvPr>
            <p:ph type="sldNum" sz="quarter" idx="13"/>
          </p:nvPr>
        </p:nvSpPr>
        <p:spPr/>
        <p:txBody>
          <a:bodyPr/>
          <a:lstStyle/>
          <a:p>
            <a:fld id="{294A09A9-5501-47C1-A89A-A340965A2BE2}" type="slidenum">
              <a:rPr lang="en-US" smtClean="0"/>
              <a:pPr/>
              <a:t>9</a:t>
            </a:fld>
            <a:endParaRPr lang="en-US" dirty="0">
              <a:latin typeface="+mn-lt"/>
            </a:endParaRPr>
          </a:p>
        </p:txBody>
      </p:sp>
      <p:sp>
        <p:nvSpPr>
          <p:cNvPr id="11" name="TextBox 10">
            <a:extLst>
              <a:ext uri="{FF2B5EF4-FFF2-40B4-BE49-F238E27FC236}">
                <a16:creationId xmlns:a16="http://schemas.microsoft.com/office/drawing/2014/main" id="{E6362691-441A-41B9-5C61-85FF33CF8E18}"/>
              </a:ext>
            </a:extLst>
          </p:cNvPr>
          <p:cNvSpPr txBox="1"/>
          <p:nvPr/>
        </p:nvSpPr>
        <p:spPr>
          <a:xfrm>
            <a:off x="895546" y="1262651"/>
            <a:ext cx="6306532" cy="2800767"/>
          </a:xfrm>
          <a:prstGeom prst="rect">
            <a:avLst/>
          </a:prstGeom>
          <a:noFill/>
        </p:spPr>
        <p:txBody>
          <a:bodyPr wrap="square" rtlCol="0">
            <a:spAutoFit/>
          </a:bodyPr>
          <a:lstStyle/>
          <a:p>
            <a:r>
              <a:rPr lang="en-US" sz="1600" dirty="0">
                <a:solidFill>
                  <a:schemeClr val="bg1"/>
                </a:solidFill>
              </a:rPr>
              <a:t>When surveyed about quality of the  provided services at the Office, participants are almost happy and satisfied with the service ( 98%), yet there are still remain a group of the unsatisfied that we also need to delve into.</a:t>
            </a:r>
          </a:p>
          <a:p>
            <a:endParaRPr lang="en-US" sz="1600" dirty="0">
              <a:solidFill>
                <a:schemeClr val="bg1"/>
              </a:solidFill>
            </a:endParaRPr>
          </a:p>
          <a:p>
            <a:r>
              <a:rPr lang="en-US" sz="1600" dirty="0">
                <a:solidFill>
                  <a:schemeClr val="bg1"/>
                </a:solidFill>
              </a:rPr>
              <a:t>It is revealed that the 2 big cities of the north and the south account for the most portion of customer having bad experience. This can be deduced that there is a personnel shortage that is probably the root cause of the problem . Also, this trend tend to be the highest at the beginning of the year and gradually decrease toward the end of the year.</a:t>
            </a:r>
          </a:p>
        </p:txBody>
      </p:sp>
      <p:pic>
        <p:nvPicPr>
          <p:cNvPr id="3" name="Picture 2">
            <a:extLst>
              <a:ext uri="{FF2B5EF4-FFF2-40B4-BE49-F238E27FC236}">
                <a16:creationId xmlns:a16="http://schemas.microsoft.com/office/drawing/2014/main" id="{9304D0A9-0E39-43AB-D44E-DC748C35EED1}"/>
              </a:ext>
            </a:extLst>
          </p:cNvPr>
          <p:cNvPicPr>
            <a:picLocks noChangeAspect="1"/>
          </p:cNvPicPr>
          <p:nvPr/>
        </p:nvPicPr>
        <p:blipFill>
          <a:blip r:embed="rId2"/>
          <a:stretch>
            <a:fillRect/>
          </a:stretch>
        </p:blipFill>
        <p:spPr>
          <a:xfrm>
            <a:off x="7717294" y="1011578"/>
            <a:ext cx="3154953" cy="2560542"/>
          </a:xfrm>
          <a:prstGeom prst="rect">
            <a:avLst/>
          </a:prstGeom>
        </p:spPr>
      </p:pic>
      <p:pic>
        <p:nvPicPr>
          <p:cNvPr id="9" name="Picture 8">
            <a:extLst>
              <a:ext uri="{FF2B5EF4-FFF2-40B4-BE49-F238E27FC236}">
                <a16:creationId xmlns:a16="http://schemas.microsoft.com/office/drawing/2014/main" id="{4450DF74-59DC-A4C7-B078-F14BE6F352BB}"/>
              </a:ext>
            </a:extLst>
          </p:cNvPr>
          <p:cNvPicPr>
            <a:picLocks noChangeAspect="1"/>
          </p:cNvPicPr>
          <p:nvPr/>
        </p:nvPicPr>
        <p:blipFill>
          <a:blip r:embed="rId3"/>
          <a:stretch>
            <a:fillRect/>
          </a:stretch>
        </p:blipFill>
        <p:spPr>
          <a:xfrm>
            <a:off x="8090669" y="3899171"/>
            <a:ext cx="4101331" cy="2612157"/>
          </a:xfrm>
          <a:prstGeom prst="rect">
            <a:avLst/>
          </a:prstGeom>
        </p:spPr>
      </p:pic>
      <p:pic>
        <p:nvPicPr>
          <p:cNvPr id="13" name="Picture 12">
            <a:extLst>
              <a:ext uri="{FF2B5EF4-FFF2-40B4-BE49-F238E27FC236}">
                <a16:creationId xmlns:a16="http://schemas.microsoft.com/office/drawing/2014/main" id="{B3F0F8E7-6E68-8758-52C6-C0E48D411FB4}"/>
              </a:ext>
            </a:extLst>
          </p:cNvPr>
          <p:cNvPicPr>
            <a:picLocks noChangeAspect="1"/>
          </p:cNvPicPr>
          <p:nvPr/>
        </p:nvPicPr>
        <p:blipFill>
          <a:blip r:embed="rId4"/>
          <a:stretch>
            <a:fillRect/>
          </a:stretch>
        </p:blipFill>
        <p:spPr>
          <a:xfrm>
            <a:off x="3989338" y="3863812"/>
            <a:ext cx="4101331" cy="2682874"/>
          </a:xfrm>
          <a:prstGeom prst="rect">
            <a:avLst/>
          </a:prstGeom>
        </p:spPr>
      </p:pic>
      <p:sp>
        <p:nvSpPr>
          <p:cNvPr id="14" name="Title 2">
            <a:extLst>
              <a:ext uri="{FF2B5EF4-FFF2-40B4-BE49-F238E27FC236}">
                <a16:creationId xmlns:a16="http://schemas.microsoft.com/office/drawing/2014/main" id="{CF9F8CAD-DEC6-4626-E99D-70C5D8E65F0B}"/>
              </a:ext>
            </a:extLst>
          </p:cNvPr>
          <p:cNvSpPr txBox="1">
            <a:spLocks/>
          </p:cNvSpPr>
          <p:nvPr/>
        </p:nvSpPr>
        <p:spPr>
          <a:xfrm>
            <a:off x="294012" y="452486"/>
            <a:ext cx="3071357" cy="35491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Question 3</a:t>
            </a:r>
          </a:p>
        </p:txBody>
      </p:sp>
    </p:spTree>
    <p:extLst>
      <p:ext uri="{BB962C8B-B14F-4D97-AF65-F5344CB8AC3E}">
        <p14:creationId xmlns:p14="http://schemas.microsoft.com/office/powerpoint/2010/main" val="1519180939"/>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1205</TotalTime>
  <Words>1166</Words>
  <Application>Microsoft Office PowerPoint</Application>
  <PresentationFormat>Widescreen</PresentationFormat>
  <Paragraphs>93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Wingdings</vt:lpstr>
      <vt:lpstr>Theme1</vt:lpstr>
      <vt:lpstr>Customer Experience Report</vt:lpstr>
      <vt:lpstr>Summary</vt:lpstr>
      <vt:lpstr>Customer’s demographic</vt:lpstr>
      <vt:lpstr>PowerPoint Presentation</vt:lpstr>
      <vt:lpstr>PowerPoint Presentation</vt:lpstr>
      <vt:lpstr>Customer behavior</vt:lpstr>
      <vt:lpstr>Customer satisfaction</vt:lpstr>
      <vt:lpstr>Insights</vt:lpstr>
      <vt:lpstr>PowerPoint Presentation</vt:lpstr>
      <vt:lpstr>PowerPoint Presentation</vt:lpstr>
      <vt:lpstr>PowerPoint Presentation</vt:lpstr>
      <vt:lpstr>PowerPoint Presentation</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Experience Report</dc:title>
  <dc:creator>lamhanguyenminh@gmail.com</dc:creator>
  <cp:lastModifiedBy>lamhanguyenminh@gmail.com</cp:lastModifiedBy>
  <cp:revision>17</cp:revision>
  <dcterms:created xsi:type="dcterms:W3CDTF">2023-06-16T15:41:41Z</dcterms:created>
  <dcterms:modified xsi:type="dcterms:W3CDTF">2023-06-18T05:01:55Z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