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622" autoAdjust="0"/>
  </p:normalViewPr>
  <p:slideViewPr>
    <p:cSldViewPr snapToGrid="0">
      <p:cViewPr varScale="1">
        <p:scale>
          <a:sx n="93" d="100"/>
          <a:sy n="93" d="100"/>
        </p:scale>
        <p:origin x="27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7T13:29:57.9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7T13:30:52.1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7T13:30:52.4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7T13:30:53.0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7T13:30:53.4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7T13:33:23.0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7T13:30:00.8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7T13:30:01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7T13:30:01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7T13:30:02.8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7T13:30:03.1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7T13:30:04.4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7T13:30:17.7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7T13:30:51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0FE9-EE8C-4CBB-8A06-37306A190B0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38DD282-7D99-431B-A995-BE0FC315C7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064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0FE9-EE8C-4CBB-8A06-37306A190B0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8DD282-7D99-431B-A995-BE0FC315C7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708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0FE9-EE8C-4CBB-8A06-37306A190B0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8DD282-7D99-431B-A995-BE0FC315C7BC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6609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0FE9-EE8C-4CBB-8A06-37306A190B0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8DD282-7D99-431B-A995-BE0FC315C7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66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0FE9-EE8C-4CBB-8A06-37306A190B0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8DD282-7D99-431B-A995-BE0FC315C7BC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7286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0FE9-EE8C-4CBB-8A06-37306A190B0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8DD282-7D99-431B-A995-BE0FC315C7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0455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0FE9-EE8C-4CBB-8A06-37306A190B0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D282-7D99-431B-A995-BE0FC315C7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0277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0FE9-EE8C-4CBB-8A06-37306A190B0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D282-7D99-431B-A995-BE0FC315C7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640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0FE9-EE8C-4CBB-8A06-37306A190B0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D282-7D99-431B-A995-BE0FC315C7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543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0FE9-EE8C-4CBB-8A06-37306A190B0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8DD282-7D99-431B-A995-BE0FC315C7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705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0FE9-EE8C-4CBB-8A06-37306A190B0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8DD282-7D99-431B-A995-BE0FC315C7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598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0FE9-EE8C-4CBB-8A06-37306A190B0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8DD282-7D99-431B-A995-BE0FC315C7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783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0FE9-EE8C-4CBB-8A06-37306A190B0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D282-7D99-431B-A995-BE0FC315C7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772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0FE9-EE8C-4CBB-8A06-37306A190B0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D282-7D99-431B-A995-BE0FC315C7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8552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0FE9-EE8C-4CBB-8A06-37306A190B0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D282-7D99-431B-A995-BE0FC315C7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201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0FE9-EE8C-4CBB-8A06-37306A190B0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8DD282-7D99-431B-A995-BE0FC315C7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295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10FE9-EE8C-4CBB-8A06-37306A190B0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38DD282-7D99-431B-A995-BE0FC315C7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998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customXml" Target="../ink/ink11.xml"/><Relationship Id="rId3" Type="http://schemas.openxmlformats.org/officeDocument/2006/relationships/image" Target="../media/image1.png"/><Relationship Id="rId7" Type="http://schemas.openxmlformats.org/officeDocument/2006/relationships/customXml" Target="../ink/ink5.xml"/><Relationship Id="rId12" Type="http://schemas.openxmlformats.org/officeDocument/2006/relationships/customXml" Target="../ink/ink10.xml"/><Relationship Id="rId17" Type="http://schemas.openxmlformats.org/officeDocument/2006/relationships/image" Target="../media/image2.png"/><Relationship Id="rId2" Type="http://schemas.openxmlformats.org/officeDocument/2006/relationships/customXml" Target="../ink/ink1.xml"/><Relationship Id="rId16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customXml" Target="../ink/ink9.xml"/><Relationship Id="rId5" Type="http://schemas.openxmlformats.org/officeDocument/2006/relationships/customXml" Target="../ink/ink3.xml"/><Relationship Id="rId15" Type="http://schemas.openxmlformats.org/officeDocument/2006/relationships/customXml" Target="../ink/ink13.xml"/><Relationship Id="rId10" Type="http://schemas.openxmlformats.org/officeDocument/2006/relationships/customXml" Target="../ink/ink8.xml"/><Relationship Id="rId4" Type="http://schemas.openxmlformats.org/officeDocument/2006/relationships/customXml" Target="../ink/ink2.xml"/><Relationship Id="rId9" Type="http://schemas.openxmlformats.org/officeDocument/2006/relationships/customXml" Target="../ink/ink7.xml"/><Relationship Id="rId14" Type="http://schemas.openxmlformats.org/officeDocument/2006/relationships/customXml" Target="../ink/ink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595111-839F-5F61-EF9A-8285C57B3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037214" y="-3199573"/>
            <a:ext cx="19027110" cy="12241500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F5D3B33-3A7E-4643-AA2D-6423EAE7A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13" y="2016369"/>
            <a:ext cx="10588502" cy="2063262"/>
          </a:xfrm>
        </p:spPr>
        <p:txBody>
          <a:bodyPr>
            <a:normAutofit/>
          </a:bodyPr>
          <a:lstStyle/>
          <a:p>
            <a:r>
              <a:rPr lang="tr-TR" sz="6000" u="sng" dirty="0" err="1">
                <a:solidFill>
                  <a:schemeClr val="tx1"/>
                </a:solidFill>
              </a:rPr>
              <a:t>Bubble</a:t>
            </a:r>
            <a:r>
              <a:rPr lang="tr-TR" sz="6000" u="sng" dirty="0">
                <a:solidFill>
                  <a:schemeClr val="tx1"/>
                </a:solidFill>
              </a:rPr>
              <a:t> </a:t>
            </a:r>
            <a:r>
              <a:rPr lang="tr-TR" sz="6000" u="sng" dirty="0" err="1">
                <a:solidFill>
                  <a:schemeClr val="tx1"/>
                </a:solidFill>
              </a:rPr>
              <a:t>sort</a:t>
            </a:r>
            <a:r>
              <a:rPr lang="tr-TR" sz="6000" u="sng" dirty="0">
                <a:solidFill>
                  <a:schemeClr val="tx1"/>
                </a:solidFill>
              </a:rPr>
              <a:t> </a:t>
            </a:r>
          </a:p>
          <a:p>
            <a:r>
              <a:rPr lang="tr-TR" sz="6000" u="sng" dirty="0" err="1">
                <a:solidFill>
                  <a:schemeClr val="tx1"/>
                </a:solidFill>
              </a:rPr>
              <a:t>Merge</a:t>
            </a:r>
            <a:r>
              <a:rPr lang="tr-TR" sz="6000" u="sng" dirty="0">
                <a:solidFill>
                  <a:schemeClr val="tx1"/>
                </a:solidFill>
              </a:rPr>
              <a:t> </a:t>
            </a:r>
            <a:r>
              <a:rPr lang="tr-TR" sz="6000" u="sng" dirty="0" err="1">
                <a:solidFill>
                  <a:schemeClr val="tx1"/>
                </a:solidFill>
              </a:rPr>
              <a:t>sort</a:t>
            </a:r>
            <a:endParaRPr lang="tr-TR" sz="60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55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D66085-ACCA-66EE-DC5E-E402A103E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012063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Bubble</a:t>
            </a:r>
            <a:r>
              <a:rPr lang="tr-TR" dirty="0"/>
              <a:t> </a:t>
            </a:r>
            <a:r>
              <a:rPr lang="tr-TR" dirty="0" err="1"/>
              <a:t>sort</a:t>
            </a:r>
            <a:br>
              <a:rPr lang="tr-TR" dirty="0"/>
            </a:br>
            <a:endParaRPr lang="tr-T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Mürekkep 4">
                <a:extLst>
                  <a:ext uri="{FF2B5EF4-FFF2-40B4-BE49-F238E27FC236}">
                    <a16:creationId xmlns:a16="http://schemas.microsoft.com/office/drawing/2014/main" id="{C345A5A2-C035-4126-BB02-06ABE75B3671}"/>
                  </a:ext>
                </a:extLst>
              </p14:cNvPr>
              <p14:cNvContentPartPr/>
              <p14:nvPr/>
            </p14:nvContentPartPr>
            <p14:xfrm>
              <a:off x="1099381" y="1701679"/>
              <a:ext cx="360" cy="360"/>
            </p14:xfrm>
          </p:contentPart>
        </mc:Choice>
        <mc:Fallback>
          <p:pic>
            <p:nvPicPr>
              <p:cNvPr id="5" name="Mürekkep 4">
                <a:extLst>
                  <a:ext uri="{FF2B5EF4-FFF2-40B4-BE49-F238E27FC236}">
                    <a16:creationId xmlns:a16="http://schemas.microsoft.com/office/drawing/2014/main" id="{C345A5A2-C035-4126-BB02-06ABE75B36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3261" y="1695559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up 8">
            <a:extLst>
              <a:ext uri="{FF2B5EF4-FFF2-40B4-BE49-F238E27FC236}">
                <a16:creationId xmlns:a16="http://schemas.microsoft.com/office/drawing/2014/main" id="{E1EC8301-11E2-152F-89B7-578456C80675}"/>
              </a:ext>
            </a:extLst>
          </p:cNvPr>
          <p:cNvGrpSpPr/>
          <p:nvPr/>
        </p:nvGrpSpPr>
        <p:grpSpPr>
          <a:xfrm>
            <a:off x="1944301" y="1597279"/>
            <a:ext cx="360" cy="360"/>
            <a:chOff x="1944301" y="1597279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Mürekkep 5">
                  <a:extLst>
                    <a:ext uri="{FF2B5EF4-FFF2-40B4-BE49-F238E27FC236}">
                      <a16:creationId xmlns:a16="http://schemas.microsoft.com/office/drawing/2014/main" id="{4545C8D3-2C35-9345-AA3F-6CF8712B0968}"/>
                    </a:ext>
                  </a:extLst>
                </p14:cNvPr>
                <p14:cNvContentPartPr/>
                <p14:nvPr/>
              </p14:nvContentPartPr>
              <p14:xfrm>
                <a:off x="1944301" y="1597279"/>
                <a:ext cx="360" cy="360"/>
              </p14:xfrm>
            </p:contentPart>
          </mc:Choice>
          <mc:Fallback>
            <p:pic>
              <p:nvPicPr>
                <p:cNvPr id="6" name="Mürekkep 5">
                  <a:extLst>
                    <a:ext uri="{FF2B5EF4-FFF2-40B4-BE49-F238E27FC236}">
                      <a16:creationId xmlns:a16="http://schemas.microsoft.com/office/drawing/2014/main" id="{4545C8D3-2C35-9345-AA3F-6CF8712B096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38181" y="1591159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Mürekkep 6">
                  <a:extLst>
                    <a:ext uri="{FF2B5EF4-FFF2-40B4-BE49-F238E27FC236}">
                      <a16:creationId xmlns:a16="http://schemas.microsoft.com/office/drawing/2014/main" id="{1EEB6E42-AD12-4D6B-05A2-4BF951B22D08}"/>
                    </a:ext>
                  </a:extLst>
                </p14:cNvPr>
                <p14:cNvContentPartPr/>
                <p14:nvPr/>
              </p14:nvContentPartPr>
              <p14:xfrm>
                <a:off x="1944301" y="1597279"/>
                <a:ext cx="360" cy="360"/>
              </p14:xfrm>
            </p:contentPart>
          </mc:Choice>
          <mc:Fallback>
            <p:pic>
              <p:nvPicPr>
                <p:cNvPr id="7" name="Mürekkep 6">
                  <a:extLst>
                    <a:ext uri="{FF2B5EF4-FFF2-40B4-BE49-F238E27FC236}">
                      <a16:creationId xmlns:a16="http://schemas.microsoft.com/office/drawing/2014/main" id="{1EEB6E42-AD12-4D6B-05A2-4BF951B22D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38181" y="1591159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Mürekkep 7">
                  <a:extLst>
                    <a:ext uri="{FF2B5EF4-FFF2-40B4-BE49-F238E27FC236}">
                      <a16:creationId xmlns:a16="http://schemas.microsoft.com/office/drawing/2014/main" id="{48408894-1F2E-2023-FE2D-A7117C08821F}"/>
                    </a:ext>
                  </a:extLst>
                </p14:cNvPr>
                <p14:cNvContentPartPr/>
                <p14:nvPr/>
              </p14:nvContentPartPr>
              <p14:xfrm>
                <a:off x="1944301" y="1597279"/>
                <a:ext cx="360" cy="360"/>
              </p14:xfrm>
            </p:contentPart>
          </mc:Choice>
          <mc:Fallback>
            <p:pic>
              <p:nvPicPr>
                <p:cNvPr id="8" name="Mürekkep 7">
                  <a:extLst>
                    <a:ext uri="{FF2B5EF4-FFF2-40B4-BE49-F238E27FC236}">
                      <a16:creationId xmlns:a16="http://schemas.microsoft.com/office/drawing/2014/main" id="{48408894-1F2E-2023-FE2D-A7117C08821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38181" y="1591159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up 11">
            <a:extLst>
              <a:ext uri="{FF2B5EF4-FFF2-40B4-BE49-F238E27FC236}">
                <a16:creationId xmlns:a16="http://schemas.microsoft.com/office/drawing/2014/main" id="{2242955E-2985-3861-22DF-A5DB7FD8ADD8}"/>
              </a:ext>
            </a:extLst>
          </p:cNvPr>
          <p:cNvGrpSpPr/>
          <p:nvPr/>
        </p:nvGrpSpPr>
        <p:grpSpPr>
          <a:xfrm>
            <a:off x="1272901" y="1597279"/>
            <a:ext cx="360" cy="360"/>
            <a:chOff x="1272901" y="1597279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Mürekkep 9">
                  <a:extLst>
                    <a:ext uri="{FF2B5EF4-FFF2-40B4-BE49-F238E27FC236}">
                      <a16:creationId xmlns:a16="http://schemas.microsoft.com/office/drawing/2014/main" id="{4CAB8029-F459-313C-4E0E-6423301B1982}"/>
                    </a:ext>
                  </a:extLst>
                </p14:cNvPr>
                <p14:cNvContentPartPr/>
                <p14:nvPr/>
              </p14:nvContentPartPr>
              <p14:xfrm>
                <a:off x="1272901" y="1597279"/>
                <a:ext cx="360" cy="360"/>
              </p14:xfrm>
            </p:contentPart>
          </mc:Choice>
          <mc:Fallback>
            <p:pic>
              <p:nvPicPr>
                <p:cNvPr id="10" name="Mürekkep 9">
                  <a:extLst>
                    <a:ext uri="{FF2B5EF4-FFF2-40B4-BE49-F238E27FC236}">
                      <a16:creationId xmlns:a16="http://schemas.microsoft.com/office/drawing/2014/main" id="{4CAB8029-F459-313C-4E0E-6423301B198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66781" y="1591159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Mürekkep 10">
                  <a:extLst>
                    <a:ext uri="{FF2B5EF4-FFF2-40B4-BE49-F238E27FC236}">
                      <a16:creationId xmlns:a16="http://schemas.microsoft.com/office/drawing/2014/main" id="{62BC7445-9D66-69BD-9472-E8AE3F782AA8}"/>
                    </a:ext>
                  </a:extLst>
                </p14:cNvPr>
                <p14:cNvContentPartPr/>
                <p14:nvPr/>
              </p14:nvContentPartPr>
              <p14:xfrm>
                <a:off x="1272901" y="1597279"/>
                <a:ext cx="360" cy="360"/>
              </p14:xfrm>
            </p:contentPart>
          </mc:Choice>
          <mc:Fallback>
            <p:pic>
              <p:nvPicPr>
                <p:cNvPr id="11" name="Mürekkep 10">
                  <a:extLst>
                    <a:ext uri="{FF2B5EF4-FFF2-40B4-BE49-F238E27FC236}">
                      <a16:creationId xmlns:a16="http://schemas.microsoft.com/office/drawing/2014/main" id="{62BC7445-9D66-69BD-9472-E8AE3F782AA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66781" y="1591159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Mürekkep 12">
                <a:extLst>
                  <a:ext uri="{FF2B5EF4-FFF2-40B4-BE49-F238E27FC236}">
                    <a16:creationId xmlns:a16="http://schemas.microsoft.com/office/drawing/2014/main" id="{2F24DE99-7E38-ECEC-129E-0B93D60EFD0C}"/>
                  </a:ext>
                </a:extLst>
              </p14:cNvPr>
              <p14:cNvContentPartPr/>
              <p14:nvPr/>
            </p14:nvContentPartPr>
            <p14:xfrm>
              <a:off x="-1053419" y="7291759"/>
              <a:ext cx="360" cy="360"/>
            </p14:xfrm>
          </p:contentPart>
        </mc:Choice>
        <mc:Fallback>
          <p:pic>
            <p:nvPicPr>
              <p:cNvPr id="13" name="Mürekkep 12">
                <a:extLst>
                  <a:ext uri="{FF2B5EF4-FFF2-40B4-BE49-F238E27FC236}">
                    <a16:creationId xmlns:a16="http://schemas.microsoft.com/office/drawing/2014/main" id="{2F24DE99-7E38-ECEC-129E-0B93D60EFD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59539" y="7285639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Mürekkep 13">
                <a:extLst>
                  <a:ext uri="{FF2B5EF4-FFF2-40B4-BE49-F238E27FC236}">
                    <a16:creationId xmlns:a16="http://schemas.microsoft.com/office/drawing/2014/main" id="{3CD6B751-3F37-F58C-4336-6C0359A6B5E9}"/>
                  </a:ext>
                </a:extLst>
              </p14:cNvPr>
              <p14:cNvContentPartPr/>
              <p14:nvPr/>
            </p14:nvContentPartPr>
            <p14:xfrm>
              <a:off x="2338141" y="1562719"/>
              <a:ext cx="360" cy="360"/>
            </p14:xfrm>
          </p:contentPart>
        </mc:Choice>
        <mc:Fallback>
          <p:pic>
            <p:nvPicPr>
              <p:cNvPr id="14" name="Mürekkep 13">
                <a:extLst>
                  <a:ext uri="{FF2B5EF4-FFF2-40B4-BE49-F238E27FC236}">
                    <a16:creationId xmlns:a16="http://schemas.microsoft.com/office/drawing/2014/main" id="{3CD6B751-3F37-F58C-4336-6C0359A6B5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2021" y="1556599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up 20">
            <a:extLst>
              <a:ext uri="{FF2B5EF4-FFF2-40B4-BE49-F238E27FC236}">
                <a16:creationId xmlns:a16="http://schemas.microsoft.com/office/drawing/2014/main" id="{FFA90871-6ED7-ED07-18DA-1D8C02C0563D}"/>
              </a:ext>
            </a:extLst>
          </p:cNvPr>
          <p:cNvGrpSpPr/>
          <p:nvPr/>
        </p:nvGrpSpPr>
        <p:grpSpPr>
          <a:xfrm>
            <a:off x="1677901" y="1458191"/>
            <a:ext cx="360" cy="360"/>
            <a:chOff x="1677901" y="1458191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Mürekkep 14">
                  <a:extLst>
                    <a:ext uri="{FF2B5EF4-FFF2-40B4-BE49-F238E27FC236}">
                      <a16:creationId xmlns:a16="http://schemas.microsoft.com/office/drawing/2014/main" id="{DFEB2F34-18AB-29CA-BA5D-437A844BE1B6}"/>
                    </a:ext>
                  </a:extLst>
                </p14:cNvPr>
                <p14:cNvContentPartPr/>
                <p14:nvPr/>
              </p14:nvContentPartPr>
              <p14:xfrm>
                <a:off x="1677901" y="1458191"/>
                <a:ext cx="360" cy="360"/>
              </p14:xfrm>
            </p:contentPart>
          </mc:Choice>
          <mc:Fallback>
            <p:pic>
              <p:nvPicPr>
                <p:cNvPr id="15" name="Mürekkep 14">
                  <a:extLst>
                    <a:ext uri="{FF2B5EF4-FFF2-40B4-BE49-F238E27FC236}">
                      <a16:creationId xmlns:a16="http://schemas.microsoft.com/office/drawing/2014/main" id="{DFEB2F34-18AB-29CA-BA5D-437A844BE1B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71781" y="145207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Mürekkep 15">
                  <a:extLst>
                    <a:ext uri="{FF2B5EF4-FFF2-40B4-BE49-F238E27FC236}">
                      <a16:creationId xmlns:a16="http://schemas.microsoft.com/office/drawing/2014/main" id="{5C260189-B413-FF28-1A1D-80A9E5400081}"/>
                    </a:ext>
                  </a:extLst>
                </p14:cNvPr>
                <p14:cNvContentPartPr/>
                <p14:nvPr/>
              </p14:nvContentPartPr>
              <p14:xfrm>
                <a:off x="1677901" y="1458191"/>
                <a:ext cx="360" cy="360"/>
              </p14:xfrm>
            </p:contentPart>
          </mc:Choice>
          <mc:Fallback>
            <p:pic>
              <p:nvPicPr>
                <p:cNvPr id="16" name="Mürekkep 15">
                  <a:extLst>
                    <a:ext uri="{FF2B5EF4-FFF2-40B4-BE49-F238E27FC236}">
                      <a16:creationId xmlns:a16="http://schemas.microsoft.com/office/drawing/2014/main" id="{5C260189-B413-FF28-1A1D-80A9E540008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71781" y="145207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7" name="Mürekkep 16">
                  <a:extLst>
                    <a:ext uri="{FF2B5EF4-FFF2-40B4-BE49-F238E27FC236}">
                      <a16:creationId xmlns:a16="http://schemas.microsoft.com/office/drawing/2014/main" id="{43823C8E-0F81-5D42-EC80-F0FA7BD5DCC1}"/>
                    </a:ext>
                  </a:extLst>
                </p14:cNvPr>
                <p14:cNvContentPartPr/>
                <p14:nvPr/>
              </p14:nvContentPartPr>
              <p14:xfrm>
                <a:off x="1677901" y="1458191"/>
                <a:ext cx="360" cy="360"/>
              </p14:xfrm>
            </p:contentPart>
          </mc:Choice>
          <mc:Fallback>
            <p:pic>
              <p:nvPicPr>
                <p:cNvPr id="17" name="Mürekkep 16">
                  <a:extLst>
                    <a:ext uri="{FF2B5EF4-FFF2-40B4-BE49-F238E27FC236}">
                      <a16:creationId xmlns:a16="http://schemas.microsoft.com/office/drawing/2014/main" id="{43823C8E-0F81-5D42-EC80-F0FA7BD5DCC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71781" y="145207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up 19">
            <a:extLst>
              <a:ext uri="{FF2B5EF4-FFF2-40B4-BE49-F238E27FC236}">
                <a16:creationId xmlns:a16="http://schemas.microsoft.com/office/drawing/2014/main" id="{AF9FACA9-2D21-7984-EA6A-6E73BE1EE6B2}"/>
              </a:ext>
            </a:extLst>
          </p:cNvPr>
          <p:cNvGrpSpPr/>
          <p:nvPr/>
        </p:nvGrpSpPr>
        <p:grpSpPr>
          <a:xfrm>
            <a:off x="1110901" y="1713071"/>
            <a:ext cx="360" cy="360"/>
            <a:chOff x="1110901" y="1713071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" name="Mürekkep 17">
                  <a:extLst>
                    <a:ext uri="{FF2B5EF4-FFF2-40B4-BE49-F238E27FC236}">
                      <a16:creationId xmlns:a16="http://schemas.microsoft.com/office/drawing/2014/main" id="{C460FFF8-B75E-6AD0-B0BB-7C280C6D2CD2}"/>
                    </a:ext>
                  </a:extLst>
                </p14:cNvPr>
                <p14:cNvContentPartPr/>
                <p14:nvPr/>
              </p14:nvContentPartPr>
              <p14:xfrm>
                <a:off x="1110901" y="1713071"/>
                <a:ext cx="360" cy="360"/>
              </p14:xfrm>
            </p:contentPart>
          </mc:Choice>
          <mc:Fallback>
            <p:pic>
              <p:nvPicPr>
                <p:cNvPr id="18" name="Mürekkep 17">
                  <a:extLst>
                    <a:ext uri="{FF2B5EF4-FFF2-40B4-BE49-F238E27FC236}">
                      <a16:creationId xmlns:a16="http://schemas.microsoft.com/office/drawing/2014/main" id="{C460FFF8-B75E-6AD0-B0BB-7C280C6D2CD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04781" y="170695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9" name="Mürekkep 18">
                  <a:extLst>
                    <a:ext uri="{FF2B5EF4-FFF2-40B4-BE49-F238E27FC236}">
                      <a16:creationId xmlns:a16="http://schemas.microsoft.com/office/drawing/2014/main" id="{76FC3734-CF05-FAFA-2D60-52BE5AB4035A}"/>
                    </a:ext>
                  </a:extLst>
                </p14:cNvPr>
                <p14:cNvContentPartPr/>
                <p14:nvPr/>
              </p14:nvContentPartPr>
              <p14:xfrm>
                <a:off x="1110901" y="1713071"/>
                <a:ext cx="360" cy="360"/>
              </p14:xfrm>
            </p:contentPart>
          </mc:Choice>
          <mc:Fallback>
            <p:pic>
              <p:nvPicPr>
                <p:cNvPr id="19" name="Mürekkep 18">
                  <a:extLst>
                    <a:ext uri="{FF2B5EF4-FFF2-40B4-BE49-F238E27FC236}">
                      <a16:creationId xmlns:a16="http://schemas.microsoft.com/office/drawing/2014/main" id="{76FC3734-CF05-FAFA-2D60-52BE5AB4035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04781" y="170695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" name="Mürekkep 21">
                <a:extLst>
                  <a:ext uri="{FF2B5EF4-FFF2-40B4-BE49-F238E27FC236}">
                    <a16:creationId xmlns:a16="http://schemas.microsoft.com/office/drawing/2014/main" id="{9709137D-34C7-0701-B35B-4089779684CC}"/>
                  </a:ext>
                </a:extLst>
              </p14:cNvPr>
              <p14:cNvContentPartPr/>
              <p14:nvPr/>
            </p14:nvContentPartPr>
            <p14:xfrm>
              <a:off x="1446781" y="1967231"/>
              <a:ext cx="360" cy="360"/>
            </p14:xfrm>
          </p:contentPart>
        </mc:Choice>
        <mc:Fallback>
          <p:pic>
            <p:nvPicPr>
              <p:cNvPr id="22" name="Mürekkep 21">
                <a:extLst>
                  <a:ext uri="{FF2B5EF4-FFF2-40B4-BE49-F238E27FC236}">
                    <a16:creationId xmlns:a16="http://schemas.microsoft.com/office/drawing/2014/main" id="{9709137D-34C7-0701-B35B-4089779684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0661" y="1961111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İçerik Yer Tutucusu 35">
            <a:extLst>
              <a:ext uri="{FF2B5EF4-FFF2-40B4-BE49-F238E27FC236}">
                <a16:creationId xmlns:a16="http://schemas.microsoft.com/office/drawing/2014/main" id="{D6BD8FED-7AAE-9E34-7B59-87CA7C32B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Bubble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 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sort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 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və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 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merge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 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sort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, sıralama 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alqoritmləridir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. </a:t>
            </a:r>
          </a:p>
          <a:p>
            <a:pPr algn="l"/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Bubble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 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Sort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 (Balon sıralanması):</a:t>
            </a:r>
          </a:p>
          <a:p>
            <a:pPr marL="0" indent="0" algn="l">
              <a:buNone/>
            </a:pP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Bubble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 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sort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, bir siyahını 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elementləri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 bir-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birindən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 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keçid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 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edərək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 sıralayan bir 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alqoritmdir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. 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Elementləri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 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müqayisə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 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edir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 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və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 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əgər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 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əvvəlki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 element daha 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böyükdirsə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, onları 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dəyişdirir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. Bu 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işləmi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 bir 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neçə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 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dəfə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 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edərək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 siyahını tam 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sıralayır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.</a:t>
            </a:r>
          </a:p>
          <a:p>
            <a:endParaRPr lang="tr-TR" dirty="0"/>
          </a:p>
        </p:txBody>
      </p:sp>
      <p:pic>
        <p:nvPicPr>
          <p:cNvPr id="39" name="Resim 38">
            <a:extLst>
              <a:ext uri="{FF2B5EF4-FFF2-40B4-BE49-F238E27FC236}">
                <a16:creationId xmlns:a16="http://schemas.microsoft.com/office/drawing/2014/main" id="{6550BB49-2564-CC48-A4CD-EAF1158A55E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338141" y="4131945"/>
            <a:ext cx="579501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9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>
            <a:extLst>
              <a:ext uri="{FF2B5EF4-FFF2-40B4-BE49-F238E27FC236}">
                <a16:creationId xmlns:a16="http://schemas.microsoft.com/office/drawing/2014/main" id="{EF853B2D-3161-3CED-7AAA-D0631DD9E2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1BF34D6F-54DE-BA78-7093-C80BC8668A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A2248359-F9E7-EA02-DE17-32A133895A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2110740" cy="199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086270A-C2B6-6CB5-7481-548A9E5EC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1356102"/>
            <a:ext cx="9853612" cy="4620835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B1D92E0B-EDA5-9E82-E632-5C60F263492F}"/>
              </a:ext>
            </a:extLst>
          </p:cNvPr>
          <p:cNvSpPr txBox="1"/>
          <p:nvPr/>
        </p:nvSpPr>
        <p:spPr>
          <a:xfrm>
            <a:off x="730358" y="314614"/>
            <a:ext cx="94752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Bubble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 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sort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, sıralama algoritmalarından biridir ve genellikle basitlik açısından anlatım amacıyla kullanılır. 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Bubble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 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sort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, bir dizi elemanı 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kicikden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 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boyuye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 veya </a:t>
            </a:r>
            <a:r>
              <a:rPr lang="tr-TR" dirty="0">
                <a:solidFill>
                  <a:srgbClr val="445D6E"/>
                </a:solidFill>
                <a:latin typeface="-apple-system"/>
              </a:rPr>
              <a:t>eksine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 sıralamak için </a:t>
            </a:r>
            <a:r>
              <a:rPr lang="tr-TR" dirty="0">
                <a:solidFill>
                  <a:srgbClr val="445D6E"/>
                </a:solidFill>
                <a:latin typeface="-apple-system"/>
              </a:rPr>
              <a:t>istifade olunur.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3819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F2D92BA4-33EC-0BB0-60C1-3FD1AF006E09}"/>
              </a:ext>
            </a:extLst>
          </p:cNvPr>
          <p:cNvSpPr txBox="1"/>
          <p:nvPr/>
        </p:nvSpPr>
        <p:spPr>
          <a:xfrm>
            <a:off x="1602104" y="563225"/>
            <a:ext cx="93249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b="0" i="0" u="sng" dirty="0" err="1">
                <a:effectLst/>
                <a:latin typeface="-apple-system"/>
              </a:rPr>
              <a:t>Merge</a:t>
            </a:r>
            <a:r>
              <a:rPr lang="tr-TR" sz="2400" b="0" i="0" u="sng" dirty="0">
                <a:effectLst/>
                <a:latin typeface="-apple-system"/>
              </a:rPr>
              <a:t> </a:t>
            </a:r>
            <a:r>
              <a:rPr lang="tr-TR" sz="2400" b="0" i="0" u="sng" dirty="0" err="1">
                <a:effectLst/>
                <a:latin typeface="-apple-system"/>
              </a:rPr>
              <a:t>sort</a:t>
            </a:r>
            <a:r>
              <a:rPr lang="tr-TR" sz="2400" b="0" i="0" u="sng" dirty="0">
                <a:effectLst/>
                <a:latin typeface="-apple-system"/>
              </a:rPr>
              <a:t> algoritması, bir diziyi iki eşit parçaya böler, her iki parçayı ayrı ayrı sıralar ve ardından bu iki sıralı parçayı birleştirir. </a:t>
            </a:r>
            <a:endParaRPr lang="tr-TR" sz="2400" u="sng" dirty="0"/>
          </a:p>
        </p:txBody>
      </p:sp>
      <p:pic>
        <p:nvPicPr>
          <p:cNvPr id="5122" name="Picture 2" descr="merge sort algorithm">
            <a:extLst>
              <a:ext uri="{FF2B5EF4-FFF2-40B4-BE49-F238E27FC236}">
                <a16:creationId xmlns:a16="http://schemas.microsoft.com/office/drawing/2014/main" id="{5A5B73B0-6D17-BB2B-247D-17EED5B98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780" y="1762124"/>
            <a:ext cx="8999220" cy="437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88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06EC161B-D931-383E-B442-4DDD2D5A6323}"/>
              </a:ext>
            </a:extLst>
          </p:cNvPr>
          <p:cNvSpPr txBox="1"/>
          <p:nvPr/>
        </p:nvSpPr>
        <p:spPr>
          <a:xfrm>
            <a:off x="1655444" y="957709"/>
            <a:ext cx="867727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sz="2400" b="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tr-TR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tr-TR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sz="2400" b="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İkiləşdirmə</a:t>
            </a:r>
            <a:r>
              <a:rPr lang="tr-TR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Sıralama):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tr-TR" sz="2400" b="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tr-TR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tr-TR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400" b="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böyük</a:t>
            </a:r>
            <a:r>
              <a:rPr lang="tr-TR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tr-TR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kompleks </a:t>
            </a:r>
            <a:r>
              <a:rPr lang="tr-TR" sz="2400" b="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siyahıları</a:t>
            </a:r>
            <a:r>
              <a:rPr lang="tr-TR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sıralamaq</a:t>
            </a:r>
            <a:r>
              <a:rPr lang="tr-TR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üçün daha </a:t>
            </a:r>
            <a:r>
              <a:rPr lang="tr-TR" sz="2400" b="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effektiv</a:t>
            </a:r>
            <a:r>
              <a:rPr lang="tr-TR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bir </a:t>
            </a:r>
            <a:r>
              <a:rPr lang="tr-TR" sz="2400" b="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alqoritmdir</a:t>
            </a:r>
            <a:r>
              <a:rPr lang="tr-TR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tr-TR" sz="2400" b="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İkiləşdirmə</a:t>
            </a:r>
            <a:r>
              <a:rPr lang="tr-TR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sıralama, siyahını iki </a:t>
            </a:r>
            <a:r>
              <a:rPr lang="tr-TR" sz="2400" b="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bölüyür</a:t>
            </a:r>
            <a:r>
              <a:rPr lang="tr-TR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400" b="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hər</a:t>
            </a:r>
            <a:r>
              <a:rPr lang="tr-TR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iki </a:t>
            </a:r>
            <a:r>
              <a:rPr lang="tr-TR" sz="2400" b="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bölməni</a:t>
            </a:r>
            <a:r>
              <a:rPr lang="tr-TR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ayrı ayrı </a:t>
            </a:r>
            <a:r>
              <a:rPr lang="tr-TR" sz="2400" b="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sıralayır</a:t>
            </a:r>
            <a:r>
              <a:rPr lang="tr-TR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tr-TR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sonra bu iki sıralanmış </a:t>
            </a:r>
            <a:r>
              <a:rPr lang="tr-TR" sz="2400" b="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bölməni</a:t>
            </a:r>
            <a:r>
              <a:rPr lang="tr-TR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birləşdirir</a:t>
            </a:r>
            <a:r>
              <a:rPr lang="tr-TR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tr-TR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tr-TR" sz="2400" b="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alqoritmin</a:t>
            </a:r>
            <a:r>
              <a:rPr lang="tr-TR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əsas</a:t>
            </a:r>
            <a:r>
              <a:rPr lang="tr-TR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üstünlüyü</a:t>
            </a:r>
            <a:r>
              <a:rPr lang="tr-TR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400" b="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böyük</a:t>
            </a:r>
            <a:r>
              <a:rPr lang="tr-TR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siyahıları</a:t>
            </a:r>
            <a:r>
              <a:rPr lang="tr-TR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effektiv</a:t>
            </a:r>
            <a:r>
              <a:rPr lang="tr-TR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şəkildə</a:t>
            </a:r>
            <a:r>
              <a:rPr lang="tr-TR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sıralamaq</a:t>
            </a:r>
            <a:r>
              <a:rPr lang="tr-TR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tr-TR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istənilən</a:t>
            </a:r>
            <a:r>
              <a:rPr lang="tr-TR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şəxsiyyətləri</a:t>
            </a:r>
            <a:r>
              <a:rPr lang="tr-TR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qorumaqdır</a:t>
            </a:r>
            <a:r>
              <a:rPr lang="tr-TR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tr-TR" sz="2400" b="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tr-TR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tr-TR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geniş </a:t>
            </a:r>
            <a:r>
              <a:rPr lang="tr-TR" sz="2400" b="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əhəmiyyətli</a:t>
            </a:r>
            <a:r>
              <a:rPr lang="tr-TR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məlumatların</a:t>
            </a:r>
            <a:r>
              <a:rPr lang="tr-TR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sıralanması üçün </a:t>
            </a:r>
            <a:r>
              <a:rPr lang="tr-TR" sz="2400" b="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çox</a:t>
            </a:r>
            <a:r>
              <a:rPr lang="tr-TR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yaygın </a:t>
            </a:r>
            <a:r>
              <a:rPr lang="tr-TR" sz="2400" b="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istifadə</a:t>
            </a:r>
            <a:r>
              <a:rPr lang="tr-TR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olunur.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D46ADB1-5B94-8A65-C079-271719970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838" y="4374029"/>
            <a:ext cx="7109254" cy="242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5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C533D965-06AF-EF50-B81C-EB8B276D867E}"/>
              </a:ext>
            </a:extLst>
          </p:cNvPr>
          <p:cNvSpPr txBox="1"/>
          <p:nvPr/>
        </p:nvSpPr>
        <p:spPr>
          <a:xfrm>
            <a:off x="1693544" y="828586"/>
            <a:ext cx="79990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445D6E"/>
                </a:solidFill>
                <a:latin typeface="-apple-system"/>
              </a:rPr>
              <a:t>B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ubble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 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sort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-un 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sadə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 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və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 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performanssız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 olması, 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əksinə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, 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merge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 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sort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-un 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effektiv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 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və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 performanslı olmasıdır. Lakin, 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hər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 iki 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alqoritmin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 özü 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nöqtə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-i-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nəzərində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 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fərqli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 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məqsədlər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 üçün daha 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əlverişli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 olabilir 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və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 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istifadə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 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edildiyi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 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məqsədə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 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görə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 </a:t>
            </a:r>
            <a:r>
              <a:rPr lang="tr-TR" b="0" i="0" dirty="0" err="1">
                <a:solidFill>
                  <a:srgbClr val="445D6E"/>
                </a:solidFill>
                <a:effectLst/>
                <a:latin typeface="-apple-system"/>
              </a:rPr>
              <a:t>seçilməlidir</a:t>
            </a:r>
            <a:r>
              <a:rPr lang="tr-TR" b="0" i="0" dirty="0">
                <a:solidFill>
                  <a:srgbClr val="445D6E"/>
                </a:solidFill>
                <a:effectLst/>
                <a:latin typeface="-apple-system"/>
              </a:rPr>
              <a:t>.</a:t>
            </a:r>
            <a:endParaRPr lang="tr-TR" dirty="0"/>
          </a:p>
        </p:txBody>
      </p:sp>
      <p:pic>
        <p:nvPicPr>
          <p:cNvPr id="7172" name="Picture 4" descr="Bubble Sort Vs Merge Sort - YouTube">
            <a:extLst>
              <a:ext uri="{FF2B5EF4-FFF2-40B4-BE49-F238E27FC236}">
                <a16:creationId xmlns:a16="http://schemas.microsoft.com/office/drawing/2014/main" id="{2F47D36E-C3D4-0DDE-EA90-1B59844D7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957" y="2388973"/>
            <a:ext cx="9692640" cy="390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62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erge sort algorithm | PPT">
            <a:extLst>
              <a:ext uri="{FF2B5EF4-FFF2-40B4-BE49-F238E27FC236}">
                <a16:creationId xmlns:a16="http://schemas.microsoft.com/office/drawing/2014/main" id="{1290A253-FA9F-8DAE-D871-1D48C008D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995" y="1103870"/>
            <a:ext cx="8773297" cy="479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499228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129</TotalTime>
  <Words>217</Words>
  <Application>Microsoft Office PowerPoint</Application>
  <PresentationFormat>Geniş ekran</PresentationFormat>
  <Paragraphs>14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Century Gothic</vt:lpstr>
      <vt:lpstr>Times New Roman</vt:lpstr>
      <vt:lpstr>Wingdings 3</vt:lpstr>
      <vt:lpstr>Duman</vt:lpstr>
      <vt:lpstr>PowerPoint Sunusu</vt:lpstr>
      <vt:lpstr>Bubble sort 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inla zeynalova</dc:creator>
  <cp:lastModifiedBy>inla zeynalova</cp:lastModifiedBy>
  <cp:revision>1</cp:revision>
  <dcterms:created xsi:type="dcterms:W3CDTF">2024-01-07T12:34:45Z</dcterms:created>
  <dcterms:modified xsi:type="dcterms:W3CDTF">2024-01-07T14:44:40Z</dcterms:modified>
</cp:coreProperties>
</file>