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Barlow Semi Condensed" panose="00000506000000000000" pitchFamily="2" charset="0"/>
      <p:regular r:id="rId21"/>
      <p:bold r:id="rId22"/>
      <p:italic r:id="rId23"/>
      <p:boldItalic r:id="rId24"/>
    </p:embeddedFont>
    <p:embeddedFont>
      <p:font typeface="Barlow Semi Condensed Medium" panose="00000606000000000000" pitchFamily="2" charset="0"/>
      <p:regular r:id="rId25"/>
      <p:bold r:id="rId26"/>
      <p:italic r:id="rId27"/>
      <p:boldItalic r:id="rId28"/>
    </p:embeddedFont>
    <p:embeddedFont>
      <p:font typeface="Fjalla One" panose="02000506040000020004" pitchFamily="2" charset="0"/>
      <p:regular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F8E98C-6756-4DED-9B7D-E88D922136E6}">
  <a:tblStyle styleId="{E6F8E98C-6756-4DED-9B7D-E88D922136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8714a43093_3_9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5"/>
        <p:cNvGrpSpPr/>
        <p:nvPr/>
      </p:nvGrpSpPr>
      <p:grpSpPr>
        <a:xfrm>
          <a:off x="0" y="0"/>
          <a:ext cx="0" cy="0"/>
          <a:chOff x="0" y="0"/>
          <a:chExt cx="0" cy="0"/>
        </a:xfrm>
      </p:grpSpPr>
      <p:sp>
        <p:nvSpPr>
          <p:cNvPr id="2296" name="Google Shape;2296;g8728718f4e_1_1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7" name="Google Shape;2297;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9"/>
        <p:cNvGrpSpPr/>
        <p:nvPr/>
      </p:nvGrpSpPr>
      <p:grpSpPr>
        <a:xfrm>
          <a:off x="0" y="0"/>
          <a:ext cx="0" cy="0"/>
          <a:chOff x="0" y="0"/>
          <a:chExt cx="0" cy="0"/>
        </a:xfrm>
      </p:grpSpPr>
      <p:sp>
        <p:nvSpPr>
          <p:cNvPr id="2450" name="Google Shape;2450;g1198e05f78d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1" name="Google Shape;2451;g1198e05f78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g804e9800b4_0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 name="Google Shape;2546;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1"/>
        <p:cNvGrpSpPr/>
        <p:nvPr/>
      </p:nvGrpSpPr>
      <p:grpSpPr>
        <a:xfrm>
          <a:off x="0" y="0"/>
          <a:ext cx="0" cy="0"/>
          <a:chOff x="0" y="0"/>
          <a:chExt cx="0" cy="0"/>
        </a:xfrm>
      </p:grpSpPr>
      <p:sp>
        <p:nvSpPr>
          <p:cNvPr id="2552" name="Google Shape;2552;g8714a43093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3" name="Google Shape;2553;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2"/>
        <p:cNvGrpSpPr/>
        <p:nvPr/>
      </p:nvGrpSpPr>
      <p:grpSpPr>
        <a:xfrm>
          <a:off x="0" y="0"/>
          <a:ext cx="0" cy="0"/>
          <a:chOff x="0" y="0"/>
          <a:chExt cx="0" cy="0"/>
        </a:xfrm>
      </p:grpSpPr>
      <p:sp>
        <p:nvSpPr>
          <p:cNvPr id="2563" name="Google Shape;2563;g8714a43093_3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4" name="Google Shape;2564;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7"/>
        <p:cNvGrpSpPr/>
        <p:nvPr/>
      </p:nvGrpSpPr>
      <p:grpSpPr>
        <a:xfrm>
          <a:off x="0" y="0"/>
          <a:ext cx="0" cy="0"/>
          <a:chOff x="0" y="0"/>
          <a:chExt cx="0" cy="0"/>
        </a:xfrm>
      </p:grpSpPr>
      <p:sp>
        <p:nvSpPr>
          <p:cNvPr id="2568" name="Google Shape;2568;g8714a43093_3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9" name="Google Shape;256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Google Shape;2574;g881d70bc06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5" name="Google Shape;2575;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g86fa6133bc_4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5" name="Google Shape;2585;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804e9800b4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5"/>
        <p:cNvGrpSpPr/>
        <p:nvPr/>
      </p:nvGrpSpPr>
      <p:grpSpPr>
        <a:xfrm>
          <a:off x="0" y="0"/>
          <a:ext cx="0" cy="0"/>
          <a:chOff x="0" y="0"/>
          <a:chExt cx="0" cy="0"/>
        </a:xfrm>
      </p:grpSpPr>
      <p:sp>
        <p:nvSpPr>
          <p:cNvPr id="2146" name="Google Shape;2146;g8714a43093_3_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7" name="Google Shape;2147;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0"/>
        <p:cNvGrpSpPr/>
        <p:nvPr/>
      </p:nvGrpSpPr>
      <p:grpSpPr>
        <a:xfrm>
          <a:off x="0" y="0"/>
          <a:ext cx="0" cy="0"/>
          <a:chOff x="0" y="0"/>
          <a:chExt cx="0" cy="0"/>
        </a:xfrm>
      </p:grpSpPr>
      <p:sp>
        <p:nvSpPr>
          <p:cNvPr id="2151" name="Google Shape;2151;g86fa6133bc_4_21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2" name="Google Shape;2152;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804e9800b4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8728718f4e_1_1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8714a43093_3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8"/>
        <p:cNvGrpSpPr/>
        <p:nvPr/>
      </p:nvGrpSpPr>
      <p:grpSpPr>
        <a:xfrm>
          <a:off x="0" y="0"/>
          <a:ext cx="0" cy="0"/>
          <a:chOff x="0" y="0"/>
          <a:chExt cx="0" cy="0"/>
        </a:xfrm>
      </p:grpSpPr>
      <p:sp>
        <p:nvSpPr>
          <p:cNvPr id="2179" name="Google Shape;2179;g8714a43093_1_8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0" name="Google Shape;2180;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5"/>
        <p:cNvGrpSpPr/>
        <p:nvPr/>
      </p:nvGrpSpPr>
      <p:grpSpPr>
        <a:xfrm>
          <a:off x="0" y="0"/>
          <a:ext cx="0" cy="0"/>
          <a:chOff x="0" y="0"/>
          <a:chExt cx="0" cy="0"/>
        </a:xfrm>
      </p:grpSpPr>
      <p:sp>
        <p:nvSpPr>
          <p:cNvPr id="2196" name="Google Shape;2196;g8714a43093_3_1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az.wikipedia.org/wiki/Element" TargetMode="External"/><Relationship Id="rId7"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z.wikipedia.org/wiki/Par%C3%A7ala_v%C9%99_idar%C9%99_et_(alqoritm)" TargetMode="External"/><Relationship Id="rId5" Type="http://schemas.openxmlformats.org/officeDocument/2006/relationships/hyperlink" Target="https://az.wikipedia.org/wiki/Con_fon_Neyman" TargetMode="External"/><Relationship Id="rId4" Type="http://schemas.openxmlformats.org/officeDocument/2006/relationships/hyperlink" Target="https://az.wikipedia.org/wiki/Meto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hyperlink" Target="https://az.wikipedia.org/wiki/B%C3%B6y%C3%BCk_O_i%C5%9Far%C9%99l%C9%99r_sistemi"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33"/>
          <p:cNvSpPr txBox="1">
            <a:spLocks noGrp="1"/>
          </p:cNvSpPr>
          <p:nvPr>
            <p:ph type="ctrTitle"/>
          </p:nvPr>
        </p:nvSpPr>
        <p:spPr>
          <a:xfrm>
            <a:off x="5646756" y="2052461"/>
            <a:ext cx="3264300" cy="17922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5000"/>
              <a:t>SORT ALGORITHMS</a:t>
            </a:r>
            <a:endParaRPr sz="5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42"/>
          <p:cNvSpPr txBox="1">
            <a:spLocks noGrp="1"/>
          </p:cNvSpPr>
          <p:nvPr>
            <p:ph type="subTitle" idx="1"/>
          </p:nvPr>
        </p:nvSpPr>
        <p:spPr>
          <a:xfrm>
            <a:off x="809625" y="1119825"/>
            <a:ext cx="6915300" cy="3957000"/>
          </a:xfrm>
          <a:prstGeom prst="rect">
            <a:avLst/>
          </a:prstGeom>
        </p:spPr>
        <p:txBody>
          <a:bodyPr spcFirstLastPara="1" wrap="square" lIns="91425" tIns="91425" rIns="91425" bIns="91425" anchor="t" anchorCtr="0">
            <a:noAutofit/>
          </a:bodyPr>
          <a:lstStyle/>
          <a:p>
            <a:pPr marL="457200" lvl="0" indent="-314325" algn="l" rtl="0">
              <a:lnSpc>
                <a:spcPct val="115000"/>
              </a:lnSpc>
              <a:spcBef>
                <a:spcPts val="500"/>
              </a:spcBef>
              <a:spcAft>
                <a:spcPts val="0"/>
              </a:spcAft>
              <a:buClr>
                <a:srgbClr val="202122"/>
              </a:buClr>
              <a:buSzPts val="1350"/>
              <a:buChar char="●"/>
            </a:pPr>
            <a:r>
              <a:rPr lang="en" sz="1350">
                <a:solidFill>
                  <a:srgbClr val="202122"/>
                </a:solidFill>
                <a:highlight>
                  <a:srgbClr val="FFFFFF"/>
                </a:highlight>
                <a:latin typeface="Arial"/>
                <a:ea typeface="Arial"/>
                <a:cs typeface="Arial"/>
                <a:sym typeface="Arial"/>
              </a:rPr>
              <a:t>Alqoritmin adı seçilən elementin sıralanmış massivdə uyğun yerə əlavə edilməsindən gəlir.</a:t>
            </a:r>
            <a:endParaRPr sz="1350">
              <a:solidFill>
                <a:srgbClr val="202122"/>
              </a:solidFill>
              <a:highlight>
                <a:srgbClr val="FFFFFF"/>
              </a:highlight>
              <a:latin typeface="Arial"/>
              <a:ea typeface="Arial"/>
              <a:cs typeface="Arial"/>
              <a:sym typeface="Arial"/>
            </a:endParaRPr>
          </a:p>
          <a:p>
            <a:pPr marL="0" lvl="0" indent="0" algn="l" rtl="0">
              <a:lnSpc>
                <a:spcPct val="115000"/>
              </a:lnSpc>
              <a:spcBef>
                <a:spcPts val="500"/>
              </a:spcBef>
              <a:spcAft>
                <a:spcPts val="0"/>
              </a:spcAft>
              <a:buNone/>
            </a:pPr>
            <a:endParaRPr sz="1350">
              <a:solidFill>
                <a:srgbClr val="202122"/>
              </a:solidFill>
              <a:highlight>
                <a:srgbClr val="FFFFFF"/>
              </a:highlight>
              <a:latin typeface="Arial"/>
              <a:ea typeface="Arial"/>
              <a:cs typeface="Arial"/>
              <a:sym typeface="Arial"/>
            </a:endParaRPr>
          </a:p>
          <a:p>
            <a:pPr marL="457200" lvl="0" indent="-314325" algn="l" rtl="0">
              <a:lnSpc>
                <a:spcPct val="115000"/>
              </a:lnSpc>
              <a:spcBef>
                <a:spcPts val="500"/>
              </a:spcBef>
              <a:spcAft>
                <a:spcPts val="0"/>
              </a:spcAft>
              <a:buClr>
                <a:srgbClr val="202122"/>
              </a:buClr>
              <a:buSzPts val="1350"/>
              <a:buFont typeface="Arial"/>
              <a:buChar char="●"/>
            </a:pPr>
            <a:r>
              <a:rPr lang="en" sz="1350">
                <a:solidFill>
                  <a:srgbClr val="202122"/>
                </a:solidFill>
                <a:highlight>
                  <a:srgbClr val="FFFFFF"/>
                </a:highlight>
                <a:latin typeface="Arial"/>
                <a:ea typeface="Arial"/>
                <a:cs typeface="Arial"/>
                <a:sym typeface="Arial"/>
              </a:rPr>
              <a:t>Artırmalı nizamlama siyahıda bir elementdən başlayıb, yeni elementləri bir-bir lazım olan yerlərə qoymaqla siyahının yenidən qurulmasından ibarət nizamlama alqoritmidir. </a:t>
            </a:r>
            <a:endParaRPr sz="1350">
              <a:solidFill>
                <a:srgbClr val="202122"/>
              </a:solidFill>
              <a:highlight>
                <a:srgbClr val="FFFFFF"/>
              </a:highlight>
              <a:latin typeface="Arial"/>
              <a:ea typeface="Arial"/>
              <a:cs typeface="Arial"/>
              <a:sym typeface="Arial"/>
            </a:endParaRPr>
          </a:p>
          <a:p>
            <a:pPr marL="0" lvl="0" indent="0" algn="l" rtl="0">
              <a:lnSpc>
                <a:spcPct val="115000"/>
              </a:lnSpc>
              <a:spcBef>
                <a:spcPts val="500"/>
              </a:spcBef>
              <a:spcAft>
                <a:spcPts val="0"/>
              </a:spcAft>
              <a:buNone/>
            </a:pPr>
            <a:endParaRPr sz="1350">
              <a:solidFill>
                <a:srgbClr val="202122"/>
              </a:solidFill>
              <a:highlight>
                <a:srgbClr val="FFFFFF"/>
              </a:highlight>
              <a:latin typeface="Arial"/>
              <a:ea typeface="Arial"/>
              <a:cs typeface="Arial"/>
              <a:sym typeface="Arial"/>
            </a:endParaRPr>
          </a:p>
          <a:p>
            <a:pPr marL="457200" lvl="0" indent="-314325" algn="l" rtl="0">
              <a:lnSpc>
                <a:spcPct val="115000"/>
              </a:lnSpc>
              <a:spcBef>
                <a:spcPts val="500"/>
              </a:spcBef>
              <a:spcAft>
                <a:spcPts val="0"/>
              </a:spcAft>
              <a:buClr>
                <a:srgbClr val="202122"/>
              </a:buClr>
              <a:buSzPts val="1350"/>
              <a:buFont typeface="Arial"/>
              <a:buChar char="●"/>
            </a:pPr>
            <a:r>
              <a:rPr lang="en" sz="1350">
                <a:solidFill>
                  <a:srgbClr val="202122"/>
                </a:solidFill>
                <a:highlight>
                  <a:srgbClr val="FFFFFF"/>
                </a:highlight>
                <a:latin typeface="Arial"/>
                <a:ea typeface="Arial"/>
                <a:cs typeface="Arial"/>
                <a:sym typeface="Arial"/>
              </a:rPr>
              <a:t>Artırmalı nizamlama massivlərlə işləyərkən səmərəli olmur (elementlərin daim yerlərini dəyişdirilməsi səbəbindən), ancaq əlaqəli siyahıların çeşidlənməsi üçün ideal uyğun gəlir. Proqramlaşdırması olduqca sadə olan ancaq performans baxımından digər sıralama alqoritmlərindən zəifdir.</a:t>
            </a:r>
            <a:endParaRPr sz="1350">
              <a:solidFill>
                <a:srgbClr val="202122"/>
              </a:solidFill>
              <a:highlight>
                <a:srgbClr val="FFFFFF"/>
              </a:highlight>
              <a:latin typeface="Arial"/>
              <a:ea typeface="Arial"/>
              <a:cs typeface="Arial"/>
              <a:sym typeface="Arial"/>
            </a:endParaRPr>
          </a:p>
          <a:p>
            <a:pPr marL="0" lvl="0" indent="0" algn="l" rtl="0">
              <a:lnSpc>
                <a:spcPct val="115000"/>
              </a:lnSpc>
              <a:spcBef>
                <a:spcPts val="500"/>
              </a:spcBef>
              <a:spcAft>
                <a:spcPts val="0"/>
              </a:spcAft>
              <a:buNone/>
            </a:pPr>
            <a:endParaRPr sz="1350">
              <a:solidFill>
                <a:srgbClr val="202122"/>
              </a:solidFill>
              <a:highlight>
                <a:srgbClr val="FFFFFF"/>
              </a:highlight>
              <a:latin typeface="Arial"/>
              <a:ea typeface="Arial"/>
              <a:cs typeface="Arial"/>
              <a:sym typeface="Arial"/>
            </a:endParaRPr>
          </a:p>
          <a:p>
            <a:pPr marL="0" lvl="0" indent="0" algn="l" rtl="0">
              <a:lnSpc>
                <a:spcPct val="115000"/>
              </a:lnSpc>
              <a:spcBef>
                <a:spcPts val="500"/>
              </a:spcBef>
              <a:spcAft>
                <a:spcPts val="500"/>
              </a:spcAft>
              <a:buNone/>
            </a:pPr>
            <a:r>
              <a:rPr lang="en" sz="1350">
                <a:solidFill>
                  <a:srgbClr val="202122"/>
                </a:solidFill>
                <a:highlight>
                  <a:srgbClr val="FFFFFF"/>
                </a:highlight>
                <a:latin typeface="Arial"/>
                <a:ea typeface="Arial"/>
                <a:cs typeface="Arial"/>
                <a:sym typeface="Arial"/>
              </a:rPr>
              <a:t>İşləməsinə nümunə üzərində baxaq&gt;&gt;</a:t>
            </a:r>
            <a:endParaRPr sz="1350">
              <a:solidFill>
                <a:srgbClr val="202122"/>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8"/>
        <p:cNvGrpSpPr/>
        <p:nvPr/>
      </p:nvGrpSpPr>
      <p:grpSpPr>
        <a:xfrm>
          <a:off x="0" y="0"/>
          <a:ext cx="0" cy="0"/>
          <a:chOff x="0" y="0"/>
          <a:chExt cx="0" cy="0"/>
        </a:xfrm>
      </p:grpSpPr>
      <p:sp>
        <p:nvSpPr>
          <p:cNvPr id="2299" name="Google Shape;2299;p43"/>
          <p:cNvSpPr/>
          <p:nvPr/>
        </p:nvSpPr>
        <p:spPr>
          <a:xfrm>
            <a:off x="3756443" y="3623981"/>
            <a:ext cx="221844" cy="291826"/>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2300" name="Google Shape;2300;p43"/>
          <p:cNvGrpSpPr/>
          <p:nvPr/>
        </p:nvGrpSpPr>
        <p:grpSpPr>
          <a:xfrm>
            <a:off x="2238011" y="-17917"/>
            <a:ext cx="5210424" cy="5075492"/>
            <a:chOff x="845850" y="467825"/>
            <a:chExt cx="5996575" cy="4908600"/>
          </a:xfrm>
        </p:grpSpPr>
        <p:sp>
          <p:nvSpPr>
            <p:cNvPr id="2301" name="Google Shape;2301;p43"/>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3"/>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3"/>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3"/>
            <p:cNvSpPr/>
            <p:nvPr/>
          </p:nvSpPr>
          <p:spPr>
            <a:xfrm>
              <a:off x="1778088"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3"/>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3"/>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3"/>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3"/>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3"/>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3"/>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3"/>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3"/>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3"/>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3"/>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3"/>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3"/>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3"/>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3"/>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3"/>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3"/>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3"/>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3"/>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3"/>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3"/>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3"/>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3"/>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3"/>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3"/>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3"/>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3"/>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3"/>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3"/>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3"/>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3"/>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3"/>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3"/>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3"/>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3"/>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3"/>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3"/>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3"/>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3"/>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3"/>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3"/>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3"/>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3"/>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3"/>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3"/>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3"/>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3"/>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3"/>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3"/>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3"/>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3"/>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3"/>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3"/>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3"/>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3"/>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3"/>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3"/>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3"/>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3"/>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3"/>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3"/>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3"/>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3"/>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3"/>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3"/>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3"/>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3"/>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3"/>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3"/>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3"/>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3"/>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3"/>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3"/>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3"/>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3"/>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3"/>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3"/>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3"/>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3"/>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3"/>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3"/>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3"/>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3"/>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3"/>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3"/>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3"/>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3"/>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3"/>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3"/>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3"/>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3"/>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3"/>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3"/>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3"/>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3"/>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3"/>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3"/>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3"/>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3"/>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3"/>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3"/>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3"/>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3"/>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3"/>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3"/>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3"/>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3"/>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3"/>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3"/>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3"/>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3"/>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3"/>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3"/>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3"/>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3"/>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3"/>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3"/>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3"/>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3"/>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3"/>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3"/>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3"/>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3"/>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3"/>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3"/>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3"/>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3"/>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3"/>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3"/>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3"/>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3"/>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3"/>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3"/>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3"/>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3"/>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3"/>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3"/>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3"/>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3"/>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48" name="Google Shape;2448;p43"/>
          <p:cNvPicPr preferRelativeResize="0"/>
          <p:nvPr/>
        </p:nvPicPr>
        <p:blipFill rotWithShape="1">
          <a:blip r:embed="rId3">
            <a:alphaModFix/>
          </a:blip>
          <a:srcRect b="30757"/>
          <a:stretch/>
        </p:blipFill>
        <p:spPr>
          <a:xfrm>
            <a:off x="3519377" y="1624864"/>
            <a:ext cx="2647809" cy="1119977"/>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2"/>
        <p:cNvGrpSpPr/>
        <p:nvPr/>
      </p:nvGrpSpPr>
      <p:grpSpPr>
        <a:xfrm>
          <a:off x="0" y="0"/>
          <a:ext cx="0" cy="0"/>
          <a:chOff x="0" y="0"/>
          <a:chExt cx="0" cy="0"/>
        </a:xfrm>
      </p:grpSpPr>
      <p:pic>
        <p:nvPicPr>
          <p:cNvPr id="2453" name="Google Shape;2453;p44"/>
          <p:cNvPicPr preferRelativeResize="0"/>
          <p:nvPr/>
        </p:nvPicPr>
        <p:blipFill rotWithShape="1">
          <a:blip r:embed="rId3">
            <a:alphaModFix/>
          </a:blip>
          <a:srcRect l="1484" r="1494"/>
          <a:stretch/>
        </p:blipFill>
        <p:spPr>
          <a:xfrm>
            <a:off x="5696791" y="1854262"/>
            <a:ext cx="2741302" cy="1589316"/>
          </a:xfrm>
          <a:prstGeom prst="rect">
            <a:avLst/>
          </a:prstGeom>
          <a:noFill/>
          <a:ln>
            <a:noFill/>
          </a:ln>
        </p:spPr>
      </p:pic>
      <p:grpSp>
        <p:nvGrpSpPr>
          <p:cNvPr id="2454" name="Google Shape;2454;p44"/>
          <p:cNvGrpSpPr/>
          <p:nvPr/>
        </p:nvGrpSpPr>
        <p:grpSpPr>
          <a:xfrm>
            <a:off x="4831302" y="1080950"/>
            <a:ext cx="4097650" cy="3780909"/>
            <a:chOff x="1230400" y="410075"/>
            <a:chExt cx="5124625" cy="4728500"/>
          </a:xfrm>
        </p:grpSpPr>
        <p:sp>
          <p:nvSpPr>
            <p:cNvPr id="2455" name="Google Shape;2455;p44"/>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4"/>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4"/>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4"/>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4"/>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4"/>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4"/>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4"/>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4"/>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4"/>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4"/>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4"/>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4"/>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4"/>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4"/>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4"/>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4"/>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4"/>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4"/>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4"/>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4"/>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4"/>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4"/>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4"/>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4"/>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4"/>
          <p:cNvSpPr txBox="1"/>
          <p:nvPr/>
        </p:nvSpPr>
        <p:spPr>
          <a:xfrm>
            <a:off x="3160550" y="47850"/>
            <a:ext cx="9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40" name="Google Shape;2540;p44"/>
          <p:cNvSpPr/>
          <p:nvPr/>
        </p:nvSpPr>
        <p:spPr>
          <a:xfrm>
            <a:off x="7389475" y="2474650"/>
            <a:ext cx="988200" cy="88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4"/>
          <p:cNvSpPr txBox="1"/>
          <p:nvPr/>
        </p:nvSpPr>
        <p:spPr>
          <a:xfrm>
            <a:off x="7416750" y="2616550"/>
            <a:ext cx="988200" cy="800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chemeClr val="dk2"/>
                </a:solidFill>
                <a:latin typeface="Fjalla One"/>
                <a:ea typeface="Fjalla One"/>
                <a:cs typeface="Fjalla One"/>
                <a:sym typeface="Fjalla One"/>
              </a:rPr>
              <a:t>SORT ALGORITHMS</a:t>
            </a:r>
            <a:endParaRPr sz="1300">
              <a:solidFill>
                <a:schemeClr val="dk2"/>
              </a:solidFill>
              <a:latin typeface="Fjalla One"/>
              <a:ea typeface="Fjalla One"/>
              <a:cs typeface="Fjalla One"/>
              <a:sym typeface="Fjalla One"/>
            </a:endParaRPr>
          </a:p>
          <a:p>
            <a:pPr marL="0" lvl="0" indent="0" algn="l" rtl="0">
              <a:spcBef>
                <a:spcPts val="0"/>
              </a:spcBef>
              <a:spcAft>
                <a:spcPts val="0"/>
              </a:spcAft>
              <a:buNone/>
            </a:pPr>
            <a:endParaRPr/>
          </a:p>
        </p:txBody>
      </p:sp>
      <p:sp>
        <p:nvSpPr>
          <p:cNvPr id="2542" name="Google Shape;2542;p44"/>
          <p:cNvSpPr/>
          <p:nvPr/>
        </p:nvSpPr>
        <p:spPr>
          <a:xfrm>
            <a:off x="473725" y="640125"/>
            <a:ext cx="4069500" cy="2313300"/>
          </a:xfrm>
          <a:prstGeom prst="rect">
            <a:avLst/>
          </a:prstGeom>
          <a:no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4"/>
          <p:cNvSpPr txBox="1"/>
          <p:nvPr/>
        </p:nvSpPr>
        <p:spPr>
          <a:xfrm>
            <a:off x="292850" y="838425"/>
            <a:ext cx="4491300" cy="3032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700">
                <a:solidFill>
                  <a:schemeClr val="dk2"/>
                </a:solidFill>
                <a:latin typeface="Fjalla One"/>
                <a:ea typeface="Fjalla One"/>
                <a:cs typeface="Fjalla One"/>
                <a:sym typeface="Fjalla One"/>
              </a:rPr>
              <a:t>MERGE</a:t>
            </a:r>
            <a:endParaRPr sz="5700">
              <a:solidFill>
                <a:schemeClr val="dk2"/>
              </a:solidFill>
              <a:latin typeface="Fjalla One"/>
              <a:ea typeface="Fjalla One"/>
              <a:cs typeface="Fjalla One"/>
              <a:sym typeface="Fjalla One"/>
            </a:endParaRPr>
          </a:p>
          <a:p>
            <a:pPr marL="0" lvl="0" indent="0" algn="ctr" rtl="0">
              <a:spcBef>
                <a:spcPts val="0"/>
              </a:spcBef>
              <a:spcAft>
                <a:spcPts val="0"/>
              </a:spcAft>
              <a:buNone/>
            </a:pPr>
            <a:r>
              <a:rPr lang="en" sz="5700">
                <a:solidFill>
                  <a:schemeClr val="dk2"/>
                </a:solidFill>
                <a:latin typeface="Fjalla One"/>
                <a:ea typeface="Fjalla One"/>
                <a:cs typeface="Fjalla One"/>
                <a:sym typeface="Fjalla One"/>
              </a:rPr>
              <a:t>SORT</a:t>
            </a:r>
            <a:endParaRPr sz="5700">
              <a:solidFill>
                <a:schemeClr val="dk2"/>
              </a:solidFill>
              <a:latin typeface="Fjalla One"/>
              <a:ea typeface="Fjalla One"/>
              <a:cs typeface="Fjalla One"/>
              <a:sym typeface="Fjalla One"/>
            </a:endParaRPr>
          </a:p>
          <a:p>
            <a:pPr marL="0" lvl="0" indent="0" algn="ctr" rtl="0">
              <a:spcBef>
                <a:spcPts val="0"/>
              </a:spcBef>
              <a:spcAft>
                <a:spcPts val="0"/>
              </a:spcAft>
              <a:buNone/>
            </a:pPr>
            <a:endParaRPr sz="5700">
              <a:solidFill>
                <a:schemeClr val="dk2"/>
              </a:solidFill>
              <a:latin typeface="Fjalla One"/>
              <a:ea typeface="Fjalla One"/>
              <a:cs typeface="Fjalla One"/>
              <a:sym typeface="Fjalla One"/>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7"/>
        <p:cNvGrpSpPr/>
        <p:nvPr/>
      </p:nvGrpSpPr>
      <p:grpSpPr>
        <a:xfrm>
          <a:off x="0" y="0"/>
          <a:ext cx="0" cy="0"/>
          <a:chOff x="0" y="0"/>
          <a:chExt cx="0" cy="0"/>
        </a:xfrm>
      </p:grpSpPr>
      <p:sp>
        <p:nvSpPr>
          <p:cNvPr id="2548" name="Google Shape;2548;p45"/>
          <p:cNvSpPr txBox="1"/>
          <p:nvPr/>
        </p:nvSpPr>
        <p:spPr>
          <a:xfrm>
            <a:off x="1257300" y="438150"/>
            <a:ext cx="6458100" cy="3021000"/>
          </a:xfrm>
          <a:prstGeom prst="rect">
            <a:avLst/>
          </a:prstGeom>
          <a:noFill/>
          <a:ln>
            <a:noFill/>
          </a:ln>
        </p:spPr>
        <p:txBody>
          <a:bodyPr spcFirstLastPara="1" wrap="square" lIns="91425" tIns="91425" rIns="91425" bIns="91425" anchor="t" anchorCtr="0">
            <a:spAutoFit/>
          </a:bodyPr>
          <a:lstStyle/>
          <a:p>
            <a:pPr marL="457200" lvl="0" indent="-314325" algn="l" rtl="0">
              <a:lnSpc>
                <a:spcPct val="115000"/>
              </a:lnSpc>
              <a:spcBef>
                <a:spcPts val="500"/>
              </a:spcBef>
              <a:spcAft>
                <a:spcPts val="0"/>
              </a:spcAft>
              <a:buClr>
                <a:srgbClr val="202122"/>
              </a:buClr>
              <a:buSzPts val="1350"/>
              <a:buChar char="❏"/>
            </a:pPr>
            <a:r>
              <a:rPr lang="en" sz="1350">
                <a:solidFill>
                  <a:srgbClr val="202122"/>
                </a:solidFill>
                <a:highlight>
                  <a:srgbClr val="FFFFFF"/>
                </a:highlight>
              </a:rPr>
              <a:t>Merge sort bir neçə çeşidlənən (giriş) siyahının bir (çıxış) siyahıda birləşdirilməsindən ibarət çeşidləmə üsuludur. </a:t>
            </a:r>
            <a:endParaRPr sz="1350">
              <a:solidFill>
                <a:srgbClr val="202122"/>
              </a:solidFill>
              <a:highlight>
                <a:srgbClr val="FFFFFF"/>
              </a:highlight>
            </a:endParaRPr>
          </a:p>
          <a:p>
            <a:pPr marL="457200" lvl="0" indent="-314325" algn="l" rtl="0">
              <a:lnSpc>
                <a:spcPct val="115000"/>
              </a:lnSpc>
              <a:spcBef>
                <a:spcPts val="0"/>
              </a:spcBef>
              <a:spcAft>
                <a:spcPts val="0"/>
              </a:spcAft>
              <a:buSzPts val="1350"/>
              <a:buChar char="❏"/>
            </a:pPr>
            <a:r>
              <a:rPr lang="en" sz="1350">
                <a:solidFill>
                  <a:srgbClr val="202122"/>
                </a:solidFill>
                <a:highlight>
                  <a:srgbClr val="FFFFFF"/>
                </a:highlight>
              </a:rPr>
              <a:t>Birinci siyahının ilk elementi götürülür və ikinci siyahının birinci elementi ilə müqayisə olunur; seçim edildikdən sonra </a:t>
            </a:r>
            <a:r>
              <a:rPr lang="en" sz="135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elementin</a:t>
            </a:r>
            <a:r>
              <a:rPr lang="en" sz="1350">
                <a:solidFill>
                  <a:srgbClr val="202122"/>
                </a:solidFill>
                <a:highlight>
                  <a:srgbClr val="FFFFFF"/>
                </a:highlight>
              </a:rPr>
              <a:t> seçildiyi siyahının başlanğıcının göstəricisi növbəti elementə keçir və beləliklə, siyahılardan birinin sonunadək hərəkət edilir. Bu </a:t>
            </a:r>
            <a:r>
              <a:rPr lang="en" sz="1350">
                <a:solidFill>
                  <a:srgbClr val="0645AD"/>
                </a:solidFill>
                <a:highlight>
                  <a:srgbClr val="FFFFFF"/>
                </a:highlight>
                <a:uFill>
                  <a:noFill/>
                </a:uFill>
                <a:hlinkClick r:id="rId4">
                  <a:extLst>
                    <a:ext uri="{A12FA001-AC4F-418D-AE19-62706E023703}">
                      <ahyp:hlinkClr xmlns:ahyp="http://schemas.microsoft.com/office/drawing/2018/hyperlinkcolor" val="tx"/>
                    </a:ext>
                  </a:extLst>
                </a:hlinkClick>
              </a:rPr>
              <a:t>metod</a:t>
            </a:r>
            <a:r>
              <a:rPr lang="en" sz="1350">
                <a:solidFill>
                  <a:srgbClr val="202122"/>
                </a:solidFill>
                <a:highlight>
                  <a:srgbClr val="FFFFFF"/>
                </a:highlight>
              </a:rPr>
              <a:t> bir neçə siyahıya tətbiq edilə bilər. Maraqlıdır ki, iş yalnız siyahıların birinci elementləri ilə aparılır.</a:t>
            </a:r>
            <a:endParaRPr sz="1350">
              <a:solidFill>
                <a:srgbClr val="202122"/>
              </a:solidFill>
              <a:highlight>
                <a:srgbClr val="FFFFFF"/>
              </a:highlight>
            </a:endParaRPr>
          </a:p>
          <a:p>
            <a:pPr marL="457200" lvl="0" indent="-314325" algn="l" rtl="0">
              <a:lnSpc>
                <a:spcPct val="115000"/>
              </a:lnSpc>
              <a:spcBef>
                <a:spcPts val="0"/>
              </a:spcBef>
              <a:spcAft>
                <a:spcPts val="0"/>
              </a:spcAft>
              <a:buSzPts val="1350"/>
              <a:buChar char="❏"/>
            </a:pPr>
            <a:r>
              <a:rPr lang="en" sz="1350">
                <a:solidFill>
                  <a:srgbClr val="202122"/>
                </a:solidFill>
                <a:highlight>
                  <a:srgbClr val="FFFFFF"/>
                </a:highlight>
              </a:rPr>
              <a:t>Birləşdirməklə nizamlama alqoritmi </a:t>
            </a:r>
            <a:r>
              <a:rPr lang="en" sz="1350">
                <a:solidFill>
                  <a:srgbClr val="0645AD"/>
                </a:solidFill>
                <a:highlight>
                  <a:srgbClr val="FFFFFF"/>
                </a:highlight>
                <a:uFill>
                  <a:noFill/>
                </a:uFill>
                <a:hlinkClick r:id="rId5">
                  <a:extLst>
                    <a:ext uri="{A12FA001-AC4F-418D-AE19-62706E023703}">
                      <ahyp:hlinkClr xmlns:ahyp="http://schemas.microsoft.com/office/drawing/2018/hyperlinkcolor" val="tx"/>
                    </a:ext>
                  </a:extLst>
                </a:hlinkClick>
              </a:rPr>
              <a:t>Con fon Neyman</a:t>
            </a:r>
            <a:r>
              <a:rPr lang="en" sz="1350">
                <a:solidFill>
                  <a:srgbClr val="202122"/>
                </a:solidFill>
                <a:highlight>
                  <a:srgbClr val="FFFFFF"/>
                </a:highlight>
              </a:rPr>
              <a:t> tərəfindən 1945 -ci ildə ixtira edilmiş, </a:t>
            </a:r>
            <a:r>
              <a:rPr lang="en" sz="1350">
                <a:solidFill>
                  <a:srgbClr val="0645AD"/>
                </a:solidFill>
                <a:highlight>
                  <a:srgbClr val="FFFFFF"/>
                </a:highlight>
                <a:uFill>
                  <a:noFill/>
                </a:uFill>
                <a:hlinkClick r:id="rId6">
                  <a:extLst>
                    <a:ext uri="{A12FA001-AC4F-418D-AE19-62706E023703}">
                      <ahyp:hlinkClr xmlns:ahyp="http://schemas.microsoft.com/office/drawing/2018/hyperlinkcolor" val="tx"/>
                    </a:ext>
                  </a:extLst>
                </a:hlinkClick>
              </a:rPr>
              <a:t>parçala və idarə etmə mexanizminə</a:t>
            </a:r>
            <a:r>
              <a:rPr lang="en" sz="1350">
                <a:solidFill>
                  <a:srgbClr val="202122"/>
                </a:solidFill>
                <a:highlight>
                  <a:srgbClr val="FFFFFF"/>
                </a:highlight>
              </a:rPr>
              <a:t> əsaslanan nizamlama alqoritmidir. </a:t>
            </a:r>
            <a:endParaRPr sz="1350">
              <a:solidFill>
                <a:srgbClr val="202122"/>
              </a:solidFill>
              <a:highlight>
                <a:srgbClr val="FFFFFF"/>
              </a:highlight>
            </a:endParaRPr>
          </a:p>
          <a:p>
            <a:pPr marL="457200" lvl="0" indent="-314325" algn="l" rtl="0">
              <a:lnSpc>
                <a:spcPct val="115000"/>
              </a:lnSpc>
              <a:spcBef>
                <a:spcPts val="0"/>
              </a:spcBef>
              <a:spcAft>
                <a:spcPts val="0"/>
              </a:spcAft>
              <a:buClr>
                <a:srgbClr val="202122"/>
              </a:buClr>
              <a:buSzPts val="1350"/>
              <a:buChar char="❏"/>
            </a:pPr>
            <a:r>
              <a:rPr lang="en" sz="1350">
                <a:solidFill>
                  <a:srgbClr val="202122"/>
                </a:solidFill>
                <a:highlight>
                  <a:srgbClr val="FFFFFF"/>
                </a:highlight>
              </a:rPr>
              <a:t>Alqoritm ən pis, ən yaxşı və orta halda eyni sayda əməliyyat yerinə yetirir, </a:t>
            </a:r>
            <a:r>
              <a:rPr lang="en" sz="1350" i="1">
                <a:solidFill>
                  <a:srgbClr val="202122"/>
                </a:solidFill>
                <a:highlight>
                  <a:srgbClr val="FFFFFF"/>
                </a:highlight>
              </a:rPr>
              <a:t>O(n log n)</a:t>
            </a:r>
            <a:r>
              <a:rPr lang="en" sz="1350">
                <a:solidFill>
                  <a:srgbClr val="202122"/>
                </a:solidFill>
                <a:highlight>
                  <a:srgbClr val="FFFFFF"/>
                </a:highlight>
              </a:rPr>
              <a:t>. Ən pis halda tutduğu yer isə </a:t>
            </a:r>
            <a:r>
              <a:rPr lang="en" sz="1350" i="1">
                <a:solidFill>
                  <a:srgbClr val="202122"/>
                </a:solidFill>
                <a:highlight>
                  <a:srgbClr val="FFFFFF"/>
                </a:highlight>
              </a:rPr>
              <a:t>O(n).</a:t>
            </a:r>
            <a:endParaRPr sz="1350" i="1">
              <a:solidFill>
                <a:srgbClr val="202122"/>
              </a:solidFill>
              <a:highlight>
                <a:srgbClr val="FFFFFF"/>
              </a:highlight>
            </a:endParaRPr>
          </a:p>
        </p:txBody>
      </p:sp>
      <p:pic>
        <p:nvPicPr>
          <p:cNvPr id="2549" name="Google Shape;2549;p45"/>
          <p:cNvPicPr preferRelativeResize="0"/>
          <p:nvPr/>
        </p:nvPicPr>
        <p:blipFill>
          <a:blip r:embed="rId7">
            <a:alphaModFix/>
          </a:blip>
          <a:stretch>
            <a:fillRect/>
          </a:stretch>
        </p:blipFill>
        <p:spPr>
          <a:xfrm>
            <a:off x="7067550" y="3459150"/>
            <a:ext cx="1704975" cy="1441475"/>
          </a:xfrm>
          <a:prstGeom prst="rect">
            <a:avLst/>
          </a:prstGeom>
          <a:noFill/>
          <a:ln>
            <a:noFill/>
          </a:ln>
        </p:spPr>
      </p:pic>
      <p:sp>
        <p:nvSpPr>
          <p:cNvPr id="2550" name="Google Shape;2550;p45"/>
          <p:cNvSpPr txBox="1"/>
          <p:nvPr/>
        </p:nvSpPr>
        <p:spPr>
          <a:xfrm>
            <a:off x="3419550" y="4361825"/>
            <a:ext cx="4029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202122"/>
                </a:solidFill>
                <a:highlight>
                  <a:srgbClr val="F8F9FA"/>
                </a:highlight>
              </a:rPr>
              <a:t>Birləşdirməklə nizamlama alqoritminin animasiyası. Sıralanacaq elementlər nöqtələrlə təsvir olunub.</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4"/>
        <p:cNvGrpSpPr/>
        <p:nvPr/>
      </p:nvGrpSpPr>
      <p:grpSpPr>
        <a:xfrm>
          <a:off x="0" y="0"/>
          <a:ext cx="0" cy="0"/>
          <a:chOff x="0" y="0"/>
          <a:chExt cx="0" cy="0"/>
        </a:xfrm>
      </p:grpSpPr>
      <p:pic>
        <p:nvPicPr>
          <p:cNvPr id="2555" name="Google Shape;2555;p46"/>
          <p:cNvPicPr preferRelativeResize="0"/>
          <p:nvPr/>
        </p:nvPicPr>
        <p:blipFill rotWithShape="1">
          <a:blip r:embed="rId3">
            <a:alphaModFix/>
          </a:blip>
          <a:srcRect l="10366" r="13910"/>
          <a:stretch/>
        </p:blipFill>
        <p:spPr>
          <a:xfrm>
            <a:off x="371475" y="1059125"/>
            <a:ext cx="4921050" cy="3655750"/>
          </a:xfrm>
          <a:prstGeom prst="rect">
            <a:avLst/>
          </a:prstGeom>
          <a:noFill/>
          <a:ln>
            <a:noFill/>
          </a:ln>
        </p:spPr>
      </p:pic>
      <p:sp>
        <p:nvSpPr>
          <p:cNvPr id="2556" name="Google Shape;2556;p46"/>
          <p:cNvSpPr txBox="1"/>
          <p:nvPr/>
        </p:nvSpPr>
        <p:spPr>
          <a:xfrm>
            <a:off x="6019800" y="1695450"/>
            <a:ext cx="263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dəyər cütlüyünə çatana qədər alt siyahıları ikiyə bölün</a:t>
            </a:r>
            <a:endParaRPr/>
          </a:p>
        </p:txBody>
      </p:sp>
      <p:sp>
        <p:nvSpPr>
          <p:cNvPr id="2557" name="Google Shape;2557;p46"/>
          <p:cNvSpPr txBox="1"/>
          <p:nvPr/>
        </p:nvSpPr>
        <p:spPr>
          <a:xfrm>
            <a:off x="6010275" y="2466975"/>
            <a:ext cx="260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lazım olduqda cüt dəyərləri çeşidləyin/dəyişdirin</a:t>
            </a:r>
            <a:endParaRPr/>
          </a:p>
        </p:txBody>
      </p:sp>
      <p:pic>
        <p:nvPicPr>
          <p:cNvPr id="2558" name="Google Shape;2558;p46"/>
          <p:cNvPicPr preferRelativeResize="0"/>
          <p:nvPr/>
        </p:nvPicPr>
        <p:blipFill>
          <a:blip r:embed="rId4">
            <a:alphaModFix/>
          </a:blip>
          <a:stretch>
            <a:fillRect/>
          </a:stretch>
        </p:blipFill>
        <p:spPr>
          <a:xfrm>
            <a:off x="5791700" y="2621050"/>
            <a:ext cx="200025" cy="238125"/>
          </a:xfrm>
          <a:prstGeom prst="rect">
            <a:avLst/>
          </a:prstGeom>
          <a:noFill/>
          <a:ln>
            <a:noFill/>
          </a:ln>
        </p:spPr>
      </p:pic>
      <p:pic>
        <p:nvPicPr>
          <p:cNvPr id="2559" name="Google Shape;2559;p46"/>
          <p:cNvPicPr preferRelativeResize="0"/>
          <p:nvPr/>
        </p:nvPicPr>
        <p:blipFill>
          <a:blip r:embed="rId4">
            <a:alphaModFix/>
          </a:blip>
          <a:stretch>
            <a:fillRect/>
          </a:stretch>
        </p:blipFill>
        <p:spPr>
          <a:xfrm>
            <a:off x="5791700" y="1809750"/>
            <a:ext cx="200025" cy="238125"/>
          </a:xfrm>
          <a:prstGeom prst="rect">
            <a:avLst/>
          </a:prstGeom>
          <a:noFill/>
          <a:ln>
            <a:noFill/>
          </a:ln>
        </p:spPr>
      </p:pic>
      <p:sp>
        <p:nvSpPr>
          <p:cNvPr id="2560" name="Google Shape;2560;p46"/>
          <p:cNvSpPr txBox="1"/>
          <p:nvPr/>
        </p:nvSpPr>
        <p:spPr>
          <a:xfrm>
            <a:off x="6048375" y="3295650"/>
            <a:ext cx="2743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alt siyahıları birləşdirin və çeşidləyin və tam siyahılara daxil olana qədər prosesi təkrarlayın</a:t>
            </a:r>
            <a:endParaRPr/>
          </a:p>
        </p:txBody>
      </p:sp>
      <p:pic>
        <p:nvPicPr>
          <p:cNvPr id="2561" name="Google Shape;2561;p46"/>
          <p:cNvPicPr preferRelativeResize="0"/>
          <p:nvPr/>
        </p:nvPicPr>
        <p:blipFill>
          <a:blip r:embed="rId4">
            <a:alphaModFix/>
          </a:blip>
          <a:stretch>
            <a:fillRect/>
          </a:stretch>
        </p:blipFill>
        <p:spPr>
          <a:xfrm>
            <a:off x="5791700" y="3602138"/>
            <a:ext cx="200025" cy="23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5"/>
        <p:cNvGrpSpPr/>
        <p:nvPr/>
      </p:nvGrpSpPr>
      <p:grpSpPr>
        <a:xfrm>
          <a:off x="0" y="0"/>
          <a:ext cx="0" cy="0"/>
          <a:chOff x="0" y="0"/>
          <a:chExt cx="0" cy="0"/>
        </a:xfrm>
      </p:grpSpPr>
      <p:sp>
        <p:nvSpPr>
          <p:cNvPr id="2566" name="Google Shape;2566;p47"/>
          <p:cNvSpPr txBox="1">
            <a:spLocks noGrp="1"/>
          </p:cNvSpPr>
          <p:nvPr>
            <p:ph type="title"/>
          </p:nvPr>
        </p:nvSpPr>
        <p:spPr>
          <a:xfrm>
            <a:off x="2738625" y="1578750"/>
            <a:ext cx="3633600" cy="18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100"/>
              <a:t>QUICK SORT</a:t>
            </a:r>
            <a:endParaRPr sz="9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0"/>
        <p:cNvGrpSpPr/>
        <p:nvPr/>
      </p:nvGrpSpPr>
      <p:grpSpPr>
        <a:xfrm>
          <a:off x="0" y="0"/>
          <a:ext cx="0" cy="0"/>
          <a:chOff x="0" y="0"/>
          <a:chExt cx="0" cy="0"/>
        </a:xfrm>
      </p:grpSpPr>
      <p:sp>
        <p:nvSpPr>
          <p:cNvPr id="2571" name="Google Shape;2571;p48"/>
          <p:cNvSpPr txBox="1"/>
          <p:nvPr/>
        </p:nvSpPr>
        <p:spPr>
          <a:xfrm>
            <a:off x="1209675" y="714375"/>
            <a:ext cx="6200700" cy="349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500"/>
              </a:spcBef>
              <a:spcAft>
                <a:spcPts val="0"/>
              </a:spcAft>
              <a:buNone/>
            </a:pPr>
            <a:r>
              <a:rPr lang="en" sz="1150">
                <a:solidFill>
                  <a:srgbClr val="202122"/>
                </a:solidFill>
                <a:highlight>
                  <a:srgbClr val="FFFFFF"/>
                </a:highlight>
              </a:rPr>
              <a:t>Sürətli nizamlama alqoritmi parçala və idarə etmə alqoritmidir. Sürətli nizamlama əvvəlcə massivi iki kiçik massivə bölür: kiçik elementlər massivi və böyük elementlər massivi. Sonra rekursiv olaraq bu massivləri sıralayır. Massiv boş olduqda və bir elementdən ibarət olduqda onu nizamlamağa ehtiyac olmur. Bu iki hal sürətli nizamlama alqoritmində </a:t>
            </a:r>
            <a:r>
              <a:rPr lang="en" sz="1150" i="1">
                <a:solidFill>
                  <a:srgbClr val="202122"/>
                </a:solidFill>
                <a:highlight>
                  <a:srgbClr val="FFFFFF"/>
                </a:highlight>
              </a:rPr>
              <a:t>əsas hal</a:t>
            </a:r>
            <a:r>
              <a:rPr lang="en" sz="1150">
                <a:solidFill>
                  <a:srgbClr val="202122"/>
                </a:solidFill>
                <a:highlight>
                  <a:srgbClr val="FFFFFF"/>
                </a:highlight>
              </a:rPr>
              <a:t> (base case) adlandırılır. Əgər massivin elementlərinin sayı ikiyə bərabər və ya ikidən böyük olarsa onda sürətli nizamlama alqoritmi ilk olaraq massivdən təsadüfi bir elementi seçir. Bu element pivot adlandırılır. Sonra seçilən pivotdan kiçik və böyük olan elementlər tapılır. Bu qayda bölmə (partitioning) adlandırılır. Nəticədə:</a:t>
            </a:r>
            <a:endParaRPr sz="1150">
              <a:solidFill>
                <a:srgbClr val="202122"/>
              </a:solidFill>
              <a:highlight>
                <a:srgbClr val="FFFFFF"/>
              </a:highlight>
            </a:endParaRPr>
          </a:p>
          <a:p>
            <a:pPr marL="685800" lvl="0" indent="-301625" algn="l" rtl="0">
              <a:lnSpc>
                <a:spcPct val="115000"/>
              </a:lnSpc>
              <a:spcBef>
                <a:spcPts val="600"/>
              </a:spcBef>
              <a:spcAft>
                <a:spcPts val="0"/>
              </a:spcAft>
              <a:buClr>
                <a:srgbClr val="202122"/>
              </a:buClr>
              <a:buSzPts val="1150"/>
              <a:buChar char="●"/>
            </a:pPr>
            <a:r>
              <a:rPr lang="en" sz="1150">
                <a:solidFill>
                  <a:srgbClr val="202122"/>
                </a:solidFill>
                <a:highlight>
                  <a:srgbClr val="FFFFFF"/>
                </a:highlight>
              </a:rPr>
              <a:t>Pivotdan kiçik olan elementlər massivi (sol massiv)</a:t>
            </a:r>
            <a:endParaRPr sz="1150">
              <a:solidFill>
                <a:srgbClr val="202122"/>
              </a:solidFill>
              <a:highlight>
                <a:srgbClr val="FFFFFF"/>
              </a:highlight>
            </a:endParaRPr>
          </a:p>
          <a:p>
            <a:pPr marL="685800" lvl="0" indent="-301625" algn="l" rtl="0">
              <a:lnSpc>
                <a:spcPct val="115000"/>
              </a:lnSpc>
              <a:spcBef>
                <a:spcPts val="0"/>
              </a:spcBef>
              <a:spcAft>
                <a:spcPts val="0"/>
              </a:spcAft>
              <a:buClr>
                <a:srgbClr val="202122"/>
              </a:buClr>
              <a:buSzPts val="1150"/>
              <a:buChar char="●"/>
            </a:pPr>
            <a:r>
              <a:rPr lang="en" sz="1150">
                <a:solidFill>
                  <a:srgbClr val="202122"/>
                </a:solidFill>
                <a:highlight>
                  <a:srgbClr val="FFFFFF"/>
                </a:highlight>
              </a:rPr>
              <a:t>Pivot </a:t>
            </a:r>
            <a:endParaRPr sz="1150">
              <a:solidFill>
                <a:srgbClr val="202122"/>
              </a:solidFill>
              <a:highlight>
                <a:srgbClr val="FFFFFF"/>
              </a:highlight>
            </a:endParaRPr>
          </a:p>
          <a:p>
            <a:pPr marL="685800" lvl="0" indent="-301625" algn="l" rtl="0">
              <a:lnSpc>
                <a:spcPct val="115000"/>
              </a:lnSpc>
              <a:spcBef>
                <a:spcPts val="0"/>
              </a:spcBef>
              <a:spcAft>
                <a:spcPts val="0"/>
              </a:spcAft>
              <a:buClr>
                <a:srgbClr val="202122"/>
              </a:buClr>
              <a:buSzPts val="1150"/>
              <a:buChar char="●"/>
            </a:pPr>
            <a:r>
              <a:rPr lang="en" sz="1150">
                <a:solidFill>
                  <a:srgbClr val="202122"/>
                </a:solidFill>
                <a:highlight>
                  <a:srgbClr val="FFFFFF"/>
                </a:highlight>
              </a:rPr>
              <a:t>Pivotdan böyük olan elementlər massivi (sağ massiv)</a:t>
            </a:r>
            <a:endParaRPr sz="1150">
              <a:solidFill>
                <a:srgbClr val="202122"/>
              </a:solidFill>
              <a:highlight>
                <a:srgbClr val="FFFFFF"/>
              </a:highlight>
            </a:endParaRPr>
          </a:p>
          <a:p>
            <a:pPr marL="0" lvl="0" indent="0" algn="l" rtl="0">
              <a:lnSpc>
                <a:spcPct val="115000"/>
              </a:lnSpc>
              <a:spcBef>
                <a:spcPts val="500"/>
              </a:spcBef>
              <a:spcAft>
                <a:spcPts val="0"/>
              </a:spcAft>
              <a:buNone/>
            </a:pPr>
            <a:r>
              <a:rPr lang="en" sz="1150">
                <a:solidFill>
                  <a:srgbClr val="202122"/>
                </a:solidFill>
                <a:highlight>
                  <a:srgbClr val="FFFFFF"/>
                </a:highlight>
              </a:rPr>
              <a:t>alınır. Alınan hər iki massiv sıralanmamış olur. Bu massivlər üzərində alqoritm rekursiv olaraq əsas hal alınana qədər yenidən çağrılır.  Yekun nəticə:</a:t>
            </a:r>
            <a:endParaRPr sz="1150">
              <a:solidFill>
                <a:srgbClr val="202122"/>
              </a:solidFill>
              <a:highlight>
                <a:srgbClr val="FFFFFF"/>
              </a:highlight>
            </a:endParaRPr>
          </a:p>
          <a:p>
            <a:pPr marL="139700" marR="139700" lvl="0" indent="0" algn="l" rtl="0">
              <a:lnSpc>
                <a:spcPct val="130000"/>
              </a:lnSpc>
              <a:spcBef>
                <a:spcPts val="500"/>
              </a:spcBef>
              <a:spcAft>
                <a:spcPts val="0"/>
              </a:spcAft>
              <a:buNone/>
            </a:pPr>
            <a:r>
              <a:rPr lang="en" sz="1150">
                <a:highlight>
                  <a:srgbClr val="F8F9FA"/>
                </a:highlight>
                <a:latin typeface="Courier New"/>
                <a:ea typeface="Courier New"/>
                <a:cs typeface="Courier New"/>
                <a:sym typeface="Courier New"/>
              </a:rPr>
              <a:t>                  </a:t>
            </a:r>
            <a:r>
              <a:rPr lang="en" sz="1150" b="1">
                <a:highlight>
                  <a:srgbClr val="F8F9FA"/>
                </a:highlight>
                <a:latin typeface="Courier New"/>
                <a:ea typeface="Courier New"/>
                <a:cs typeface="Courier New"/>
                <a:sym typeface="Courier New"/>
              </a:rPr>
              <a:t>sol massiv  + pivot + sağ massiv</a:t>
            </a:r>
            <a:endParaRPr sz="1150" b="1">
              <a:highlight>
                <a:srgbClr val="F8F9FA"/>
              </a:highlight>
              <a:latin typeface="Courier New"/>
              <a:ea typeface="Courier New"/>
              <a:cs typeface="Courier New"/>
              <a:sym typeface="Courier New"/>
            </a:endParaRPr>
          </a:p>
          <a:p>
            <a:pPr marL="0" lvl="0" indent="0" algn="l" rtl="0">
              <a:spcBef>
                <a:spcPts val="0"/>
              </a:spcBef>
              <a:spcAft>
                <a:spcPts val="0"/>
              </a:spcAft>
              <a:buNone/>
            </a:pPr>
            <a:endParaRPr sz="1500"/>
          </a:p>
        </p:txBody>
      </p:sp>
      <p:sp>
        <p:nvSpPr>
          <p:cNvPr id="2572" name="Google Shape;2572;p48"/>
          <p:cNvSpPr txBox="1"/>
          <p:nvPr/>
        </p:nvSpPr>
        <p:spPr>
          <a:xfrm>
            <a:off x="1066800" y="4276725"/>
            <a:ext cx="6858000" cy="56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500"/>
              </a:spcBef>
              <a:spcAft>
                <a:spcPts val="500"/>
              </a:spcAft>
              <a:buNone/>
            </a:pPr>
            <a:r>
              <a:rPr lang="en" sz="1150">
                <a:solidFill>
                  <a:srgbClr val="202122"/>
                </a:solidFill>
                <a:highlight>
                  <a:srgbClr val="FFFFFF"/>
                </a:highlight>
              </a:rPr>
              <a:t>Sürətli nizamlama alqoritminin riyazi analizləri göstərir ki, alqoritm n elementi nizamlamaq üçün ortalama </a:t>
            </a:r>
            <a:r>
              <a:rPr lang="en" sz="115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O</a:t>
            </a:r>
            <a:r>
              <a:rPr lang="en" sz="1150">
                <a:solidFill>
                  <a:srgbClr val="202122"/>
                </a:solidFill>
                <a:highlight>
                  <a:srgbClr val="FFFFFF"/>
                </a:highlight>
              </a:rPr>
              <a:t>(</a:t>
            </a:r>
            <a:r>
              <a:rPr lang="en" sz="1150" i="1">
                <a:solidFill>
                  <a:srgbClr val="202122"/>
                </a:solidFill>
                <a:highlight>
                  <a:srgbClr val="FFFFFF"/>
                </a:highlight>
              </a:rPr>
              <a:t>n</a:t>
            </a:r>
            <a:r>
              <a:rPr lang="en" sz="1150">
                <a:solidFill>
                  <a:srgbClr val="202122"/>
                </a:solidFill>
                <a:highlight>
                  <a:srgbClr val="FFFFFF"/>
                </a:highlight>
              </a:rPr>
              <a:t> log </a:t>
            </a:r>
            <a:r>
              <a:rPr lang="en" sz="1150" i="1">
                <a:solidFill>
                  <a:srgbClr val="202122"/>
                </a:solidFill>
                <a:highlight>
                  <a:srgbClr val="FFFFFF"/>
                </a:highlight>
              </a:rPr>
              <a:t>n</a:t>
            </a:r>
            <a:r>
              <a:rPr lang="en" sz="1150">
                <a:solidFill>
                  <a:srgbClr val="202122"/>
                </a:solidFill>
                <a:highlight>
                  <a:srgbClr val="FFFFFF"/>
                </a:highlight>
              </a:rPr>
              <a:t>) müqayisə əməliyyatı yerinə yetirir. Ən pis halda isə O(</a:t>
            </a:r>
            <a:r>
              <a:rPr lang="en" sz="1150" i="1">
                <a:solidFill>
                  <a:srgbClr val="202122"/>
                </a:solidFill>
                <a:highlight>
                  <a:srgbClr val="FFFFFF"/>
                </a:highlight>
              </a:rPr>
              <a:t>n</a:t>
            </a:r>
            <a:r>
              <a:rPr lang="en" sz="1150" baseline="30000">
                <a:solidFill>
                  <a:srgbClr val="202122"/>
                </a:solidFill>
                <a:highlight>
                  <a:srgbClr val="FFFFFF"/>
                </a:highlight>
              </a:rPr>
              <a:t>2</a:t>
            </a:r>
            <a:r>
              <a:rPr lang="en" sz="1150">
                <a:solidFill>
                  <a:srgbClr val="202122"/>
                </a:solidFill>
                <a:highlight>
                  <a:srgbClr val="FFFFFF"/>
                </a:highlight>
              </a:rPr>
              <a:t>) əməliyyat yerinə yetirir.</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6"/>
        <p:cNvGrpSpPr/>
        <p:nvPr/>
      </p:nvGrpSpPr>
      <p:grpSpPr>
        <a:xfrm>
          <a:off x="0" y="0"/>
          <a:ext cx="0" cy="0"/>
          <a:chOff x="0" y="0"/>
          <a:chExt cx="0" cy="0"/>
        </a:xfrm>
      </p:grpSpPr>
      <p:sp>
        <p:nvSpPr>
          <p:cNvPr id="2577" name="Google Shape;2577;p49"/>
          <p:cNvSpPr/>
          <p:nvPr/>
        </p:nvSpPr>
        <p:spPr>
          <a:xfrm>
            <a:off x="49706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9"/>
          <p:cNvSpPr/>
          <p:nvPr/>
        </p:nvSpPr>
        <p:spPr>
          <a:xfrm>
            <a:off x="51557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9"/>
          <p:cNvSpPr/>
          <p:nvPr/>
        </p:nvSpPr>
        <p:spPr>
          <a:xfrm>
            <a:off x="1802225" y="133350"/>
            <a:ext cx="2788800" cy="48006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9"/>
          <p:cNvSpPr/>
          <p:nvPr/>
        </p:nvSpPr>
        <p:spPr>
          <a:xfrm>
            <a:off x="1987325" y="314325"/>
            <a:ext cx="2422800" cy="4410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9"/>
          <p:cNvSpPr txBox="1">
            <a:spLocks noGrp="1"/>
          </p:cNvSpPr>
          <p:nvPr>
            <p:ph type="subTitle" idx="1"/>
          </p:nvPr>
        </p:nvSpPr>
        <p:spPr>
          <a:xfrm>
            <a:off x="5260850" y="1743083"/>
            <a:ext cx="2084700" cy="23049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1250">
                <a:solidFill>
                  <a:srgbClr val="202122"/>
                </a:solidFill>
                <a:highlight>
                  <a:srgbClr val="F8F9FA"/>
                </a:highlight>
              </a:rPr>
              <a:t>İşarələnmiş elementlər pivot olaraq seçilən elemetlerdir. Hər massivdən sonuncu element pivot olaraq seçilmişdir. Ancaq, artıq sıralanmış və ya bütün elementləri eyni olan massivlərdən hər dəfə sonuncu elementi pivot olaraq seçmək (</a:t>
            </a:r>
            <a:r>
              <a:rPr lang="en" sz="1250" i="1">
                <a:solidFill>
                  <a:srgbClr val="202122"/>
                </a:solidFill>
                <a:highlight>
                  <a:srgbClr val="F8F9FA"/>
                </a:highlight>
              </a:rPr>
              <a:t>O</a:t>
            </a:r>
            <a:r>
              <a:rPr lang="en" sz="1250">
                <a:solidFill>
                  <a:srgbClr val="202122"/>
                </a:solidFill>
                <a:highlight>
                  <a:srgbClr val="F8F9FA"/>
                </a:highlight>
              </a:rPr>
              <a:t>(</a:t>
            </a:r>
            <a:r>
              <a:rPr lang="en" sz="1250" i="1">
                <a:solidFill>
                  <a:srgbClr val="202122"/>
                </a:solidFill>
                <a:highlight>
                  <a:srgbClr val="F8F9FA"/>
                </a:highlight>
              </a:rPr>
              <a:t>n</a:t>
            </a:r>
            <a:r>
              <a:rPr lang="en" sz="1250">
                <a:solidFill>
                  <a:srgbClr val="202122"/>
                </a:solidFill>
                <a:highlight>
                  <a:srgbClr val="F8F9FA"/>
                </a:highlight>
              </a:rPr>
              <a:t>²)) əməliyyat aparmaq deməkdir.</a:t>
            </a:r>
            <a:endParaRPr sz="1900"/>
          </a:p>
        </p:txBody>
      </p:sp>
      <p:pic>
        <p:nvPicPr>
          <p:cNvPr id="2582" name="Google Shape;2582;p49"/>
          <p:cNvPicPr preferRelativeResize="0"/>
          <p:nvPr/>
        </p:nvPicPr>
        <p:blipFill>
          <a:blip r:embed="rId3">
            <a:alphaModFix/>
          </a:blip>
          <a:stretch>
            <a:fillRect/>
          </a:stretch>
        </p:blipFill>
        <p:spPr>
          <a:xfrm>
            <a:off x="2183225" y="294150"/>
            <a:ext cx="2226850" cy="445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50"/>
          <p:cNvSpPr txBox="1">
            <a:spLocks noGrp="1"/>
          </p:cNvSpPr>
          <p:nvPr>
            <p:ph type="title"/>
          </p:nvPr>
        </p:nvSpPr>
        <p:spPr>
          <a:xfrm>
            <a:off x="3404625" y="-52197"/>
            <a:ext cx="5496900" cy="572700"/>
          </a:xfrm>
          <a:prstGeom prst="rect">
            <a:avLst/>
          </a:prstGeom>
        </p:spPr>
        <p:txBody>
          <a:bodyPr spcFirstLastPara="1" wrap="square" lIns="91425" tIns="91425" rIns="91425" bIns="91425" anchor="t" anchorCtr="0">
            <a:noAutofit/>
          </a:bodyPr>
          <a:lstStyle/>
          <a:p>
            <a:pPr marL="0" lvl="0" indent="0" algn="l" rtl="0">
              <a:lnSpc>
                <a:spcPct val="130000"/>
              </a:lnSpc>
              <a:spcBef>
                <a:spcPts val="2600"/>
              </a:spcBef>
              <a:spcAft>
                <a:spcPts val="0"/>
              </a:spcAft>
              <a:buNone/>
            </a:pPr>
            <a:r>
              <a:rPr lang="en" sz="2850">
                <a:solidFill>
                  <a:srgbClr val="111111"/>
                </a:solidFill>
                <a:highlight>
                  <a:srgbClr val="FFFFFF"/>
                </a:highlight>
                <a:latin typeface="Barlow Semi Condensed"/>
                <a:ea typeface="Barlow Semi Condensed"/>
                <a:cs typeface="Barlow Semi Condensed"/>
                <a:sym typeface="Barlow Semi Condensed"/>
              </a:rPr>
              <a:t>Müqayisə növləri</a:t>
            </a:r>
            <a:endParaRPr sz="2850">
              <a:solidFill>
                <a:srgbClr val="111111"/>
              </a:solidFill>
              <a:highlight>
                <a:srgbClr val="FFFFFF"/>
              </a:highlight>
              <a:latin typeface="Barlow Semi Condensed"/>
              <a:ea typeface="Barlow Semi Condensed"/>
              <a:cs typeface="Barlow Semi Condensed"/>
              <a:sym typeface="Barlow Semi Condensed"/>
            </a:endParaRPr>
          </a:p>
          <a:p>
            <a:pPr marL="0" lvl="0" indent="0" algn="ctr" rtl="0">
              <a:spcBef>
                <a:spcPts val="1200"/>
              </a:spcBef>
              <a:spcAft>
                <a:spcPts val="0"/>
              </a:spcAft>
              <a:buNone/>
            </a:pPr>
            <a:endParaRPr sz="3300"/>
          </a:p>
        </p:txBody>
      </p:sp>
      <p:graphicFrame>
        <p:nvGraphicFramePr>
          <p:cNvPr id="2588" name="Google Shape;2588;p50"/>
          <p:cNvGraphicFramePr/>
          <p:nvPr/>
        </p:nvGraphicFramePr>
        <p:xfrm>
          <a:off x="1843875" y="1493260"/>
          <a:ext cx="3000000" cy="3000000"/>
        </p:xfrm>
        <a:graphic>
          <a:graphicData uri="http://schemas.openxmlformats.org/drawingml/2006/table">
            <a:tbl>
              <a:tblPr>
                <a:noFill/>
                <a:tableStyleId>{E6F8E98C-6756-4DED-9B7D-E88D922136E6}</a:tableStyleId>
              </a:tblPr>
              <a:tblGrid>
                <a:gridCol w="1091250">
                  <a:extLst>
                    <a:ext uri="{9D8B030D-6E8A-4147-A177-3AD203B41FA5}">
                      <a16:colId xmlns:a16="http://schemas.microsoft.com/office/drawing/2014/main" val="20000"/>
                    </a:ext>
                  </a:extLst>
                </a:gridCol>
                <a:gridCol w="1091250">
                  <a:extLst>
                    <a:ext uri="{9D8B030D-6E8A-4147-A177-3AD203B41FA5}">
                      <a16:colId xmlns:a16="http://schemas.microsoft.com/office/drawing/2014/main" val="20001"/>
                    </a:ext>
                  </a:extLst>
                </a:gridCol>
                <a:gridCol w="1091250">
                  <a:extLst>
                    <a:ext uri="{9D8B030D-6E8A-4147-A177-3AD203B41FA5}">
                      <a16:colId xmlns:a16="http://schemas.microsoft.com/office/drawing/2014/main" val="20002"/>
                    </a:ext>
                  </a:extLst>
                </a:gridCol>
                <a:gridCol w="1091250">
                  <a:extLst>
                    <a:ext uri="{9D8B030D-6E8A-4147-A177-3AD203B41FA5}">
                      <a16:colId xmlns:a16="http://schemas.microsoft.com/office/drawing/2014/main" val="20003"/>
                    </a:ext>
                  </a:extLst>
                </a:gridCol>
                <a:gridCol w="1500825">
                  <a:extLst>
                    <a:ext uri="{9D8B030D-6E8A-4147-A177-3AD203B41FA5}">
                      <a16:colId xmlns:a16="http://schemas.microsoft.com/office/drawing/2014/main" val="20004"/>
                    </a:ext>
                  </a:extLst>
                </a:gridCol>
              </a:tblGrid>
              <a:tr h="524900">
                <a:tc>
                  <a:txBody>
                    <a:bodyPr/>
                    <a:lstStyle/>
                    <a:p>
                      <a:pPr marL="0" lvl="0" indent="0" algn="ctr" rtl="0">
                        <a:spcBef>
                          <a:spcPts val="0"/>
                        </a:spcBef>
                        <a:spcAft>
                          <a:spcPts val="0"/>
                        </a:spcAft>
                        <a:buNone/>
                      </a:pP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Quick Sort</a:t>
                      </a:r>
                      <a:endParaRPr sz="160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Merge Sort</a:t>
                      </a:r>
                      <a:endParaRPr sz="160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Selection Sort</a:t>
                      </a:r>
                      <a:endParaRPr sz="160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dk2"/>
                          </a:solidFill>
                          <a:latin typeface="Barlow Semi Condensed Medium"/>
                          <a:ea typeface="Barlow Semi Condensed Medium"/>
                          <a:cs typeface="Barlow Semi Condensed Medium"/>
                          <a:sym typeface="Barlow Semi Condensed Medium"/>
                        </a:rPr>
                        <a:t>Bubble Sort</a:t>
                      </a:r>
                      <a:endParaRPr sz="160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4750">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Ən yaxşısı</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n log n</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n log n</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n2</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n</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4750">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Orta</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n log n</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n log n</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n2</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n2</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04750">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Ən pis</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n2</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n log n</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n2</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n2</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4750">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Metod</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Bölmə</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Birləşmə</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Seçim</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       Mübadilə</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grpSp>
        <p:nvGrpSpPr>
          <p:cNvPr id="1885" name="Google Shape;1885;p34"/>
          <p:cNvGrpSpPr/>
          <p:nvPr/>
        </p:nvGrpSpPr>
        <p:grpSpPr>
          <a:xfrm>
            <a:off x="5441524" y="2494260"/>
            <a:ext cx="3752682" cy="2649241"/>
            <a:chOff x="862950" y="825025"/>
            <a:chExt cx="5862650" cy="4111175"/>
          </a:xfrm>
        </p:grpSpPr>
        <p:sp>
          <p:nvSpPr>
            <p:cNvPr id="1886" name="Google Shape;1886;p34"/>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34"/>
          <p:cNvGrpSpPr/>
          <p:nvPr/>
        </p:nvGrpSpPr>
        <p:grpSpPr>
          <a:xfrm>
            <a:off x="503047" y="812260"/>
            <a:ext cx="635100" cy="733490"/>
            <a:chOff x="731647" y="1650460"/>
            <a:chExt cx="635100" cy="733490"/>
          </a:xfrm>
        </p:grpSpPr>
        <p:grpSp>
          <p:nvGrpSpPr>
            <p:cNvPr id="2096" name="Google Shape;2096;p34"/>
            <p:cNvGrpSpPr/>
            <p:nvPr/>
          </p:nvGrpSpPr>
          <p:grpSpPr>
            <a:xfrm>
              <a:off x="731647" y="1650460"/>
              <a:ext cx="635100" cy="635100"/>
              <a:chOff x="917231" y="1827973"/>
              <a:chExt cx="635100" cy="635100"/>
            </a:xfrm>
          </p:grpSpPr>
          <p:sp>
            <p:nvSpPr>
              <p:cNvPr id="2097" name="Google Shape;2097;p3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2099;p34"/>
            <p:cNvGrpSpPr/>
            <p:nvPr/>
          </p:nvGrpSpPr>
          <p:grpSpPr>
            <a:xfrm>
              <a:off x="961679" y="2356951"/>
              <a:ext cx="175013" cy="27000"/>
              <a:chOff x="5662375" y="212375"/>
              <a:chExt cx="175013" cy="27000"/>
            </a:xfrm>
          </p:grpSpPr>
          <p:sp>
            <p:nvSpPr>
              <p:cNvPr id="2100" name="Google Shape;2100;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1" name="Google Shape;2101;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2" name="Google Shape;2102;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03" name="Google Shape;2103;p34"/>
          <p:cNvGrpSpPr/>
          <p:nvPr/>
        </p:nvGrpSpPr>
        <p:grpSpPr>
          <a:xfrm>
            <a:off x="503047" y="2271077"/>
            <a:ext cx="635100" cy="734984"/>
            <a:chOff x="731647" y="2728277"/>
            <a:chExt cx="635100" cy="734984"/>
          </a:xfrm>
        </p:grpSpPr>
        <p:grpSp>
          <p:nvGrpSpPr>
            <p:cNvPr id="2104" name="Google Shape;2104;p34"/>
            <p:cNvGrpSpPr/>
            <p:nvPr/>
          </p:nvGrpSpPr>
          <p:grpSpPr>
            <a:xfrm>
              <a:off x="731647" y="2728277"/>
              <a:ext cx="635100" cy="635100"/>
              <a:chOff x="917231" y="2905502"/>
              <a:chExt cx="635100" cy="635100"/>
            </a:xfrm>
          </p:grpSpPr>
          <p:sp>
            <p:nvSpPr>
              <p:cNvPr id="2105" name="Google Shape;2105;p34"/>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34"/>
            <p:cNvGrpSpPr/>
            <p:nvPr/>
          </p:nvGrpSpPr>
          <p:grpSpPr>
            <a:xfrm>
              <a:off x="961679" y="3436260"/>
              <a:ext cx="175013" cy="27000"/>
              <a:chOff x="5662375" y="212375"/>
              <a:chExt cx="175013" cy="27000"/>
            </a:xfrm>
          </p:grpSpPr>
          <p:sp>
            <p:nvSpPr>
              <p:cNvPr id="2108" name="Google Shape;2108;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9" name="Google Shape;2109;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0" name="Google Shape;2110;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1" name="Google Shape;2111;p34"/>
          <p:cNvGrpSpPr/>
          <p:nvPr/>
        </p:nvGrpSpPr>
        <p:grpSpPr>
          <a:xfrm>
            <a:off x="503047" y="3654275"/>
            <a:ext cx="635100" cy="734704"/>
            <a:chOff x="731647" y="3806675"/>
            <a:chExt cx="635100" cy="734704"/>
          </a:xfrm>
        </p:grpSpPr>
        <p:grpSp>
          <p:nvGrpSpPr>
            <p:cNvPr id="2112" name="Google Shape;2112;p34"/>
            <p:cNvGrpSpPr/>
            <p:nvPr/>
          </p:nvGrpSpPr>
          <p:grpSpPr>
            <a:xfrm>
              <a:off x="731647" y="3806675"/>
              <a:ext cx="635100" cy="635100"/>
              <a:chOff x="917231" y="3983097"/>
              <a:chExt cx="635100" cy="635100"/>
            </a:xfrm>
          </p:grpSpPr>
          <p:sp>
            <p:nvSpPr>
              <p:cNvPr id="2113" name="Google Shape;2113;p34"/>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34"/>
            <p:cNvGrpSpPr/>
            <p:nvPr/>
          </p:nvGrpSpPr>
          <p:grpSpPr>
            <a:xfrm>
              <a:off x="961679" y="4514379"/>
              <a:ext cx="175013" cy="27000"/>
              <a:chOff x="5662375" y="212375"/>
              <a:chExt cx="175013" cy="27000"/>
            </a:xfrm>
          </p:grpSpPr>
          <p:sp>
            <p:nvSpPr>
              <p:cNvPr id="2116" name="Google Shape;2116;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7" name="Google Shape;2117;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8" name="Google Shape;2118;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19" name="Google Shape;2119;p34"/>
          <p:cNvSpPr txBox="1">
            <a:spLocks noGrp="1"/>
          </p:cNvSpPr>
          <p:nvPr>
            <p:ph type="subTitle" idx="3"/>
          </p:nvPr>
        </p:nvSpPr>
        <p:spPr>
          <a:xfrm>
            <a:off x="1283202" y="899150"/>
            <a:ext cx="1974300" cy="384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SELECTION SORT</a:t>
            </a:r>
            <a:endParaRPr/>
          </a:p>
        </p:txBody>
      </p:sp>
      <p:sp>
        <p:nvSpPr>
          <p:cNvPr id="2120" name="Google Shape;2120;p34"/>
          <p:cNvSpPr txBox="1">
            <a:spLocks noGrp="1"/>
          </p:cNvSpPr>
          <p:nvPr>
            <p:ph type="subTitle" idx="5"/>
          </p:nvPr>
        </p:nvSpPr>
        <p:spPr>
          <a:xfrm>
            <a:off x="1283200" y="2511550"/>
            <a:ext cx="1898100" cy="384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BUBBLE SORT</a:t>
            </a:r>
            <a:endParaRPr/>
          </a:p>
        </p:txBody>
      </p:sp>
      <p:sp>
        <p:nvSpPr>
          <p:cNvPr id="2121" name="Google Shape;2121;p34"/>
          <p:cNvSpPr txBox="1">
            <a:spLocks noGrp="1"/>
          </p:cNvSpPr>
          <p:nvPr>
            <p:ph type="subTitle" idx="7"/>
          </p:nvPr>
        </p:nvSpPr>
        <p:spPr>
          <a:xfrm>
            <a:off x="1283200" y="3895350"/>
            <a:ext cx="1898100" cy="384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INSERTION SORT</a:t>
            </a:r>
            <a:endParaRPr/>
          </a:p>
        </p:txBody>
      </p:sp>
      <p:sp>
        <p:nvSpPr>
          <p:cNvPr id="2122" name="Google Shape;2122;p34"/>
          <p:cNvSpPr txBox="1">
            <a:spLocks noGrp="1"/>
          </p:cNvSpPr>
          <p:nvPr>
            <p:ph type="title" idx="13"/>
          </p:nvPr>
        </p:nvSpPr>
        <p:spPr>
          <a:xfrm>
            <a:off x="585216" y="9631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123" name="Google Shape;2123;p34"/>
          <p:cNvSpPr txBox="1">
            <a:spLocks noGrp="1"/>
          </p:cNvSpPr>
          <p:nvPr>
            <p:ph type="title" idx="14"/>
          </p:nvPr>
        </p:nvSpPr>
        <p:spPr>
          <a:xfrm>
            <a:off x="585216" y="24231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124" name="Google Shape;2124;p34"/>
          <p:cNvSpPr txBox="1">
            <a:spLocks noGrp="1"/>
          </p:cNvSpPr>
          <p:nvPr>
            <p:ph type="title" idx="15"/>
          </p:nvPr>
        </p:nvSpPr>
        <p:spPr>
          <a:xfrm>
            <a:off x="585216" y="38069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grpSp>
        <p:nvGrpSpPr>
          <p:cNvPr id="2125" name="Google Shape;2125;p34"/>
          <p:cNvGrpSpPr/>
          <p:nvPr/>
        </p:nvGrpSpPr>
        <p:grpSpPr>
          <a:xfrm>
            <a:off x="5238547" y="383827"/>
            <a:ext cx="635100" cy="734984"/>
            <a:chOff x="731647" y="2728277"/>
            <a:chExt cx="635100" cy="734984"/>
          </a:xfrm>
        </p:grpSpPr>
        <p:grpSp>
          <p:nvGrpSpPr>
            <p:cNvPr id="2126" name="Google Shape;2126;p34"/>
            <p:cNvGrpSpPr/>
            <p:nvPr/>
          </p:nvGrpSpPr>
          <p:grpSpPr>
            <a:xfrm>
              <a:off x="731647" y="2728277"/>
              <a:ext cx="635100" cy="635100"/>
              <a:chOff x="917231" y="2905502"/>
              <a:chExt cx="635100" cy="635100"/>
            </a:xfrm>
          </p:grpSpPr>
          <p:sp>
            <p:nvSpPr>
              <p:cNvPr id="2127" name="Google Shape;2127;p34"/>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4"/>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34"/>
            <p:cNvGrpSpPr/>
            <p:nvPr/>
          </p:nvGrpSpPr>
          <p:grpSpPr>
            <a:xfrm>
              <a:off x="961679" y="3436260"/>
              <a:ext cx="175013" cy="27000"/>
              <a:chOff x="5662375" y="212375"/>
              <a:chExt cx="175013" cy="27000"/>
            </a:xfrm>
          </p:grpSpPr>
          <p:sp>
            <p:nvSpPr>
              <p:cNvPr id="2130" name="Google Shape;2130;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1" name="Google Shape;2131;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2" name="Google Shape;2132;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3" name="Google Shape;2133;p34"/>
          <p:cNvGrpSpPr/>
          <p:nvPr/>
        </p:nvGrpSpPr>
        <p:grpSpPr>
          <a:xfrm>
            <a:off x="5238547" y="1614625"/>
            <a:ext cx="635100" cy="734704"/>
            <a:chOff x="731647" y="3806675"/>
            <a:chExt cx="635100" cy="734704"/>
          </a:xfrm>
        </p:grpSpPr>
        <p:grpSp>
          <p:nvGrpSpPr>
            <p:cNvPr id="2134" name="Google Shape;2134;p34"/>
            <p:cNvGrpSpPr/>
            <p:nvPr/>
          </p:nvGrpSpPr>
          <p:grpSpPr>
            <a:xfrm>
              <a:off x="731647" y="3806675"/>
              <a:ext cx="635100" cy="635100"/>
              <a:chOff x="917231" y="3983097"/>
              <a:chExt cx="635100" cy="635100"/>
            </a:xfrm>
          </p:grpSpPr>
          <p:sp>
            <p:nvSpPr>
              <p:cNvPr id="2135" name="Google Shape;2135;p34"/>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4"/>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7" name="Google Shape;2137;p34"/>
            <p:cNvGrpSpPr/>
            <p:nvPr/>
          </p:nvGrpSpPr>
          <p:grpSpPr>
            <a:xfrm>
              <a:off x="961679" y="4514379"/>
              <a:ext cx="175013" cy="27000"/>
              <a:chOff x="5662375" y="212375"/>
              <a:chExt cx="175013" cy="27000"/>
            </a:xfrm>
          </p:grpSpPr>
          <p:sp>
            <p:nvSpPr>
              <p:cNvPr id="2138" name="Google Shape;2138;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9" name="Google Shape;2139;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40" name="Google Shape;2140;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41" name="Google Shape;2141;p34"/>
          <p:cNvSpPr txBox="1">
            <a:spLocks noGrp="1"/>
          </p:cNvSpPr>
          <p:nvPr>
            <p:ph type="subTitle" idx="5"/>
          </p:nvPr>
        </p:nvSpPr>
        <p:spPr>
          <a:xfrm>
            <a:off x="6094902" y="471900"/>
            <a:ext cx="2020500" cy="384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MERGE SORT</a:t>
            </a:r>
            <a:endParaRPr/>
          </a:p>
        </p:txBody>
      </p:sp>
      <p:sp>
        <p:nvSpPr>
          <p:cNvPr id="2142" name="Google Shape;2142;p34"/>
          <p:cNvSpPr txBox="1">
            <a:spLocks noGrp="1"/>
          </p:cNvSpPr>
          <p:nvPr>
            <p:ph type="subTitle" idx="7"/>
          </p:nvPr>
        </p:nvSpPr>
        <p:spPr>
          <a:xfrm>
            <a:off x="6094902" y="1779500"/>
            <a:ext cx="2020500" cy="384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QUICK SORT</a:t>
            </a:r>
            <a:endParaRPr/>
          </a:p>
        </p:txBody>
      </p:sp>
      <p:sp>
        <p:nvSpPr>
          <p:cNvPr id="2143" name="Google Shape;2143;p34"/>
          <p:cNvSpPr txBox="1">
            <a:spLocks noGrp="1"/>
          </p:cNvSpPr>
          <p:nvPr>
            <p:ph type="title" idx="14"/>
          </p:nvPr>
        </p:nvSpPr>
        <p:spPr>
          <a:xfrm>
            <a:off x="5320716" y="53591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2144" name="Google Shape;2144;p34"/>
          <p:cNvSpPr txBox="1">
            <a:spLocks noGrp="1"/>
          </p:cNvSpPr>
          <p:nvPr>
            <p:ph type="title" idx="15"/>
          </p:nvPr>
        </p:nvSpPr>
        <p:spPr>
          <a:xfrm>
            <a:off x="5320716" y="176730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8"/>
        <p:cNvGrpSpPr/>
        <p:nvPr/>
      </p:nvGrpSpPr>
      <p:grpSpPr>
        <a:xfrm>
          <a:off x="0" y="0"/>
          <a:ext cx="0" cy="0"/>
          <a:chOff x="0" y="0"/>
          <a:chExt cx="0" cy="0"/>
        </a:xfrm>
      </p:grpSpPr>
      <p:sp>
        <p:nvSpPr>
          <p:cNvPr id="2149" name="Google Shape;2149;p35"/>
          <p:cNvSpPr txBox="1">
            <a:spLocks noGrp="1"/>
          </p:cNvSpPr>
          <p:nvPr>
            <p:ph type="title"/>
          </p:nvPr>
        </p:nvSpPr>
        <p:spPr>
          <a:xfrm>
            <a:off x="2971800" y="21364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SELECTION SORT</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3"/>
        <p:cNvGrpSpPr/>
        <p:nvPr/>
      </p:nvGrpSpPr>
      <p:grpSpPr>
        <a:xfrm>
          <a:off x="0" y="0"/>
          <a:ext cx="0" cy="0"/>
          <a:chOff x="0" y="0"/>
          <a:chExt cx="0" cy="0"/>
        </a:xfrm>
      </p:grpSpPr>
      <p:sp>
        <p:nvSpPr>
          <p:cNvPr id="2154" name="Google Shape;2154;p36"/>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t>Alqoritmin ideyası olduqca sadədir. Massiv xəyali olaraq iki hissəyə bölünür - </a:t>
            </a:r>
            <a:r>
              <a:rPr lang="en" sz="1500" b="1"/>
              <a:t>çeşidlənmiş</a:t>
            </a:r>
            <a:r>
              <a:rPr lang="en" sz="1500"/>
              <a:t> və </a:t>
            </a:r>
            <a:r>
              <a:rPr lang="en" sz="1500" b="1"/>
              <a:t>çeşidlənməmiş</a:t>
            </a:r>
            <a:r>
              <a:rPr lang="en" sz="1500"/>
              <a:t>. Başlanğıcda çeşidlənmiş hissə boşdur, çeşidlənməmiş hissə isə bütün massivdən ibarətdir. Hər addımda alqoritm çeşidlənməmiş hissədə </a:t>
            </a:r>
            <a:r>
              <a:rPr lang="en" sz="1500" b="1"/>
              <a:t>minimal element</a:t>
            </a:r>
            <a:r>
              <a:rPr lang="en" sz="1500"/>
              <a:t> tapır və onu çeşidlənmiş hissənin sonuna əlavə edir. Çeşidlənməmiş hissə boşaldıqda, alqoritm dayanır.</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Alqoritm massivi çeşidlədikdə o, çeşidlənməmiş hissənin ilk elementini minimal elementlə əvəz edir və sonra sıralanmış hissəyə daxil edilir. Bu seçimin həyata keçirilməsi sabit deyil. Əlaqəli siyahı çeşidləndikdə və dəyişdirmə əvəzinə minimal element çeşidlənməmiş hissə ilə əlaqələndirilirsə, seçim çeşidi sabitdir.</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Selection sort’un ideyasını daha aydın etmək üçün massivlərin çeşidlənməsi nümunəsinə baxaq.</a:t>
            </a:r>
            <a:endParaRPr sz="1500"/>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pic>
        <p:nvPicPr>
          <p:cNvPr id="2159" name="Google Shape;2159;p37"/>
          <p:cNvPicPr preferRelativeResize="0"/>
          <p:nvPr/>
        </p:nvPicPr>
        <p:blipFill>
          <a:blip r:embed="rId3">
            <a:alphaModFix/>
          </a:blip>
          <a:stretch>
            <a:fillRect/>
          </a:stretch>
        </p:blipFill>
        <p:spPr>
          <a:xfrm>
            <a:off x="1578750" y="172375"/>
            <a:ext cx="2993625" cy="2730475"/>
          </a:xfrm>
          <a:prstGeom prst="rect">
            <a:avLst/>
          </a:prstGeom>
          <a:noFill/>
          <a:ln>
            <a:noFill/>
          </a:ln>
        </p:spPr>
      </p:pic>
      <p:pic>
        <p:nvPicPr>
          <p:cNvPr id="2160" name="Google Shape;2160;p37"/>
          <p:cNvPicPr preferRelativeResize="0"/>
          <p:nvPr/>
        </p:nvPicPr>
        <p:blipFill>
          <a:blip r:embed="rId4">
            <a:alphaModFix/>
          </a:blip>
          <a:stretch>
            <a:fillRect/>
          </a:stretch>
        </p:blipFill>
        <p:spPr>
          <a:xfrm>
            <a:off x="1593175" y="2902850"/>
            <a:ext cx="3396075" cy="2206500"/>
          </a:xfrm>
          <a:prstGeom prst="rect">
            <a:avLst/>
          </a:prstGeom>
          <a:noFill/>
          <a:ln>
            <a:noFill/>
          </a:ln>
        </p:spPr>
      </p:pic>
      <p:sp>
        <p:nvSpPr>
          <p:cNvPr id="2161" name="Google Shape;2161;p37"/>
          <p:cNvSpPr txBox="1"/>
          <p:nvPr/>
        </p:nvSpPr>
        <p:spPr>
          <a:xfrm>
            <a:off x="4242425" y="3723950"/>
            <a:ext cx="3849600" cy="13854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sz="1300" i="1">
                <a:solidFill>
                  <a:schemeClr val="accent5"/>
                </a:solidFill>
              </a:rPr>
              <a:t>Selection sort ən çox </a:t>
            </a:r>
            <a:endParaRPr sz="1300" i="1">
              <a:solidFill>
                <a:schemeClr val="accent5"/>
              </a:solidFill>
            </a:endParaRPr>
          </a:p>
          <a:p>
            <a:pPr marL="457200" lvl="0" indent="0" algn="ctr" rtl="0">
              <a:spcBef>
                <a:spcPts val="0"/>
              </a:spcBef>
              <a:spcAft>
                <a:spcPts val="0"/>
              </a:spcAft>
              <a:buNone/>
            </a:pPr>
            <a:r>
              <a:rPr lang="en" sz="1300" i="1">
                <a:solidFill>
                  <a:schemeClr val="accent5"/>
                </a:solidFill>
              </a:rPr>
              <a:t>n - 1 ədəd dəyişdirmə tələb edir, </a:t>
            </a:r>
            <a:endParaRPr sz="1300" i="1">
              <a:solidFill>
                <a:schemeClr val="accent5"/>
              </a:solidFill>
            </a:endParaRPr>
          </a:p>
          <a:p>
            <a:pPr marL="457200" lvl="0" indent="0" algn="ctr" rtl="0">
              <a:spcBef>
                <a:spcPts val="0"/>
              </a:spcBef>
              <a:spcAft>
                <a:spcPts val="0"/>
              </a:spcAft>
              <a:buNone/>
            </a:pPr>
            <a:r>
              <a:rPr lang="en" sz="1300" i="1">
                <a:solidFill>
                  <a:schemeClr val="accent5"/>
                </a:solidFill>
              </a:rPr>
              <a:t>bu, yazma əməliyyatının </a:t>
            </a:r>
            <a:endParaRPr sz="1300" i="1">
              <a:solidFill>
                <a:schemeClr val="accent5"/>
              </a:solidFill>
            </a:endParaRPr>
          </a:p>
          <a:p>
            <a:pPr marL="457200" lvl="0" indent="0" algn="ctr" rtl="0">
              <a:spcBef>
                <a:spcPts val="0"/>
              </a:spcBef>
              <a:spcAft>
                <a:spcPts val="0"/>
              </a:spcAft>
              <a:buNone/>
            </a:pPr>
            <a:r>
              <a:rPr lang="en" sz="1300" i="1">
                <a:solidFill>
                  <a:schemeClr val="accent5"/>
                </a:solidFill>
              </a:rPr>
              <a:t>oxu əməliyyatından əhəmiyyətli dərəcədə daha bahalı olduğu hallarda onu çox səmərəli edir.</a:t>
            </a:r>
            <a:endParaRPr sz="1300" i="1">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3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BUBBLE SORT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grpSp>
        <p:nvGrpSpPr>
          <p:cNvPr id="2171" name="Google Shape;2171;p39"/>
          <p:cNvGrpSpPr/>
          <p:nvPr/>
        </p:nvGrpSpPr>
        <p:grpSpPr>
          <a:xfrm>
            <a:off x="6528004" y="266523"/>
            <a:ext cx="2327225" cy="2062538"/>
            <a:chOff x="4522050" y="622650"/>
            <a:chExt cx="3898200" cy="3898200"/>
          </a:xfrm>
        </p:grpSpPr>
        <p:sp>
          <p:nvSpPr>
            <p:cNvPr id="2172" name="Google Shape;2172;p39"/>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9"/>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4" name="Google Shape;2174;p39"/>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Barlow Semi Condensed Medium"/>
                <a:ea typeface="Barlow Semi Condensed Medium"/>
                <a:cs typeface="Barlow Semi Condensed Medium"/>
                <a:sym typeface="Barlow Semi Condensed Medium"/>
              </a:rPr>
              <a:t>—Someone Famous</a:t>
            </a:r>
            <a:endParaRPr>
              <a:latin typeface="Barlow Semi Condensed Medium"/>
              <a:ea typeface="Barlow Semi Condensed Medium"/>
              <a:cs typeface="Barlow Semi Condensed Medium"/>
              <a:sym typeface="Barlow Semi Condensed Medium"/>
            </a:endParaRPr>
          </a:p>
        </p:txBody>
      </p:sp>
      <p:sp>
        <p:nvSpPr>
          <p:cNvPr id="2175" name="Google Shape;2175;p39"/>
          <p:cNvSpPr txBox="1">
            <a:spLocks noGrp="1"/>
          </p:cNvSpPr>
          <p:nvPr>
            <p:ph type="subTitle" idx="1"/>
          </p:nvPr>
        </p:nvSpPr>
        <p:spPr>
          <a:xfrm>
            <a:off x="1543750" y="975525"/>
            <a:ext cx="4199100" cy="16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i="1">
                <a:solidFill>
                  <a:srgbClr val="111111"/>
                </a:solidFill>
                <a:highlight>
                  <a:srgbClr val="FFFFFF"/>
                </a:highlight>
                <a:latin typeface="Montserrat"/>
                <a:ea typeface="Montserrat"/>
                <a:cs typeface="Montserrat"/>
                <a:sym typeface="Montserrat"/>
              </a:rPr>
              <a:t>Bubble sort</a:t>
            </a:r>
            <a:r>
              <a:rPr lang="en" sz="1300">
                <a:solidFill>
                  <a:srgbClr val="111111"/>
                </a:solidFill>
                <a:highlight>
                  <a:srgbClr val="FFFFFF"/>
                </a:highlight>
                <a:latin typeface="Montserrat"/>
                <a:ea typeface="Montserrat"/>
                <a:cs typeface="Montserrat"/>
                <a:sym typeface="Montserrat"/>
              </a:rPr>
              <a:t> sadə bir çeşidləmə alqoritmidir. Alqoritm məlumat dəstinin əvvəlindən başlayır. İlk iki elementi müqayisə edir və birincisi ikincidən böyükdürsə, onları dəyişdirir. Bunu hər bir bitişik element cütü üçün məlumat dəstinin sonuna qədər davam etdirir. Daha sonra ilk iki elementlə yenidən başlayır və son ötürmədə heç bir mübadilə baş verməyincə təkrarlanır.</a:t>
            </a:r>
            <a:endParaRPr sz="1000">
              <a:solidFill>
                <a:srgbClr val="11111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900">
              <a:solidFill>
                <a:srgbClr val="11111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pic>
        <p:nvPicPr>
          <p:cNvPr id="2176" name="Google Shape;2176;p39"/>
          <p:cNvPicPr preferRelativeResize="0"/>
          <p:nvPr/>
        </p:nvPicPr>
        <p:blipFill rotWithShape="1">
          <a:blip r:embed="rId3">
            <a:alphaModFix/>
          </a:blip>
          <a:srcRect l="34985" r="2674"/>
          <a:stretch/>
        </p:blipFill>
        <p:spPr>
          <a:xfrm>
            <a:off x="6742973" y="459590"/>
            <a:ext cx="1886400" cy="1676400"/>
          </a:xfrm>
          <a:prstGeom prst="ellipse">
            <a:avLst/>
          </a:prstGeom>
          <a:noFill/>
          <a:ln>
            <a:noFill/>
          </a:ln>
        </p:spPr>
      </p:pic>
      <p:sp>
        <p:nvSpPr>
          <p:cNvPr id="2177" name="Google Shape;2177;p39"/>
          <p:cNvSpPr txBox="1"/>
          <p:nvPr/>
        </p:nvSpPr>
        <p:spPr>
          <a:xfrm>
            <a:off x="2384775" y="2981050"/>
            <a:ext cx="66228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111111"/>
                </a:solidFill>
                <a:highlight>
                  <a:srgbClr val="FFFFFF"/>
                </a:highlight>
                <a:latin typeface="Montserrat"/>
                <a:ea typeface="Montserrat"/>
                <a:cs typeface="Montserrat"/>
                <a:sym typeface="Montserrat"/>
              </a:rPr>
              <a:t>Bu alqoritmin ortalama vaxtı və ən pis göstəricisi O (</a:t>
            </a:r>
            <a:r>
              <a:rPr lang="en" sz="1300" i="1">
                <a:solidFill>
                  <a:srgbClr val="111111"/>
                </a:solidFill>
                <a:highlight>
                  <a:srgbClr val="FFFFFF"/>
                </a:highlight>
                <a:latin typeface="Montserrat"/>
                <a:ea typeface="Montserrat"/>
                <a:cs typeface="Montserrat"/>
                <a:sym typeface="Montserrat"/>
              </a:rPr>
              <a:t>n</a:t>
            </a:r>
            <a:r>
              <a:rPr lang="en" sz="1000">
                <a:solidFill>
                  <a:srgbClr val="111111"/>
                </a:solidFill>
                <a:highlight>
                  <a:srgbClr val="FFFFFF"/>
                </a:highlight>
                <a:latin typeface="Montserrat"/>
                <a:ea typeface="Montserrat"/>
                <a:cs typeface="Montserrat"/>
                <a:sym typeface="Montserrat"/>
              </a:rPr>
              <a:t>2</a:t>
            </a:r>
            <a:r>
              <a:rPr lang="en" sz="1300">
                <a:solidFill>
                  <a:srgbClr val="111111"/>
                </a:solidFill>
                <a:highlight>
                  <a:srgbClr val="FFFFFF"/>
                </a:highlight>
                <a:latin typeface="Montserrat"/>
                <a:ea typeface="Montserrat"/>
                <a:cs typeface="Montserrat"/>
                <a:sym typeface="Montserrat"/>
              </a:rPr>
              <a:t>), buna görə nadir hallarda böyük, sıralanmamış məlumat dəstlərini sıralamaq üçün istifadə olunur. Bubble sortu az sayda əşyanı sıralamaq üçün istifadə edilə bilər. Bubble sortu, demək olar ki, çeşidlənmiş istənilən uzunluqlu bir siyahıda da səmərəli istifadə edilə bilər. Məsələn, istənilən sayda element yalnız bir mövqedən kənarda qalsa (məsələn, 0123546789 və 1032547698), qabarcıq növünün mübadiləsi onları birinci keçiddə sıraya gətirəcək, ikinci keçid bütün elementləri qaydada tapacaq.</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1"/>
        <p:cNvGrpSpPr/>
        <p:nvPr/>
      </p:nvGrpSpPr>
      <p:grpSpPr>
        <a:xfrm>
          <a:off x="0" y="0"/>
          <a:ext cx="0" cy="0"/>
          <a:chOff x="0" y="0"/>
          <a:chExt cx="0" cy="0"/>
        </a:xfrm>
      </p:grpSpPr>
      <p:sp>
        <p:nvSpPr>
          <p:cNvPr id="2182" name="Google Shape;2182;p40"/>
          <p:cNvSpPr/>
          <p:nvPr/>
        </p:nvSpPr>
        <p:spPr>
          <a:xfrm>
            <a:off x="1259725" y="201825"/>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0"/>
          <p:cNvSpPr/>
          <p:nvPr/>
        </p:nvSpPr>
        <p:spPr>
          <a:xfrm>
            <a:off x="1259725" y="1463618"/>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0"/>
          <p:cNvSpPr/>
          <p:nvPr/>
        </p:nvSpPr>
        <p:spPr>
          <a:xfrm>
            <a:off x="1259725" y="2730499"/>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0"/>
          <p:cNvSpPr txBox="1">
            <a:spLocks noGrp="1"/>
          </p:cNvSpPr>
          <p:nvPr>
            <p:ph type="subTitle" idx="1"/>
          </p:nvPr>
        </p:nvSpPr>
        <p:spPr>
          <a:xfrm>
            <a:off x="1484375" y="197079"/>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Addım 1</a:t>
            </a:r>
            <a:endParaRPr/>
          </a:p>
        </p:txBody>
      </p:sp>
      <p:sp>
        <p:nvSpPr>
          <p:cNvPr id="2186" name="Google Shape;2186;p40"/>
          <p:cNvSpPr txBox="1">
            <a:spLocks noGrp="1"/>
          </p:cNvSpPr>
          <p:nvPr>
            <p:ph type="subTitle" idx="2"/>
          </p:nvPr>
        </p:nvSpPr>
        <p:spPr>
          <a:xfrm>
            <a:off x="1484375" y="498756"/>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ve 2. elementi müqayisə edir (dəyişdirir)</a:t>
            </a:r>
            <a:endParaRPr/>
          </a:p>
        </p:txBody>
      </p:sp>
      <p:sp>
        <p:nvSpPr>
          <p:cNvPr id="2187" name="Google Shape;2187;p40"/>
          <p:cNvSpPr txBox="1">
            <a:spLocks noGrp="1"/>
          </p:cNvSpPr>
          <p:nvPr>
            <p:ph type="subTitle" idx="3"/>
          </p:nvPr>
        </p:nvSpPr>
        <p:spPr>
          <a:xfrm>
            <a:off x="1401375" y="1458400"/>
            <a:ext cx="22671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Addım 2</a:t>
            </a:r>
            <a:endParaRPr/>
          </a:p>
        </p:txBody>
      </p:sp>
      <p:sp>
        <p:nvSpPr>
          <p:cNvPr id="2188" name="Google Shape;2188;p40"/>
          <p:cNvSpPr txBox="1">
            <a:spLocks noGrp="1"/>
          </p:cNvSpPr>
          <p:nvPr>
            <p:ph type="subTitle" idx="4"/>
          </p:nvPr>
        </p:nvSpPr>
        <p:spPr>
          <a:xfrm>
            <a:off x="1334000" y="1758900"/>
            <a:ext cx="23343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ve 3. elementi müqayisə edir (dəyişdirmir)</a:t>
            </a:r>
            <a:endParaRPr/>
          </a:p>
          <a:p>
            <a:pPr marL="0" lvl="0" indent="0" algn="l" rtl="0">
              <a:spcBef>
                <a:spcPts val="0"/>
              </a:spcBef>
              <a:spcAft>
                <a:spcPts val="0"/>
              </a:spcAft>
              <a:buNone/>
            </a:pPr>
            <a:endParaRPr/>
          </a:p>
        </p:txBody>
      </p:sp>
      <p:sp>
        <p:nvSpPr>
          <p:cNvPr id="2189" name="Google Shape;2189;p40"/>
          <p:cNvSpPr txBox="1">
            <a:spLocks noGrp="1"/>
          </p:cNvSpPr>
          <p:nvPr>
            <p:ph type="subTitle" idx="5"/>
          </p:nvPr>
        </p:nvSpPr>
        <p:spPr>
          <a:xfrm>
            <a:off x="1484375" y="2725420"/>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Addım 3</a:t>
            </a:r>
            <a:endParaRPr/>
          </a:p>
        </p:txBody>
      </p:sp>
      <p:sp>
        <p:nvSpPr>
          <p:cNvPr id="2190" name="Google Shape;2190;p40"/>
          <p:cNvSpPr txBox="1">
            <a:spLocks noGrp="1"/>
          </p:cNvSpPr>
          <p:nvPr>
            <p:ph type="subTitle" idx="6"/>
          </p:nvPr>
        </p:nvSpPr>
        <p:spPr>
          <a:xfrm>
            <a:off x="1484375" y="3027092"/>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ve 4. elementi müqayisə edir (dəyişdirir)</a:t>
            </a:r>
            <a:endParaRPr/>
          </a:p>
          <a:p>
            <a:pPr marL="0" lvl="0" indent="0" algn="l" rtl="0">
              <a:spcBef>
                <a:spcPts val="0"/>
              </a:spcBef>
              <a:spcAft>
                <a:spcPts val="0"/>
              </a:spcAft>
              <a:buNone/>
            </a:pPr>
            <a:endParaRPr/>
          </a:p>
        </p:txBody>
      </p:sp>
      <p:pic>
        <p:nvPicPr>
          <p:cNvPr id="2191" name="Google Shape;2191;p40"/>
          <p:cNvPicPr preferRelativeResize="0"/>
          <p:nvPr/>
        </p:nvPicPr>
        <p:blipFill rotWithShape="1">
          <a:blip r:embed="rId3">
            <a:alphaModFix/>
          </a:blip>
          <a:srcRect l="13992" r="39413"/>
          <a:stretch/>
        </p:blipFill>
        <p:spPr>
          <a:xfrm>
            <a:off x="4654950" y="456613"/>
            <a:ext cx="3504212" cy="4230275"/>
          </a:xfrm>
          <a:prstGeom prst="rect">
            <a:avLst/>
          </a:prstGeom>
          <a:noFill/>
          <a:ln>
            <a:noFill/>
          </a:ln>
        </p:spPr>
      </p:pic>
      <p:sp>
        <p:nvSpPr>
          <p:cNvPr id="2192" name="Google Shape;2192;p40"/>
          <p:cNvSpPr/>
          <p:nvPr/>
        </p:nvSpPr>
        <p:spPr>
          <a:xfrm>
            <a:off x="1263275" y="4002449"/>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0"/>
          <p:cNvSpPr txBox="1">
            <a:spLocks noGrp="1"/>
          </p:cNvSpPr>
          <p:nvPr>
            <p:ph type="subTitle" idx="5"/>
          </p:nvPr>
        </p:nvSpPr>
        <p:spPr>
          <a:xfrm>
            <a:off x="1487925" y="3997370"/>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Addım 3</a:t>
            </a:r>
            <a:endParaRPr/>
          </a:p>
        </p:txBody>
      </p:sp>
      <p:sp>
        <p:nvSpPr>
          <p:cNvPr id="2194" name="Google Shape;2194;p40"/>
          <p:cNvSpPr txBox="1">
            <a:spLocks noGrp="1"/>
          </p:cNvSpPr>
          <p:nvPr>
            <p:ph type="subTitle" idx="6"/>
          </p:nvPr>
        </p:nvSpPr>
        <p:spPr>
          <a:xfrm>
            <a:off x="1487925" y="4299042"/>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ve 5. elementi müqayisə edir (dəyişdirir)</a:t>
            </a: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pic>
        <p:nvPicPr>
          <p:cNvPr id="2199" name="Google Shape;2199;p41"/>
          <p:cNvPicPr preferRelativeResize="0"/>
          <p:nvPr/>
        </p:nvPicPr>
        <p:blipFill rotWithShape="1">
          <a:blip r:embed="rId3">
            <a:alphaModFix/>
          </a:blip>
          <a:srcRect l="1484" r="1494"/>
          <a:stretch/>
        </p:blipFill>
        <p:spPr>
          <a:xfrm>
            <a:off x="5696791" y="1854262"/>
            <a:ext cx="2741302" cy="1589316"/>
          </a:xfrm>
          <a:prstGeom prst="rect">
            <a:avLst/>
          </a:prstGeom>
          <a:noFill/>
          <a:ln>
            <a:noFill/>
          </a:ln>
        </p:spPr>
      </p:pic>
      <p:grpSp>
        <p:nvGrpSpPr>
          <p:cNvPr id="2200" name="Google Shape;2200;p41"/>
          <p:cNvGrpSpPr/>
          <p:nvPr/>
        </p:nvGrpSpPr>
        <p:grpSpPr>
          <a:xfrm>
            <a:off x="4831302" y="1080950"/>
            <a:ext cx="4097650" cy="3780909"/>
            <a:chOff x="1230400" y="410075"/>
            <a:chExt cx="5124625" cy="4728500"/>
          </a:xfrm>
        </p:grpSpPr>
        <p:sp>
          <p:nvSpPr>
            <p:cNvPr id="2201" name="Google Shape;2201;p41"/>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1"/>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1"/>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1"/>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1"/>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1"/>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1"/>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1"/>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1"/>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1"/>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1"/>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1"/>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1"/>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1"/>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1"/>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1"/>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1"/>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1"/>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1"/>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1"/>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1"/>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1"/>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1"/>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1"/>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1"/>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1"/>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1"/>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1"/>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1"/>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1"/>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1"/>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1"/>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1"/>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1"/>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1"/>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1"/>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1"/>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1"/>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1"/>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1"/>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1"/>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1"/>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1"/>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1"/>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1"/>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1"/>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1"/>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1"/>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1"/>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1"/>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1"/>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1"/>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1"/>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1"/>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1"/>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1"/>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1"/>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1"/>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1"/>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1"/>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1"/>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1"/>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1"/>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1"/>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1"/>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1"/>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1"/>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41"/>
          <p:cNvSpPr txBox="1"/>
          <p:nvPr/>
        </p:nvSpPr>
        <p:spPr>
          <a:xfrm>
            <a:off x="3160550" y="47850"/>
            <a:ext cx="98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86" name="Google Shape;2286;p41"/>
          <p:cNvSpPr/>
          <p:nvPr/>
        </p:nvSpPr>
        <p:spPr>
          <a:xfrm>
            <a:off x="7389475" y="2474650"/>
            <a:ext cx="988200" cy="88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txBox="1"/>
          <p:nvPr/>
        </p:nvSpPr>
        <p:spPr>
          <a:xfrm>
            <a:off x="7416750" y="2616550"/>
            <a:ext cx="988200" cy="800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chemeClr val="dk2"/>
                </a:solidFill>
                <a:latin typeface="Fjalla One"/>
                <a:ea typeface="Fjalla One"/>
                <a:cs typeface="Fjalla One"/>
                <a:sym typeface="Fjalla One"/>
              </a:rPr>
              <a:t>SORT ALGORITHMS</a:t>
            </a:r>
            <a:endParaRPr sz="1300">
              <a:solidFill>
                <a:schemeClr val="dk2"/>
              </a:solidFill>
              <a:latin typeface="Fjalla One"/>
              <a:ea typeface="Fjalla One"/>
              <a:cs typeface="Fjalla One"/>
              <a:sym typeface="Fjalla One"/>
            </a:endParaRPr>
          </a:p>
          <a:p>
            <a:pPr marL="0" lvl="0" indent="0" algn="l" rtl="0">
              <a:spcBef>
                <a:spcPts val="0"/>
              </a:spcBef>
              <a:spcAft>
                <a:spcPts val="0"/>
              </a:spcAft>
              <a:buNone/>
            </a:pPr>
            <a:endParaRPr/>
          </a:p>
        </p:txBody>
      </p:sp>
      <p:sp>
        <p:nvSpPr>
          <p:cNvPr id="2288" name="Google Shape;2288;p41"/>
          <p:cNvSpPr/>
          <p:nvPr/>
        </p:nvSpPr>
        <p:spPr>
          <a:xfrm>
            <a:off x="473725" y="640125"/>
            <a:ext cx="4069500" cy="2313300"/>
          </a:xfrm>
          <a:prstGeom prst="rect">
            <a:avLst/>
          </a:prstGeom>
          <a:no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txBox="1"/>
          <p:nvPr/>
        </p:nvSpPr>
        <p:spPr>
          <a:xfrm>
            <a:off x="292850" y="838425"/>
            <a:ext cx="4491300" cy="3032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700">
                <a:solidFill>
                  <a:schemeClr val="dk2"/>
                </a:solidFill>
                <a:latin typeface="Fjalla One"/>
                <a:ea typeface="Fjalla One"/>
                <a:cs typeface="Fjalla One"/>
                <a:sym typeface="Fjalla One"/>
              </a:rPr>
              <a:t>INSERTION </a:t>
            </a:r>
            <a:endParaRPr sz="5700">
              <a:solidFill>
                <a:schemeClr val="dk2"/>
              </a:solidFill>
              <a:latin typeface="Fjalla One"/>
              <a:ea typeface="Fjalla One"/>
              <a:cs typeface="Fjalla One"/>
              <a:sym typeface="Fjalla One"/>
            </a:endParaRPr>
          </a:p>
          <a:p>
            <a:pPr marL="0" lvl="0" indent="0" algn="ctr" rtl="0">
              <a:spcBef>
                <a:spcPts val="0"/>
              </a:spcBef>
              <a:spcAft>
                <a:spcPts val="0"/>
              </a:spcAft>
              <a:buNone/>
            </a:pPr>
            <a:r>
              <a:rPr lang="en" sz="5700">
                <a:solidFill>
                  <a:schemeClr val="dk2"/>
                </a:solidFill>
                <a:latin typeface="Fjalla One"/>
                <a:ea typeface="Fjalla One"/>
                <a:cs typeface="Fjalla One"/>
                <a:sym typeface="Fjalla One"/>
              </a:rPr>
              <a:t>SORT</a:t>
            </a:r>
            <a:endParaRPr sz="5700">
              <a:solidFill>
                <a:schemeClr val="dk2"/>
              </a:solidFill>
              <a:latin typeface="Fjalla One"/>
              <a:ea typeface="Fjalla One"/>
              <a:cs typeface="Fjalla One"/>
              <a:sym typeface="Fjalla One"/>
            </a:endParaRPr>
          </a:p>
          <a:p>
            <a:pPr marL="0" lvl="0" indent="0" algn="ctr" rtl="0">
              <a:spcBef>
                <a:spcPts val="0"/>
              </a:spcBef>
              <a:spcAft>
                <a:spcPts val="0"/>
              </a:spcAft>
              <a:buNone/>
            </a:pPr>
            <a:endParaRPr sz="5700">
              <a:solidFill>
                <a:schemeClr val="dk2"/>
              </a:solidFill>
              <a:latin typeface="Fjalla One"/>
              <a:ea typeface="Fjalla One"/>
              <a:cs typeface="Fjalla One"/>
              <a:sym typeface="Fjalla One"/>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894</Words>
  <Application>Microsoft Office PowerPoint</Application>
  <PresentationFormat>On-screen Show (16:9)</PresentationFormat>
  <Paragraphs>88</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Barlow Semi Condensed Medium</vt:lpstr>
      <vt:lpstr>Roboto Condensed Light</vt:lpstr>
      <vt:lpstr>Barlow Semi Condensed</vt:lpstr>
      <vt:lpstr>Montserrat</vt:lpstr>
      <vt:lpstr>Fjalla One</vt:lpstr>
      <vt:lpstr>Courier New</vt:lpstr>
      <vt:lpstr>Technology Consulting by Slidesgo</vt:lpstr>
      <vt:lpstr>SORT ALGORITHMS</vt:lpstr>
      <vt:lpstr>1</vt:lpstr>
      <vt:lpstr>SELECTION SORT</vt:lpstr>
      <vt:lpstr>PowerPoint Presentation</vt:lpstr>
      <vt:lpstr>PowerPoint Presentation</vt:lpstr>
      <vt:lpstr>BUBBLE SORT</vt:lpstr>
      <vt:lpstr>—Someone Famous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SORT</vt:lpstr>
      <vt:lpstr>PowerPoint Presentation</vt:lpstr>
      <vt:lpstr>PowerPoint Presentation</vt:lpstr>
      <vt:lpstr>Müqayisə növləri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 ALGORITHMS</dc:title>
  <cp:lastModifiedBy>ReStart</cp:lastModifiedBy>
  <cp:revision>1</cp:revision>
  <dcterms:modified xsi:type="dcterms:W3CDTF">2022-03-11T05:31:41Z</dcterms:modified>
</cp:coreProperties>
</file>