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9" r:id="rId5"/>
    <p:sldId id="262" r:id="rId6"/>
    <p:sldId id="258" r:id="rId7"/>
    <p:sldId id="280" r:id="rId9"/>
    <p:sldId id="266" r:id="rId10"/>
    <p:sldId id="281" r:id="rId11"/>
    <p:sldId id="282" r:id="rId12"/>
    <p:sldId id="283" r:id="rId13"/>
    <p:sldId id="259" r:id="rId14"/>
    <p:sldId id="265" r:id="rId15"/>
    <p:sldId id="275" r:id="rId16"/>
    <p:sldId id="276" r:id="rId17"/>
    <p:sldId id="278" r:id="rId18"/>
    <p:sldId id="284" r:id="rId19"/>
    <p:sldId id="285"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7" d="100"/>
          <a:sy n="137" d="100"/>
        </p:scale>
        <p:origin x="86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C03966E-77A7-4A42-B557-9E278938D9F9}" type="datetimeFigureOut">
              <a:rPr lang="en-US" smtClean="0"/>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38FC6C7-3F25-4047-8B82-5C7451F8811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FC6C7-3F25-4047-8B82-5C7451F8811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FC6C7-3F25-4047-8B82-5C7451F8811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1" i="0">
                <a:solidFill>
                  <a:schemeClr val="bg1"/>
                </a:solidFill>
                <a:latin typeface="Arial" panose="020B0604020202020204"/>
                <a:cs typeface="Arial" panose="020B0604020202020204"/>
              </a:defRPr>
            </a:lvl1p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5" name="Holder 5"/>
          <p:cNvSpPr>
            <a:spLocks noGrp="1"/>
          </p:cNvSpPr>
          <p:nvPr>
            <p:ph type="dt" sz="half" idx="6"/>
          </p:nvPr>
        </p:nvSpPr>
        <p:spPr/>
        <p:txBody>
          <a:bodyPr lIns="0" tIns="0" rIns="0" bIns="0"/>
          <a:lstStyle>
            <a:lvl1pPr>
              <a:defRPr sz="1100" b="1" i="0">
                <a:solidFill>
                  <a:schemeClr val="bg1"/>
                </a:solidFill>
                <a:latin typeface="Arial" panose="020B0604020202020204"/>
                <a:cs typeface="Arial" panose="020B0604020202020204"/>
              </a:defRPr>
            </a:lvl1p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6" name="Holder 6"/>
          <p:cNvSpPr>
            <a:spLocks noGrp="1"/>
          </p:cNvSpPr>
          <p:nvPr>
            <p:ph type="sldNum" sz="quarter" idx="7"/>
          </p:nvPr>
        </p:nvSpPr>
        <p:spPr/>
        <p:txBody>
          <a:bodyPr lIns="0" tIns="0" rIns="0" bIns="0"/>
          <a:lstStyle>
            <a:lvl1pPr>
              <a:defRPr sz="1200" b="0" i="0">
                <a:solidFill>
                  <a:srgbClr val="737373"/>
                </a:solidFill>
                <a:latin typeface="Trebuchet MS" panose="020B0603020202020204"/>
                <a:cs typeface="Trebuchet MS" panose="020B0603020202020204"/>
              </a:defRPr>
            </a:lvl1pPr>
          </a:lstStyle>
          <a:p>
            <a:pPr marL="38100">
              <a:lnSpc>
                <a:spcPct val="100000"/>
              </a:lnSpc>
              <a:spcBef>
                <a:spcPts val="50"/>
              </a:spcBef>
            </a:pPr>
            <a:fld id="{81D60167-4931-47E6-BA6A-407CBD079E47}" type="slidenum">
              <a:rPr spc="80" dirty="0"/>
            </a:fld>
            <a:endParaRPr spc="8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17" name="bg object 17"/>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BE341A"/>
          </a:solidFill>
        </p:spPr>
        <p:txBody>
          <a:bodyPr wrap="square" lIns="0" tIns="0" rIns="0" bIns="0" rtlCol="0"/>
          <a:lstStyle/>
          <a:p/>
        </p:txBody>
      </p:sp>
      <p:sp>
        <p:nvSpPr>
          <p:cNvPr id="18" name="bg object 18"/>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FF6C2B"/>
          </a:solidFill>
        </p:spPr>
        <p:txBody>
          <a:bodyPr wrap="square" lIns="0" tIns="0" rIns="0" bIns="0" rtlCol="0"/>
          <a:lstStyle/>
          <a:p/>
        </p:txBody>
      </p:sp>
      <p:sp>
        <p:nvSpPr>
          <p:cNvPr id="19" name="bg object 19"/>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FF6C2B"/>
          </a:solidFill>
        </p:spPr>
        <p:txBody>
          <a:bodyPr wrap="square" lIns="0" tIns="0" rIns="0" bIns="0" rtlCol="0"/>
          <a:lstStyle/>
          <a:p/>
        </p:txBody>
      </p:sp>
      <p:sp>
        <p:nvSpPr>
          <p:cNvPr id="20" name="bg object 20"/>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FF6C2B"/>
          </a:solidFill>
        </p:spPr>
        <p:txBody>
          <a:bodyPr wrap="square" lIns="0" tIns="0" rIns="0" bIns="0" rtlCol="0"/>
          <a:lstStyle/>
          <a:p/>
        </p:txBody>
      </p:sp>
      <p:sp>
        <p:nvSpPr>
          <p:cNvPr id="21" name="bg object 21"/>
          <p:cNvSpPr/>
          <p:nvPr/>
        </p:nvSpPr>
        <p:spPr>
          <a:xfrm>
            <a:off x="8647263" y="64031"/>
            <a:ext cx="440318" cy="545463"/>
          </a:xfrm>
          <a:prstGeom prst="rect">
            <a:avLst/>
          </a:prstGeom>
          <a:blipFill>
            <a:blip r:embed="rId2" cstate="print"/>
            <a:stretch>
              <a:fillRect/>
            </a:stretch>
          </a:blipFill>
        </p:spPr>
        <p:txBody>
          <a:bodyPr wrap="square" lIns="0" tIns="0" rIns="0" bIns="0" rtlCol="0"/>
          <a:lstStyle/>
          <a:p/>
        </p:txBody>
      </p:sp>
      <p:sp>
        <p:nvSpPr>
          <p:cNvPr id="22" name="bg object 22"/>
          <p:cNvSpPr/>
          <p:nvPr/>
        </p:nvSpPr>
        <p:spPr>
          <a:xfrm>
            <a:off x="8077520" y="64569"/>
            <a:ext cx="502599" cy="558906"/>
          </a:xfrm>
          <a:prstGeom prst="rect">
            <a:avLst/>
          </a:prstGeom>
          <a:blipFill>
            <a:blip r:embed="rId3" cstate="print"/>
            <a:stretch>
              <a:fillRect/>
            </a:stretch>
          </a:blipFill>
        </p:spPr>
        <p:txBody>
          <a:bodyPr wrap="square" lIns="0" tIns="0" rIns="0" bIns="0" rtlCol="0"/>
          <a:lstStyle/>
          <a:p/>
        </p:txBody>
      </p:sp>
      <p:sp>
        <p:nvSpPr>
          <p:cNvPr id="23" name="bg object 23"/>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400" b="1" i="0">
                <a:solidFill>
                  <a:srgbClr val="BE341A"/>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1" i="0">
                <a:solidFill>
                  <a:schemeClr val="bg1"/>
                </a:solidFill>
                <a:latin typeface="Arial" panose="020B0604020202020204"/>
                <a:cs typeface="Arial" panose="020B0604020202020204"/>
              </a:defRPr>
            </a:lvl1p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5" name="Holder 5"/>
          <p:cNvSpPr>
            <a:spLocks noGrp="1"/>
          </p:cNvSpPr>
          <p:nvPr>
            <p:ph type="dt" sz="half" idx="6"/>
          </p:nvPr>
        </p:nvSpPr>
        <p:spPr/>
        <p:txBody>
          <a:bodyPr lIns="0" tIns="0" rIns="0" bIns="0"/>
          <a:lstStyle>
            <a:lvl1pPr>
              <a:defRPr sz="1100" b="1" i="0">
                <a:solidFill>
                  <a:schemeClr val="bg1"/>
                </a:solidFill>
                <a:latin typeface="Arial" panose="020B0604020202020204"/>
                <a:cs typeface="Arial" panose="020B0604020202020204"/>
              </a:defRPr>
            </a:lvl1p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6" name="Holder 6"/>
          <p:cNvSpPr>
            <a:spLocks noGrp="1"/>
          </p:cNvSpPr>
          <p:nvPr>
            <p:ph type="sldNum" sz="quarter" idx="7"/>
          </p:nvPr>
        </p:nvSpPr>
        <p:spPr/>
        <p:txBody>
          <a:bodyPr lIns="0" tIns="0" rIns="0" bIns="0"/>
          <a:lstStyle>
            <a:lvl1pPr>
              <a:defRPr sz="1200" b="0" i="0">
                <a:solidFill>
                  <a:srgbClr val="737373"/>
                </a:solidFill>
                <a:latin typeface="Trebuchet MS" panose="020B0603020202020204"/>
                <a:cs typeface="Trebuchet MS" panose="020B0603020202020204"/>
              </a:defRPr>
            </a:lvl1pPr>
          </a:lstStyle>
          <a:p>
            <a:pPr marL="38100">
              <a:lnSpc>
                <a:spcPct val="100000"/>
              </a:lnSpc>
              <a:spcBef>
                <a:spcPts val="50"/>
              </a:spcBef>
            </a:pPr>
            <a:fld id="{81D60167-4931-47E6-BA6A-407CBD079E47}" type="slidenum">
              <a:rPr spc="80" dirty="0"/>
            </a:fld>
            <a:endParaRPr spc="8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17" name="bg object 17"/>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FF6C2B"/>
          </a:solidFill>
        </p:spPr>
        <p:txBody>
          <a:bodyPr wrap="square" lIns="0" tIns="0" rIns="0" bIns="0" rtlCol="0"/>
          <a:lstStyle/>
          <a:p/>
        </p:txBody>
      </p:sp>
      <p:sp>
        <p:nvSpPr>
          <p:cNvPr id="18" name="bg object 18"/>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BE341A"/>
          </a:solidFill>
        </p:spPr>
        <p:txBody>
          <a:bodyPr wrap="square" lIns="0" tIns="0" rIns="0" bIns="0" rtlCol="0"/>
          <a:lstStyle/>
          <a:p/>
        </p:txBody>
      </p:sp>
      <p:sp>
        <p:nvSpPr>
          <p:cNvPr id="19" name="bg object 19"/>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FF6C2B"/>
          </a:solidFill>
        </p:spPr>
        <p:txBody>
          <a:bodyPr wrap="square" lIns="0" tIns="0" rIns="0" bIns="0" rtlCol="0"/>
          <a:lstStyle/>
          <a:p/>
        </p:txBody>
      </p:sp>
      <p:sp>
        <p:nvSpPr>
          <p:cNvPr id="20" name="bg object 20"/>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FF6C2B"/>
          </a:solidFill>
        </p:spPr>
        <p:txBody>
          <a:bodyPr wrap="square" lIns="0" tIns="0" rIns="0" bIns="0" rtlCol="0"/>
          <a:lstStyle/>
          <a:p/>
        </p:txBody>
      </p:sp>
      <p:sp>
        <p:nvSpPr>
          <p:cNvPr id="21" name="bg object 21"/>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22" name="bg object 22"/>
          <p:cNvSpPr/>
          <p:nvPr/>
        </p:nvSpPr>
        <p:spPr>
          <a:xfrm>
            <a:off x="8647263" y="64031"/>
            <a:ext cx="440318" cy="545463"/>
          </a:xfrm>
          <a:prstGeom prst="rect">
            <a:avLst/>
          </a:prstGeom>
          <a:blipFill>
            <a:blip r:embed="rId2" cstate="print"/>
            <a:stretch>
              <a:fillRect/>
            </a:stretch>
          </a:blipFill>
        </p:spPr>
        <p:txBody>
          <a:bodyPr wrap="square" lIns="0" tIns="0" rIns="0" bIns="0" rtlCol="0"/>
          <a:lstStyle/>
          <a:p/>
        </p:txBody>
      </p:sp>
      <p:sp>
        <p:nvSpPr>
          <p:cNvPr id="23" name="bg object 23"/>
          <p:cNvSpPr/>
          <p:nvPr/>
        </p:nvSpPr>
        <p:spPr>
          <a:xfrm>
            <a:off x="8077520" y="64569"/>
            <a:ext cx="502599" cy="558906"/>
          </a:xfrm>
          <a:prstGeom prst="rect">
            <a:avLst/>
          </a:prstGeom>
          <a:blipFill>
            <a:blip r:embed="rId3"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400" b="1" i="0">
                <a:solidFill>
                  <a:srgbClr val="BE341A"/>
                </a:solidFill>
                <a:latin typeface="Arial" panose="020B0604020202020204"/>
                <a:cs typeface="Arial" panose="020B0604020202020204"/>
              </a:defRPr>
            </a:lvl1pPr>
          </a:lstStyle>
          <a:p/>
        </p:txBody>
      </p:sp>
      <p:sp>
        <p:nvSpPr>
          <p:cNvPr id="3" name="Holder 3"/>
          <p:cNvSpPr>
            <a:spLocks noGrp="1"/>
          </p:cNvSpPr>
          <p:nvPr>
            <p:ph sz="half" idx="2"/>
          </p:nvPr>
        </p:nvSpPr>
        <p:spPr>
          <a:xfrm>
            <a:off x="380491" y="1060450"/>
            <a:ext cx="4048125" cy="3088640"/>
          </a:xfrm>
          <a:prstGeom prst="rect">
            <a:avLst/>
          </a:prstGeom>
        </p:spPr>
        <p:txBody>
          <a:bodyPr wrap="square" lIns="0" tIns="0" rIns="0" bIns="0">
            <a:spAutoFit/>
          </a:bodyPr>
          <a:lstStyle>
            <a:lvl1pPr>
              <a:defRPr sz="1800" b="1" i="0">
                <a:solidFill>
                  <a:srgbClr val="434343"/>
                </a:solidFill>
                <a:latin typeface="Arial" panose="020B0604020202020204"/>
                <a:cs typeface="Arial" panose="020B0604020202020204"/>
              </a:defRPr>
            </a:lvl1pPr>
          </a:lstStyle>
          <a:p/>
        </p:txBody>
      </p:sp>
      <p:sp>
        <p:nvSpPr>
          <p:cNvPr id="4" name="Holder 4"/>
          <p:cNvSpPr>
            <a:spLocks noGrp="1"/>
          </p:cNvSpPr>
          <p:nvPr>
            <p:ph sz="half" idx="3"/>
          </p:nvPr>
        </p:nvSpPr>
        <p:spPr>
          <a:xfrm>
            <a:off x="4791836" y="995553"/>
            <a:ext cx="4024629" cy="3056890"/>
          </a:xfrm>
          <a:prstGeom prst="rect">
            <a:avLst/>
          </a:prstGeom>
        </p:spPr>
        <p:txBody>
          <a:bodyPr wrap="square" lIns="0" tIns="0" rIns="0" bIns="0">
            <a:spAutoFit/>
          </a:bodyPr>
          <a:lstStyle>
            <a:lvl1pPr>
              <a:defRPr sz="1600" b="1" i="0">
                <a:solidFill>
                  <a:srgbClr val="434343"/>
                </a:solidFill>
                <a:latin typeface="Arial" panose="020B0604020202020204"/>
                <a:cs typeface="Arial" panose="020B0604020202020204"/>
              </a:defRPr>
            </a:lvl1pPr>
          </a:lstStyle>
          <a:p/>
        </p:txBody>
      </p:sp>
      <p:sp>
        <p:nvSpPr>
          <p:cNvPr id="5" name="Holder 5"/>
          <p:cNvSpPr>
            <a:spLocks noGrp="1"/>
          </p:cNvSpPr>
          <p:nvPr>
            <p:ph type="ftr" sz="quarter" idx="5"/>
          </p:nvPr>
        </p:nvSpPr>
        <p:spPr/>
        <p:txBody>
          <a:bodyPr lIns="0" tIns="0" rIns="0" bIns="0"/>
          <a:lstStyle>
            <a:lvl1pPr>
              <a:defRPr sz="1200" b="1" i="0">
                <a:solidFill>
                  <a:schemeClr val="bg1"/>
                </a:solidFill>
                <a:latin typeface="Arial" panose="020B0604020202020204"/>
                <a:cs typeface="Arial" panose="020B0604020202020204"/>
              </a:defRPr>
            </a:lvl1p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Holder 6"/>
          <p:cNvSpPr>
            <a:spLocks noGrp="1"/>
          </p:cNvSpPr>
          <p:nvPr>
            <p:ph type="dt" sz="half" idx="6"/>
          </p:nvPr>
        </p:nvSpPr>
        <p:spPr/>
        <p:txBody>
          <a:bodyPr lIns="0" tIns="0" rIns="0" bIns="0"/>
          <a:lstStyle>
            <a:lvl1pPr>
              <a:defRPr sz="1100" b="1" i="0">
                <a:solidFill>
                  <a:schemeClr val="bg1"/>
                </a:solidFill>
                <a:latin typeface="Arial" panose="020B0604020202020204"/>
                <a:cs typeface="Arial" panose="020B0604020202020204"/>
              </a:defRPr>
            </a:lvl1p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7" name="Holder 7"/>
          <p:cNvSpPr>
            <a:spLocks noGrp="1"/>
          </p:cNvSpPr>
          <p:nvPr>
            <p:ph type="sldNum" sz="quarter" idx="7"/>
          </p:nvPr>
        </p:nvSpPr>
        <p:spPr/>
        <p:txBody>
          <a:bodyPr lIns="0" tIns="0" rIns="0" bIns="0"/>
          <a:lstStyle>
            <a:lvl1pPr>
              <a:defRPr sz="1200" b="0" i="0">
                <a:solidFill>
                  <a:srgbClr val="737373"/>
                </a:solidFill>
                <a:latin typeface="Trebuchet MS" panose="020B0603020202020204"/>
                <a:cs typeface="Trebuchet MS" panose="020B0603020202020204"/>
              </a:defRPr>
            </a:lvl1pPr>
          </a:lstStyle>
          <a:p>
            <a:pPr marL="38100">
              <a:lnSpc>
                <a:spcPct val="100000"/>
              </a:lnSpc>
              <a:spcBef>
                <a:spcPts val="50"/>
              </a:spcBef>
            </a:pPr>
            <a:fld id="{81D60167-4931-47E6-BA6A-407CBD079E47}" type="slidenum">
              <a:rPr spc="80" dirty="0"/>
            </a:fld>
            <a:endParaRPr spc="8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3421379"/>
          </a:xfrm>
          <a:prstGeom prst="rect">
            <a:avLst/>
          </a:prstGeom>
          <a:blipFill>
            <a:blip r:embed="rId2" cstate="print"/>
            <a:stretch>
              <a:fillRect/>
            </a:stretch>
          </a:blipFill>
        </p:spPr>
        <p:txBody>
          <a:bodyPr wrap="square" lIns="0" tIns="0" rIns="0" bIns="0" rtlCol="0"/>
          <a:lstStyle/>
          <a:p/>
        </p:txBody>
      </p:sp>
      <p:sp>
        <p:nvSpPr>
          <p:cNvPr id="17" name="bg object 17"/>
          <p:cNvSpPr/>
          <p:nvPr/>
        </p:nvSpPr>
        <p:spPr>
          <a:xfrm>
            <a:off x="382524" y="321563"/>
            <a:ext cx="5474335" cy="3716020"/>
          </a:xfrm>
          <a:custGeom>
            <a:avLst/>
            <a:gdLst/>
            <a:ahLst/>
            <a:cxnLst/>
            <a:rect l="l" t="t" r="r" b="b"/>
            <a:pathLst>
              <a:path w="5474335" h="3716020">
                <a:moveTo>
                  <a:pt x="5474208" y="0"/>
                </a:moveTo>
                <a:lnTo>
                  <a:pt x="0" y="0"/>
                </a:lnTo>
                <a:lnTo>
                  <a:pt x="0" y="3715512"/>
                </a:lnTo>
                <a:lnTo>
                  <a:pt x="5474208" y="3715512"/>
                </a:lnTo>
                <a:lnTo>
                  <a:pt x="5474208" y="0"/>
                </a:lnTo>
                <a:close/>
              </a:path>
            </a:pathLst>
          </a:custGeom>
          <a:solidFill>
            <a:srgbClr val="740000">
              <a:alpha val="78038"/>
            </a:srgbClr>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400" b="1" i="0">
                <a:solidFill>
                  <a:srgbClr val="BE341A"/>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defRPr sz="1200" b="1" i="0">
                <a:solidFill>
                  <a:schemeClr val="bg1"/>
                </a:solidFill>
                <a:latin typeface="Arial" panose="020B0604020202020204"/>
                <a:cs typeface="Arial" panose="020B0604020202020204"/>
              </a:defRPr>
            </a:lvl1p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4" name="Holder 4"/>
          <p:cNvSpPr>
            <a:spLocks noGrp="1"/>
          </p:cNvSpPr>
          <p:nvPr>
            <p:ph type="dt" sz="half" idx="6"/>
          </p:nvPr>
        </p:nvSpPr>
        <p:spPr/>
        <p:txBody>
          <a:bodyPr lIns="0" tIns="0" rIns="0" bIns="0"/>
          <a:lstStyle>
            <a:lvl1pPr>
              <a:defRPr sz="1100" b="1" i="0">
                <a:solidFill>
                  <a:schemeClr val="bg1"/>
                </a:solidFill>
                <a:latin typeface="Arial" panose="020B0604020202020204"/>
                <a:cs typeface="Arial" panose="020B0604020202020204"/>
              </a:defRPr>
            </a:lvl1p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5" name="Holder 5"/>
          <p:cNvSpPr>
            <a:spLocks noGrp="1"/>
          </p:cNvSpPr>
          <p:nvPr>
            <p:ph type="sldNum" sz="quarter" idx="7"/>
          </p:nvPr>
        </p:nvSpPr>
        <p:spPr/>
        <p:txBody>
          <a:bodyPr lIns="0" tIns="0" rIns="0" bIns="0"/>
          <a:lstStyle>
            <a:lvl1pPr>
              <a:defRPr sz="1200" b="0" i="0">
                <a:solidFill>
                  <a:srgbClr val="737373"/>
                </a:solidFill>
                <a:latin typeface="Trebuchet MS" panose="020B0603020202020204"/>
                <a:cs typeface="Trebuchet MS" panose="020B0603020202020204"/>
              </a:defRPr>
            </a:lvl1pPr>
          </a:lstStyle>
          <a:p>
            <a:pPr marL="38100">
              <a:lnSpc>
                <a:spcPct val="100000"/>
              </a:lnSpc>
              <a:spcBef>
                <a:spcPts val="50"/>
              </a:spcBef>
            </a:pPr>
            <a:fld id="{81D60167-4931-47E6-BA6A-407CBD079E47}" type="slidenum">
              <a:rPr spc="80" dirty="0"/>
            </a:fld>
            <a:endParaRPr spc="8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chemeClr val="bg1"/>
                </a:solidFill>
                <a:latin typeface="Arial" panose="020B0604020202020204"/>
                <a:cs typeface="Arial" panose="020B0604020202020204"/>
              </a:defRPr>
            </a:lvl1p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3" name="Holder 3"/>
          <p:cNvSpPr>
            <a:spLocks noGrp="1"/>
          </p:cNvSpPr>
          <p:nvPr>
            <p:ph type="dt" sz="half" idx="6"/>
          </p:nvPr>
        </p:nvSpPr>
        <p:spPr/>
        <p:txBody>
          <a:bodyPr lIns="0" tIns="0" rIns="0" bIns="0"/>
          <a:lstStyle>
            <a:lvl1pPr>
              <a:defRPr sz="1100" b="1" i="0">
                <a:solidFill>
                  <a:schemeClr val="bg1"/>
                </a:solidFill>
                <a:latin typeface="Arial" panose="020B0604020202020204"/>
                <a:cs typeface="Arial" panose="020B0604020202020204"/>
              </a:defRPr>
            </a:lvl1p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4" name="Holder 4"/>
          <p:cNvSpPr>
            <a:spLocks noGrp="1"/>
          </p:cNvSpPr>
          <p:nvPr>
            <p:ph type="sldNum" sz="quarter" idx="7"/>
          </p:nvPr>
        </p:nvSpPr>
        <p:spPr/>
        <p:txBody>
          <a:bodyPr lIns="0" tIns="0" rIns="0" bIns="0"/>
          <a:lstStyle>
            <a:lvl1pPr>
              <a:defRPr sz="1200" b="0" i="0">
                <a:solidFill>
                  <a:srgbClr val="737373"/>
                </a:solidFill>
                <a:latin typeface="Trebuchet MS" panose="020B0603020202020204"/>
                <a:cs typeface="Trebuchet MS" panose="020B0603020202020204"/>
              </a:defRPr>
            </a:lvl1pPr>
          </a:lstStyle>
          <a:p>
            <a:pPr marL="38100">
              <a:lnSpc>
                <a:spcPct val="100000"/>
              </a:lnSpc>
              <a:spcBef>
                <a:spcPts val="50"/>
              </a:spcBef>
            </a:pPr>
            <a:fld id="{81D60167-4931-47E6-BA6A-407CBD079E47}" type="slidenum">
              <a:rPr spc="80" dirty="0"/>
            </a:fld>
            <a:endParaRPr spc="8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2" name="Holder 2"/>
          <p:cNvSpPr>
            <a:spLocks noGrp="1"/>
          </p:cNvSpPr>
          <p:nvPr>
            <p:ph type="title"/>
          </p:nvPr>
        </p:nvSpPr>
        <p:spPr>
          <a:xfrm>
            <a:off x="371043" y="64134"/>
            <a:ext cx="5817235" cy="391159"/>
          </a:xfrm>
          <a:prstGeom prst="rect">
            <a:avLst/>
          </a:prstGeom>
        </p:spPr>
        <p:txBody>
          <a:bodyPr wrap="square" lIns="0" tIns="0" rIns="0" bIns="0">
            <a:spAutoFit/>
          </a:bodyPr>
          <a:lstStyle>
            <a:lvl1pPr>
              <a:defRPr sz="2400" b="1" i="0">
                <a:solidFill>
                  <a:srgbClr val="BE341A"/>
                </a:solidFill>
                <a:latin typeface="Arial" panose="020B0604020202020204"/>
                <a:cs typeface="Arial" panose="020B0604020202020204"/>
              </a:defRPr>
            </a:lvl1pPr>
          </a:lstStyle>
          <a:p/>
        </p:txBody>
      </p:sp>
      <p:sp>
        <p:nvSpPr>
          <p:cNvPr id="3" name="Holder 3"/>
          <p:cNvSpPr>
            <a:spLocks noGrp="1"/>
          </p:cNvSpPr>
          <p:nvPr>
            <p:ph type="body" idx="1"/>
          </p:nvPr>
        </p:nvSpPr>
        <p:spPr>
          <a:xfrm>
            <a:off x="456628" y="968438"/>
            <a:ext cx="4239895" cy="304672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065778" y="4780300"/>
            <a:ext cx="634364" cy="196850"/>
          </a:xfrm>
          <a:prstGeom prst="rect">
            <a:avLst/>
          </a:prstGeom>
        </p:spPr>
        <p:txBody>
          <a:bodyPr wrap="square" lIns="0" tIns="0" rIns="0" bIns="0">
            <a:spAutoFit/>
          </a:bodyPr>
          <a:lstStyle>
            <a:lvl1pPr>
              <a:defRPr sz="1200" b="1" i="0">
                <a:solidFill>
                  <a:schemeClr val="bg1"/>
                </a:solidFill>
                <a:latin typeface="Arial" panose="020B0604020202020204"/>
                <a:cs typeface="Arial" panose="020B0604020202020204"/>
              </a:defRPr>
            </a:lvl1p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5" name="Holder 5"/>
          <p:cNvSpPr>
            <a:spLocks noGrp="1"/>
          </p:cNvSpPr>
          <p:nvPr>
            <p:ph type="dt" sz="half" idx="6"/>
          </p:nvPr>
        </p:nvSpPr>
        <p:spPr>
          <a:xfrm>
            <a:off x="7690866" y="4775183"/>
            <a:ext cx="485775" cy="182879"/>
          </a:xfrm>
          <a:prstGeom prst="rect">
            <a:avLst/>
          </a:prstGeom>
        </p:spPr>
        <p:txBody>
          <a:bodyPr wrap="square" lIns="0" tIns="0" rIns="0" bIns="0">
            <a:spAutoFit/>
          </a:bodyPr>
          <a:lstStyle>
            <a:lvl1pPr>
              <a:defRPr sz="1100" b="1" i="0">
                <a:solidFill>
                  <a:schemeClr val="bg1"/>
                </a:solidFill>
                <a:latin typeface="Arial" panose="020B0604020202020204"/>
                <a:cs typeface="Arial" panose="020B0604020202020204"/>
              </a:defRPr>
            </a:lvl1p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6" name="Holder 6"/>
          <p:cNvSpPr>
            <a:spLocks noGrp="1"/>
          </p:cNvSpPr>
          <p:nvPr>
            <p:ph type="sldNum" sz="quarter" idx="7"/>
          </p:nvPr>
        </p:nvSpPr>
        <p:spPr>
          <a:xfrm>
            <a:off x="8603615" y="4755753"/>
            <a:ext cx="258445" cy="209550"/>
          </a:xfrm>
          <a:prstGeom prst="rect">
            <a:avLst/>
          </a:prstGeom>
        </p:spPr>
        <p:txBody>
          <a:bodyPr wrap="square" lIns="0" tIns="0" rIns="0" bIns="0">
            <a:spAutoFit/>
          </a:bodyPr>
          <a:lstStyle>
            <a:lvl1pPr>
              <a:defRPr sz="1200" b="0" i="0">
                <a:solidFill>
                  <a:srgbClr val="737373"/>
                </a:solidFill>
                <a:latin typeface="Trebuchet MS" panose="020B0603020202020204"/>
                <a:cs typeface="Trebuchet MS" panose="020B0603020202020204"/>
              </a:defRPr>
            </a:lvl1pPr>
          </a:lstStyle>
          <a:p>
            <a:pPr marL="38100">
              <a:lnSpc>
                <a:spcPct val="100000"/>
              </a:lnSpc>
              <a:spcBef>
                <a:spcPts val="50"/>
              </a:spcBef>
            </a:pPr>
            <a:fld id="{81D60167-4931-47E6-BA6A-407CBD079E47}" type="slidenum">
              <a:rPr spc="80" dirty="0"/>
            </a:fld>
            <a:endParaRPr spc="8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image" Target="../media/image11.svg"/><Relationship Id="rId8" Type="http://schemas.openxmlformats.org/officeDocument/2006/relationships/image" Target="../media/image19.png"/><Relationship Id="rId7" Type="http://schemas.openxmlformats.org/officeDocument/2006/relationships/image" Target="../media/image10.svg"/><Relationship Id="rId6" Type="http://schemas.openxmlformats.org/officeDocument/2006/relationships/image" Target="../media/image18.png"/><Relationship Id="rId5" Type="http://schemas.openxmlformats.org/officeDocument/2006/relationships/image" Target="../media/image9.svg"/><Relationship Id="rId4" Type="http://schemas.openxmlformats.org/officeDocument/2006/relationships/image" Target="../media/image17.png"/><Relationship Id="rId3" Type="http://schemas.openxmlformats.org/officeDocument/2006/relationships/image" Target="../media/image8.svg"/><Relationship Id="rId2" Type="http://schemas.openxmlformats.org/officeDocument/2006/relationships/image" Target="../media/image16.png"/><Relationship Id="rId12" Type="http://schemas.openxmlformats.org/officeDocument/2006/relationships/slideLayout" Target="../slideLayouts/slideLayout2.xml"/><Relationship Id="rId11" Type="http://schemas.openxmlformats.org/officeDocument/2006/relationships/image" Target="../media/image12.svg"/><Relationship Id="rId10" Type="http://schemas.openxmlformats.org/officeDocument/2006/relationships/image" Target="../media/image20.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5.png"/><Relationship Id="rId2" Type="http://schemas.openxmlformats.org/officeDocument/2006/relationships/image" Target="../media/image22.png"/><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sv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5.svg"/><Relationship Id="rId8" Type="http://schemas.openxmlformats.org/officeDocument/2006/relationships/image" Target="../media/image12.png"/><Relationship Id="rId7" Type="http://schemas.openxmlformats.org/officeDocument/2006/relationships/image" Target="../media/image4.svg"/><Relationship Id="rId6" Type="http://schemas.openxmlformats.org/officeDocument/2006/relationships/image" Target="../media/image11.png"/><Relationship Id="rId5" Type="http://schemas.openxmlformats.org/officeDocument/2006/relationships/image" Target="../media/image3.svg"/><Relationship Id="rId4" Type="http://schemas.openxmlformats.org/officeDocument/2006/relationships/image" Target="../media/image10.png"/><Relationship Id="rId3" Type="http://schemas.openxmlformats.org/officeDocument/2006/relationships/image" Target="../media/image2.svg"/><Relationship Id="rId2" Type="http://schemas.openxmlformats.org/officeDocument/2006/relationships/image" Target="../media/image9.png"/><Relationship Id="rId14" Type="http://schemas.openxmlformats.org/officeDocument/2006/relationships/slideLayout" Target="../slideLayouts/slideLayout2.xml"/><Relationship Id="rId13" Type="http://schemas.openxmlformats.org/officeDocument/2006/relationships/image" Target="../media/image7.svg"/><Relationship Id="rId12" Type="http://schemas.openxmlformats.org/officeDocument/2006/relationships/image" Target="../media/image14.png"/><Relationship Id="rId11" Type="http://schemas.openxmlformats.org/officeDocument/2006/relationships/image" Target="../media/image6.svg"/><Relationship Id="rId10" Type="http://schemas.openxmlformats.org/officeDocument/2006/relationships/image" Target="../media/image13.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581151"/>
            <a:ext cx="4709287" cy="1213153"/>
          </a:xfrm>
          <a:prstGeom prst="rect">
            <a:avLst/>
          </a:prstGeom>
        </p:spPr>
        <p:txBody>
          <a:bodyPr vert="horz" wrap="square" lIns="0" tIns="198120" rIns="0" bIns="0" rtlCol="0">
            <a:spAutoFit/>
          </a:bodyPr>
          <a:lstStyle/>
          <a:p>
            <a:pPr marL="776605" algn="ctr">
              <a:lnSpc>
                <a:spcPct val="100000"/>
              </a:lnSpc>
              <a:spcBef>
                <a:spcPts val="1560"/>
              </a:spcBef>
            </a:pPr>
            <a:r>
              <a:rPr sz="4000" dirty="0">
                <a:solidFill>
                  <a:srgbClr val="FFFFFF"/>
                </a:solidFill>
              </a:rPr>
              <a:t>TEAM</a:t>
            </a:r>
            <a:r>
              <a:rPr sz="4000" spc="-225" dirty="0">
                <a:solidFill>
                  <a:srgbClr val="FFFFFF"/>
                </a:solidFill>
              </a:rPr>
              <a:t> </a:t>
            </a:r>
            <a:r>
              <a:rPr lang="en-US" sz="4000" spc="-50" dirty="0">
                <a:solidFill>
                  <a:srgbClr val="FFFFFF"/>
                </a:solidFill>
              </a:rPr>
              <a:t>WING-93</a:t>
            </a:r>
            <a:endParaRPr sz="4000" dirty="0"/>
          </a:p>
          <a:p>
            <a:pPr marL="12700">
              <a:lnSpc>
                <a:spcPct val="100000"/>
              </a:lnSpc>
              <a:spcBef>
                <a:spcPts val="735"/>
              </a:spcBef>
            </a:pPr>
            <a:r>
              <a:rPr lang="en-US" sz="2000" spc="-10" dirty="0">
                <a:solidFill>
                  <a:srgbClr val="FFFFFF"/>
                </a:solidFill>
              </a:rPr>
              <a:t>                                </a:t>
            </a:r>
            <a:r>
              <a:rPr sz="2000" spc="-10" dirty="0">
                <a:solidFill>
                  <a:srgbClr val="FFFFFF"/>
                </a:solidFill>
              </a:rPr>
              <a:t>Re</a:t>
            </a:r>
            <a:r>
              <a:rPr lang="en-US" sz="2000" spc="-10" dirty="0">
                <a:solidFill>
                  <a:srgbClr val="FFFFFF"/>
                </a:solidFill>
              </a:rPr>
              <a:t>imagining Tender</a:t>
            </a:r>
            <a:endParaRPr sz="2000" dirty="0"/>
          </a:p>
        </p:txBody>
      </p:sp>
      <p:sp>
        <p:nvSpPr>
          <p:cNvPr id="9" name="TextBox 8"/>
          <p:cNvSpPr txBox="1"/>
          <p:nvPr/>
        </p:nvSpPr>
        <p:spPr>
          <a:xfrm>
            <a:off x="2286000" y="2387520"/>
            <a:ext cx="4572000" cy="369332"/>
          </a:xfrm>
          <a:prstGeom prst="rect">
            <a:avLst/>
          </a:prstGeom>
          <a:noFill/>
        </p:spPr>
        <p:txBody>
          <a:bodyPr wrap="square">
            <a:spAutoFit/>
          </a:bodyPr>
          <a:lstStyle/>
          <a:p>
            <a:endParaRPr lang="en-US" dirty="0"/>
          </a:p>
        </p:txBody>
      </p:sp>
      <p:sp>
        <p:nvSpPr>
          <p:cNvPr id="11" name="TextBox 10"/>
          <p:cNvSpPr txBox="1"/>
          <p:nvPr/>
        </p:nvSpPr>
        <p:spPr>
          <a:xfrm>
            <a:off x="2286000" y="2387520"/>
            <a:ext cx="4572000" cy="369332"/>
          </a:xfrm>
          <a:prstGeom prst="rect">
            <a:avLst/>
          </a:prstGeom>
          <a:noFill/>
        </p:spPr>
        <p:txBody>
          <a:bodyPr wrap="square">
            <a:spAutoFit/>
          </a:bodyPr>
          <a:lstStyle/>
          <a:p>
            <a:endParaRPr lang="en-US" dirty="0"/>
          </a:p>
        </p:txBody>
      </p:sp>
      <p:sp>
        <p:nvSpPr>
          <p:cNvPr id="15" name="object 2"/>
          <p:cNvSpPr txBox="1"/>
          <p:nvPr/>
        </p:nvSpPr>
        <p:spPr>
          <a:xfrm>
            <a:off x="1524000" y="971550"/>
            <a:ext cx="4709287" cy="815608"/>
          </a:xfrm>
          <a:prstGeom prst="rect">
            <a:avLst/>
          </a:prstGeom>
        </p:spPr>
        <p:txBody>
          <a:bodyPr vert="horz" wrap="square" lIns="0" tIns="198120" rIns="0" bIns="0" rtlCol="0">
            <a:spAutoFit/>
          </a:bodyPr>
          <a:lstStyle>
            <a:lvl1pPr>
              <a:defRPr sz="2400" b="1" i="0">
                <a:solidFill>
                  <a:srgbClr val="BE341A"/>
                </a:solidFill>
                <a:latin typeface="Arial" panose="020B0604020202020204"/>
                <a:ea typeface="+mj-ea"/>
                <a:cs typeface="Arial" panose="020B0604020202020204"/>
              </a:defRPr>
            </a:lvl1pPr>
          </a:lstStyle>
          <a:p>
            <a:pPr marL="776605" algn="ctr">
              <a:spcBef>
                <a:spcPts val="1560"/>
              </a:spcBef>
            </a:pPr>
            <a:r>
              <a:rPr lang="en-US" sz="4000" kern="0" dirty="0">
                <a:solidFill>
                  <a:srgbClr val="FFFFFF"/>
                </a:solidFill>
              </a:rPr>
              <a:t>e-Tender</a:t>
            </a:r>
            <a:endParaRPr lang="en-US" sz="4000" kern="0" dirty="0"/>
          </a:p>
        </p:txBody>
      </p:sp>
      <p:pic>
        <p:nvPicPr>
          <p:cNvPr id="17" name="Picture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58000" y="3479258"/>
            <a:ext cx="1984076" cy="16642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6116" y="599653"/>
            <a:ext cx="3687101" cy="371897"/>
          </a:xfrm>
          <a:prstGeom prst="rect">
            <a:avLst/>
          </a:prstGeom>
        </p:spPr>
        <p:txBody>
          <a:bodyPr vert="horz" wrap="square" lIns="0" tIns="12700" rIns="0" bIns="0" rtlCol="0">
            <a:spAutoFit/>
          </a:bodyPr>
          <a:lstStyle/>
          <a:p>
            <a:pPr marL="12700">
              <a:lnSpc>
                <a:spcPts val="2840"/>
              </a:lnSpc>
              <a:spcBef>
                <a:spcPts val="100"/>
              </a:spcBef>
            </a:pPr>
            <a:r>
              <a:rPr lang="en-US" spc="30" dirty="0"/>
              <a:t>WHY IS IT IMPORTANT?</a:t>
            </a:r>
            <a:endParaRPr spc="-40" dirty="0"/>
          </a:p>
        </p:txBody>
      </p:sp>
      <p:sp>
        <p:nvSpPr>
          <p:cNvPr id="4" name="object 4"/>
          <p:cNvSpPr txBox="1"/>
          <p:nvPr/>
        </p:nvSpPr>
        <p:spPr>
          <a:xfrm>
            <a:off x="8603615" y="4755753"/>
            <a:ext cx="169545" cy="209550"/>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a:latin typeface="Trebuchet MS" panose="020B0603020202020204"/>
              <a:cs typeface="Trebuchet MS" panose="020B0603020202020204"/>
            </a:endParaRPr>
          </a:p>
        </p:txBody>
      </p:sp>
      <p:sp>
        <p:nvSpPr>
          <p:cNvPr id="5" name="object 5"/>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object 6"/>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7" name="object 7"/>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9" name="Rectangle 8"/>
          <p:cNvSpPr/>
          <p:nvPr/>
        </p:nvSpPr>
        <p:spPr>
          <a:xfrm>
            <a:off x="8077200" y="55030"/>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00136" y="-19050"/>
            <a:ext cx="1006958" cy="990600"/>
          </a:xfrm>
          <a:prstGeom prst="rect">
            <a:avLst/>
          </a:prstGeom>
        </p:spPr>
      </p:pic>
      <p:sp>
        <p:nvSpPr>
          <p:cNvPr id="11" name="object 3"/>
          <p:cNvSpPr txBox="1"/>
          <p:nvPr/>
        </p:nvSpPr>
        <p:spPr>
          <a:xfrm>
            <a:off x="554991" y="1962289"/>
            <a:ext cx="7522209" cy="2117567"/>
          </a:xfrm>
          <a:prstGeom prst="rect">
            <a:avLst/>
          </a:prstGeom>
        </p:spPr>
        <p:txBody>
          <a:bodyPr vert="horz" wrap="square" lIns="0" tIns="12700" rIns="0" bIns="0" rtlCol="0">
            <a:spAutoFit/>
          </a:bodyPr>
          <a:lstStyle/>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Only one time registration process.</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Sorting &amp; searching system method for finding the perfect contract.</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Tenders according to the organization.</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Easy Interface for tenders and bidding.</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Automation of the whole process</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Better communication and operability with the ministry.</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Direct interaction with the government.</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Easy paperwork submission and selection system.</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endParaRPr sz="1100" dirty="0">
              <a:latin typeface="Verdana" panose="020B0604030504040204"/>
              <a:cs typeface="Verdana" panose="020B0604030504040204"/>
            </a:endParaRPr>
          </a:p>
        </p:txBody>
      </p:sp>
      <p:sp>
        <p:nvSpPr>
          <p:cNvPr id="12" name="object 2"/>
          <p:cNvSpPr txBox="1"/>
          <p:nvPr/>
        </p:nvSpPr>
        <p:spPr>
          <a:xfrm>
            <a:off x="609600" y="1217027"/>
            <a:ext cx="2514600" cy="371897"/>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2700" rIns="0" bIns="0" rtlCol="0">
            <a:spAutoFit/>
          </a:bodyPr>
          <a:lstStyle>
            <a:lvl1pPr>
              <a:defRPr sz="2400" b="1" i="0">
                <a:solidFill>
                  <a:srgbClr val="BE341A"/>
                </a:solidFill>
                <a:latin typeface="Arial" panose="020B0604020202020204"/>
                <a:ea typeface="+mj-ea"/>
                <a:cs typeface="Arial" panose="020B0604020202020204"/>
              </a:defRPr>
            </a:lvl1pPr>
          </a:lstStyle>
          <a:p>
            <a:pPr marL="12700">
              <a:lnSpc>
                <a:spcPts val="2840"/>
              </a:lnSpc>
              <a:spcBef>
                <a:spcPts val="100"/>
              </a:spcBef>
            </a:pPr>
            <a:r>
              <a:rPr lang="en-US"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For Tenderers</a:t>
            </a:r>
            <a:endParaRPr lang="en-US"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Rounded Corners 2"/>
          <p:cNvSpPr/>
          <p:nvPr/>
        </p:nvSpPr>
        <p:spPr>
          <a:xfrm>
            <a:off x="4965222" y="4736545"/>
            <a:ext cx="983553" cy="2990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bject 11"/>
          <p:cNvSpPr txBox="1"/>
          <p:nvPr/>
        </p:nvSpPr>
        <p:spPr>
          <a:xfrm>
            <a:off x="5133870" y="4775183"/>
            <a:ext cx="763270" cy="187231"/>
          </a:xfrm>
          <a:prstGeom prst="rect">
            <a:avLst/>
          </a:prstGeom>
        </p:spPr>
        <p:txBody>
          <a:bodyPr vert="horz" wrap="square" lIns="0" tIns="2540" rIns="0" bIns="0" rtlCol="0">
            <a:spAutoFit/>
          </a:bodyPr>
          <a:lstStyle/>
          <a:p>
            <a:pPr marL="12700">
              <a:lnSpc>
                <a:spcPct val="100000"/>
              </a:lnSpc>
              <a:spcBef>
                <a:spcPts val="20"/>
              </a:spcBef>
            </a:pPr>
            <a:r>
              <a:rPr lang="en-US" sz="1200" b="1" spc="20" dirty="0">
                <a:solidFill>
                  <a:srgbClr val="FFFFFF"/>
                </a:solidFill>
                <a:latin typeface="Arial" panose="020B0604020202020204"/>
                <a:cs typeface="Arial" panose="020B0604020202020204"/>
              </a:rPr>
              <a:t>Solution</a:t>
            </a:r>
            <a:endParaRPr sz="1200" dirty="0">
              <a:latin typeface="Arial" panose="020B0604020202020204"/>
              <a:cs typeface="Arial" panose="020B0604020202020204"/>
            </a:endParaRPr>
          </a:p>
        </p:txBody>
      </p:sp>
      <p:sp>
        <p:nvSpPr>
          <p:cNvPr id="14" name="Rectangle: Rounded Corners 13"/>
          <p:cNvSpPr/>
          <p:nvPr/>
        </p:nvSpPr>
        <p:spPr>
          <a:xfrm>
            <a:off x="3885895" y="4705350"/>
            <a:ext cx="983553" cy="353189"/>
          </a:xfrm>
          <a:prstGeom prst="roundRect">
            <a:avLst>
              <a:gd name="adj" fmla="val 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5" name="object 10"/>
          <p:cNvSpPr txBox="1"/>
          <p:nvPr/>
        </p:nvSpPr>
        <p:spPr>
          <a:xfrm>
            <a:off x="4038600" y="4783519"/>
            <a:ext cx="634364" cy="196850"/>
          </a:xfrm>
          <a:prstGeom prst="rect">
            <a:avLst/>
          </a:prstGeom>
        </p:spPr>
        <p:txBody>
          <a:bodyPr vert="horz" wrap="square" lIns="0" tIns="2540" rIns="0" bIns="0" rtlCol="0">
            <a:spAutoFit/>
          </a:bodyPr>
          <a:lstStyle>
            <a:defPPr>
              <a:defRPr lang="en-US"/>
            </a:defPPr>
            <a:lvl1pPr marL="0" algn="l" defTabSz="914400" rtl="0" eaLnBrk="1" latinLnBrk="0" hangingPunct="1">
              <a:defRPr sz="1200" b="1" i="0" kern="1200">
                <a:solidFill>
                  <a:schemeClr val="bg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0"/>
              </a:spcBef>
            </a:pPr>
            <a:r>
              <a:rPr lang="en-US" spc="-5"/>
              <a:t>A</a:t>
            </a:r>
            <a:r>
              <a:rPr lang="en-US" spc="-15"/>
              <a:t>n</a:t>
            </a:r>
            <a:r>
              <a:rPr lang="en-US" spc="-20"/>
              <a:t>a</a:t>
            </a:r>
            <a:r>
              <a:rPr lang="en-US" spc="45"/>
              <a:t>l</a:t>
            </a:r>
            <a:r>
              <a:rPr lang="en-US" spc="-50"/>
              <a:t>y</a:t>
            </a:r>
            <a:r>
              <a:rPr lang="en-US" spc="-45"/>
              <a:t>s</a:t>
            </a:r>
            <a:r>
              <a:rPr lang="en-US" spc="-40"/>
              <a:t>is</a:t>
            </a:r>
            <a:endParaRPr lang="en-US" spc="-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3" y="173863"/>
            <a:ext cx="4572635" cy="391160"/>
          </a:xfrm>
          <a:prstGeom prst="rect">
            <a:avLst/>
          </a:prstGeom>
        </p:spPr>
        <p:txBody>
          <a:bodyPr vert="horz" wrap="square" lIns="0" tIns="12700" rIns="0" bIns="0" rtlCol="0">
            <a:spAutoFit/>
          </a:bodyPr>
          <a:lstStyle/>
          <a:p>
            <a:pPr marL="12700">
              <a:lnSpc>
                <a:spcPct val="100000"/>
              </a:lnSpc>
              <a:spcBef>
                <a:spcPts val="100"/>
              </a:spcBef>
            </a:pPr>
            <a:r>
              <a:rPr spc="-40" dirty="0"/>
              <a:t>SWOT </a:t>
            </a:r>
            <a:r>
              <a:rPr spc="-60" dirty="0"/>
              <a:t>Analysis: </a:t>
            </a:r>
            <a:r>
              <a:rPr dirty="0"/>
              <a:t>Sprint, </a:t>
            </a:r>
            <a:r>
              <a:rPr spc="-20" dirty="0"/>
              <a:t>by</a:t>
            </a:r>
            <a:r>
              <a:rPr spc="-345" dirty="0"/>
              <a:t> </a:t>
            </a:r>
            <a:r>
              <a:rPr spc="10" dirty="0"/>
              <a:t>Apex</a:t>
            </a:r>
            <a:endParaRPr spc="10" dirty="0"/>
          </a:p>
        </p:txBody>
      </p:sp>
      <p:sp>
        <p:nvSpPr>
          <p:cNvPr id="3" name="object 3"/>
          <p:cNvSpPr/>
          <p:nvPr/>
        </p:nvSpPr>
        <p:spPr>
          <a:xfrm>
            <a:off x="710164" y="3517061"/>
            <a:ext cx="6471704" cy="880808"/>
          </a:xfrm>
          <a:prstGeom prst="rect">
            <a:avLst/>
          </a:prstGeom>
          <a:blipFill>
            <a:blip r:embed="rId1" cstate="print"/>
            <a:stretch>
              <a:fillRect/>
            </a:stretch>
          </a:blipFill>
        </p:spPr>
        <p:txBody>
          <a:bodyPr wrap="square" lIns="0" tIns="0" rIns="0" bIns="0" rtlCol="0"/>
          <a:lstStyle/>
          <a:p/>
        </p:txBody>
      </p:sp>
      <p:graphicFrame>
        <p:nvGraphicFramePr>
          <p:cNvPr id="4" name="object 4"/>
          <p:cNvGraphicFramePr>
            <a:graphicFrameLocks noGrp="1"/>
          </p:cNvGraphicFramePr>
          <p:nvPr/>
        </p:nvGraphicFramePr>
        <p:xfrm>
          <a:off x="2023416" y="608584"/>
          <a:ext cx="5189220" cy="4020566"/>
        </p:xfrm>
        <a:graphic>
          <a:graphicData uri="http://schemas.openxmlformats.org/drawingml/2006/table">
            <a:tbl>
              <a:tblPr firstRow="1" bandRow="1">
                <a:tableStyleId>{2D5ABB26-0587-4C30-8999-92F81FD0307C}</a:tableStyleId>
              </a:tblPr>
              <a:tblGrid>
                <a:gridCol w="2594610"/>
                <a:gridCol w="2594610"/>
              </a:tblGrid>
              <a:tr h="1492504">
                <a:tc>
                  <a:txBody>
                    <a:bodyPr/>
                    <a:lstStyle/>
                    <a:p>
                      <a:pPr>
                        <a:lnSpc>
                          <a:spcPct val="100000"/>
                        </a:lnSpc>
                        <a:spcBef>
                          <a:spcPts val="45"/>
                        </a:spcBef>
                      </a:pPr>
                      <a:endParaRPr sz="1700" dirty="0">
                        <a:latin typeface="Times New Roman" panose="02020603050405020304"/>
                        <a:cs typeface="Times New Roman" panose="02020603050405020304"/>
                      </a:endParaRPr>
                    </a:p>
                    <a:p>
                      <a:pPr marL="836930">
                        <a:lnSpc>
                          <a:spcPct val="100000"/>
                        </a:lnSpc>
                      </a:pPr>
                      <a:r>
                        <a:rPr sz="1600" b="1" spc="-25" dirty="0">
                          <a:solidFill>
                            <a:srgbClr val="FFFFFF"/>
                          </a:solidFill>
                          <a:latin typeface="Arial" panose="020B0604020202020204"/>
                          <a:cs typeface="Arial" panose="020B0604020202020204"/>
                        </a:rPr>
                        <a:t>Strengths</a:t>
                      </a:r>
                      <a:endParaRPr sz="1600" dirty="0">
                        <a:latin typeface="Arial" panose="020B0604020202020204"/>
                        <a:cs typeface="Arial" panose="020B0604020202020204"/>
                      </a:endParaRPr>
                    </a:p>
                    <a:p>
                      <a:pPr marL="251460" marR="72390" indent="-33655">
                        <a:lnSpc>
                          <a:spcPct val="107000"/>
                        </a:lnSpc>
                        <a:spcBef>
                          <a:spcPts val="55"/>
                        </a:spcBef>
                        <a:buClr>
                          <a:srgbClr val="000000"/>
                        </a:buClr>
                        <a:buFont typeface="Arial" panose="020B0604020202020204"/>
                        <a:buChar char="•"/>
                        <a:tabLst>
                          <a:tab pos="390525" algn="l"/>
                        </a:tabLst>
                      </a:pPr>
                      <a:r>
                        <a:rPr sz="1200" spc="-70" dirty="0">
                          <a:solidFill>
                            <a:srgbClr val="FFFFFF"/>
                          </a:solidFill>
                          <a:latin typeface="Verdana" panose="020B0604030504040204"/>
                          <a:cs typeface="Verdana" panose="020B0604030504040204"/>
                        </a:rPr>
                        <a:t>First </a:t>
                      </a:r>
                      <a:r>
                        <a:rPr sz="1200" spc="-105" dirty="0">
                          <a:solidFill>
                            <a:srgbClr val="FFFFFF"/>
                          </a:solidFill>
                          <a:latin typeface="Verdana" panose="020B0604030504040204"/>
                          <a:cs typeface="Verdana" panose="020B0604030504040204"/>
                        </a:rPr>
                        <a:t>mover, </a:t>
                      </a:r>
                      <a:r>
                        <a:rPr sz="1200" spc="-90" dirty="0">
                          <a:solidFill>
                            <a:srgbClr val="FFFFFF"/>
                          </a:solidFill>
                          <a:latin typeface="Verdana" panose="020B0604030504040204"/>
                          <a:cs typeface="Verdana" panose="020B0604030504040204"/>
                        </a:rPr>
                        <a:t>implementing </a:t>
                      </a:r>
                      <a:r>
                        <a:rPr sz="1200" spc="-80" dirty="0">
                          <a:solidFill>
                            <a:srgbClr val="FFFFFF"/>
                          </a:solidFill>
                          <a:latin typeface="Verdana" panose="020B0604030504040204"/>
                          <a:cs typeface="Verdana" panose="020B0604030504040204"/>
                        </a:rPr>
                        <a:t>the  </a:t>
                      </a:r>
                      <a:r>
                        <a:rPr lang="en-US" sz="1200" spc="-85" dirty="0">
                          <a:solidFill>
                            <a:srgbClr val="FFFFFF"/>
                          </a:solidFill>
                          <a:latin typeface="Verdana" panose="020B0604030504040204"/>
                          <a:cs typeface="Verdana" panose="020B0604030504040204"/>
                        </a:rPr>
                        <a:t>automated selection of contracts</a:t>
                      </a:r>
                      <a:endParaRPr lang="en-US" sz="1200" spc="-85" dirty="0">
                        <a:solidFill>
                          <a:srgbClr val="FFFFFF"/>
                        </a:solidFill>
                        <a:latin typeface="Verdana" panose="020B0604030504040204"/>
                        <a:cs typeface="Verdana" panose="020B0604030504040204"/>
                      </a:endParaRPr>
                    </a:p>
                    <a:p>
                      <a:pPr marL="251460" marR="72390" indent="-33655">
                        <a:lnSpc>
                          <a:spcPct val="107000"/>
                        </a:lnSpc>
                        <a:spcBef>
                          <a:spcPts val="55"/>
                        </a:spcBef>
                        <a:buClr>
                          <a:srgbClr val="000000"/>
                        </a:buClr>
                        <a:buFont typeface="Arial" panose="020B0604020202020204"/>
                        <a:buChar char="•"/>
                        <a:tabLst>
                          <a:tab pos="390525" algn="l"/>
                        </a:tabLst>
                      </a:pPr>
                      <a:r>
                        <a:rPr lang="en-US" sz="1200" spc="-85" dirty="0">
                          <a:solidFill>
                            <a:srgbClr val="FFFFFF"/>
                          </a:solidFill>
                          <a:latin typeface="Verdana" panose="020B0604030504040204"/>
                          <a:cs typeface="Verdana" panose="020B0604030504040204"/>
                        </a:rPr>
                        <a:t>Reduces the time</a:t>
                      </a:r>
                      <a:endParaRPr lang="en-US" sz="1200" spc="-85" dirty="0">
                        <a:solidFill>
                          <a:srgbClr val="FFFFFF"/>
                        </a:solidFill>
                        <a:latin typeface="Verdana" panose="020B0604030504040204"/>
                        <a:cs typeface="Verdana" panose="020B0604030504040204"/>
                      </a:endParaRPr>
                    </a:p>
                    <a:p>
                      <a:pPr marL="251460" marR="72390" indent="-33655">
                        <a:lnSpc>
                          <a:spcPct val="107000"/>
                        </a:lnSpc>
                        <a:spcBef>
                          <a:spcPts val="55"/>
                        </a:spcBef>
                        <a:buClr>
                          <a:srgbClr val="000000"/>
                        </a:buClr>
                        <a:buFont typeface="Arial" panose="020B0604020202020204"/>
                        <a:buChar char="•"/>
                        <a:tabLst>
                          <a:tab pos="390525" algn="l"/>
                        </a:tabLst>
                      </a:pPr>
                      <a:r>
                        <a:rPr lang="en-US" sz="1200" spc="-85" dirty="0">
                          <a:solidFill>
                            <a:srgbClr val="FFFFFF"/>
                          </a:solidFill>
                          <a:latin typeface="Verdana" panose="020B0604030504040204"/>
                          <a:cs typeface="Verdana" panose="020B0604030504040204"/>
                        </a:rPr>
                        <a:t>Smooth interface for both the government and the tenderers</a:t>
                      </a:r>
                      <a:endParaRPr lang="en-US" sz="1200" spc="-85" dirty="0">
                        <a:solidFill>
                          <a:srgbClr val="FFFFFF"/>
                        </a:solidFill>
                        <a:latin typeface="Verdana" panose="020B0604030504040204"/>
                        <a:cs typeface="Verdana" panose="020B0604030504040204"/>
                      </a:endParaRPr>
                    </a:p>
                    <a:p>
                      <a:pPr marL="251460" marR="72390" indent="-33655">
                        <a:lnSpc>
                          <a:spcPct val="107000"/>
                        </a:lnSpc>
                        <a:spcBef>
                          <a:spcPts val="55"/>
                        </a:spcBef>
                        <a:buClr>
                          <a:srgbClr val="000000"/>
                        </a:buClr>
                        <a:buFont typeface="Arial" panose="020B0604020202020204"/>
                        <a:buChar char="•"/>
                        <a:tabLst>
                          <a:tab pos="390525" algn="l"/>
                        </a:tabLst>
                      </a:pPr>
                      <a:r>
                        <a:rPr lang="en-US" sz="1200" spc="-85" dirty="0">
                          <a:solidFill>
                            <a:srgbClr val="FFFFFF"/>
                          </a:solidFill>
                          <a:latin typeface="Verdana" panose="020B0604030504040204"/>
                          <a:cs typeface="Verdana" panose="020B0604030504040204"/>
                        </a:rPr>
                        <a:t>Rating system for track progression</a:t>
                      </a:r>
                      <a:endParaRPr lang="en-US" sz="1200" spc="-85" dirty="0">
                        <a:solidFill>
                          <a:srgbClr val="FFFFFF"/>
                        </a:solidFill>
                        <a:latin typeface="Verdana" panose="020B0604030504040204"/>
                        <a:cs typeface="Verdana" panose="020B0604030504040204"/>
                      </a:endParaRPr>
                    </a:p>
                    <a:p>
                      <a:pPr marL="217805" marR="72390" indent="0">
                        <a:lnSpc>
                          <a:spcPct val="107000"/>
                        </a:lnSpc>
                        <a:spcBef>
                          <a:spcPts val="55"/>
                        </a:spcBef>
                        <a:buClr>
                          <a:srgbClr val="000000"/>
                        </a:buClr>
                        <a:buFont typeface="Arial" panose="020B0604020202020204"/>
                        <a:buNone/>
                        <a:tabLst>
                          <a:tab pos="390525" algn="l"/>
                        </a:tabLst>
                      </a:pPr>
                      <a:endParaRPr lang="en-US" sz="1200" spc="-85" dirty="0">
                        <a:solidFill>
                          <a:srgbClr val="FFFFFF"/>
                        </a:solidFill>
                        <a:latin typeface="Verdana" panose="020B0604030504040204"/>
                        <a:cs typeface="Verdana" panose="020B0604030504040204"/>
                      </a:endParaRPr>
                    </a:p>
                    <a:p>
                      <a:pPr marL="251460" marR="72390" indent="-33655">
                        <a:lnSpc>
                          <a:spcPct val="107000"/>
                        </a:lnSpc>
                        <a:spcBef>
                          <a:spcPts val="55"/>
                        </a:spcBef>
                        <a:buClr>
                          <a:srgbClr val="000000"/>
                        </a:buClr>
                        <a:buFont typeface="Arial" panose="020B0604020202020204"/>
                        <a:buChar char="•"/>
                        <a:tabLst>
                          <a:tab pos="390525" algn="l"/>
                        </a:tabLst>
                      </a:pPr>
                      <a:endParaRPr sz="1200" dirty="0">
                        <a:latin typeface="Verdana" panose="020B0604030504040204"/>
                        <a:cs typeface="Verdana" panose="020B0604030504040204"/>
                      </a:endParaRPr>
                    </a:p>
                    <a:p>
                      <a:pPr marL="0" marR="41910" indent="0">
                        <a:lnSpc>
                          <a:spcPct val="107000"/>
                        </a:lnSpc>
                        <a:buClr>
                          <a:srgbClr val="000000"/>
                        </a:buClr>
                        <a:buFont typeface="Arial" panose="020B0604020202020204"/>
                        <a:buNone/>
                        <a:tabLst>
                          <a:tab pos="255270" algn="l"/>
                          <a:tab pos="256540" algn="l"/>
                        </a:tabLst>
                      </a:pPr>
                      <a:endParaRPr lang="en-US" sz="1200" spc="-90" dirty="0">
                        <a:solidFill>
                          <a:srgbClr val="FFFFFF"/>
                        </a:solidFill>
                        <a:latin typeface="Verdana" panose="020B0604030504040204"/>
                        <a:cs typeface="Verdana" panose="020B0604030504040204"/>
                      </a:endParaRPr>
                    </a:p>
                  </a:txBody>
                  <a:tcPr marL="0" marR="0" marT="5715" marB="0">
                    <a:solidFill>
                      <a:srgbClr val="BE341A"/>
                    </a:solidFill>
                  </a:tcPr>
                </a:tc>
                <a:tc>
                  <a:txBody>
                    <a:bodyPr/>
                    <a:lstStyle/>
                    <a:p>
                      <a:pPr>
                        <a:lnSpc>
                          <a:spcPct val="100000"/>
                        </a:lnSpc>
                        <a:spcBef>
                          <a:spcPts val="45"/>
                        </a:spcBef>
                      </a:pPr>
                      <a:endParaRPr sz="1700" dirty="0">
                        <a:latin typeface="Times New Roman" panose="02020603050405020304"/>
                        <a:cs typeface="Times New Roman" panose="02020603050405020304"/>
                      </a:endParaRPr>
                    </a:p>
                    <a:p>
                      <a:pPr marL="720090">
                        <a:lnSpc>
                          <a:spcPct val="100000"/>
                        </a:lnSpc>
                      </a:pPr>
                      <a:r>
                        <a:rPr sz="1600" b="1" spc="-55" dirty="0">
                          <a:solidFill>
                            <a:srgbClr val="FFFFFF"/>
                          </a:solidFill>
                          <a:latin typeface="Arial" panose="020B0604020202020204"/>
                          <a:cs typeface="Arial" panose="020B0604020202020204"/>
                        </a:rPr>
                        <a:t>Weaknesses</a:t>
                      </a:r>
                      <a:endParaRPr sz="1600" dirty="0">
                        <a:latin typeface="Arial" panose="020B0604020202020204"/>
                        <a:cs typeface="Arial" panose="020B0604020202020204"/>
                      </a:endParaRPr>
                    </a:p>
                    <a:p>
                      <a:pPr marL="784225" indent="-172720">
                        <a:lnSpc>
                          <a:spcPct val="100000"/>
                        </a:lnSpc>
                        <a:spcBef>
                          <a:spcPts val="150"/>
                        </a:spcBef>
                        <a:buClr>
                          <a:srgbClr val="000000"/>
                        </a:buClr>
                        <a:buFont typeface="Arial" panose="020B0604020202020204"/>
                        <a:buChar char="•"/>
                        <a:tabLst>
                          <a:tab pos="784225" algn="l"/>
                        </a:tabLst>
                      </a:pPr>
                      <a:r>
                        <a:rPr sz="1200" spc="-80" dirty="0">
                          <a:solidFill>
                            <a:srgbClr val="FFFFFF"/>
                          </a:solidFill>
                          <a:latin typeface="Verdana" panose="020B0604030504040204"/>
                          <a:cs typeface="Verdana" panose="020B0604030504040204"/>
                        </a:rPr>
                        <a:t>Budget</a:t>
                      </a:r>
                      <a:r>
                        <a:rPr sz="1200" spc="-180" dirty="0">
                          <a:solidFill>
                            <a:srgbClr val="FFFFFF"/>
                          </a:solidFill>
                          <a:latin typeface="Verdana" panose="020B0604030504040204"/>
                          <a:cs typeface="Verdana" panose="020B0604030504040204"/>
                        </a:rPr>
                        <a:t> </a:t>
                      </a:r>
                      <a:r>
                        <a:rPr sz="1200" spc="-70" dirty="0">
                          <a:solidFill>
                            <a:srgbClr val="FFFFFF"/>
                          </a:solidFill>
                          <a:latin typeface="Verdana" panose="020B0604030504040204"/>
                          <a:cs typeface="Verdana" panose="020B0604030504040204"/>
                        </a:rPr>
                        <a:t>restriction</a:t>
                      </a:r>
                      <a:endParaRPr lang="en-US" sz="1200" spc="-70" dirty="0">
                        <a:solidFill>
                          <a:srgbClr val="FFFFFF"/>
                        </a:solidFill>
                        <a:latin typeface="Verdana" panose="020B0604030504040204"/>
                        <a:cs typeface="Verdana" panose="020B0604030504040204"/>
                      </a:endParaRPr>
                    </a:p>
                    <a:p>
                      <a:pPr marL="784225" indent="-172720">
                        <a:lnSpc>
                          <a:spcPct val="100000"/>
                        </a:lnSpc>
                        <a:spcBef>
                          <a:spcPts val="150"/>
                        </a:spcBef>
                        <a:buClr>
                          <a:srgbClr val="000000"/>
                        </a:buClr>
                        <a:buFont typeface="Arial" panose="020B0604020202020204"/>
                        <a:buChar char="•"/>
                        <a:tabLst>
                          <a:tab pos="784225" algn="l"/>
                        </a:tabLst>
                      </a:pPr>
                      <a:r>
                        <a:rPr lang="en-US" sz="1200" spc="-70" dirty="0">
                          <a:solidFill>
                            <a:srgbClr val="FFFFFF"/>
                          </a:solidFill>
                          <a:latin typeface="Verdana" panose="020B0604030504040204"/>
                          <a:cs typeface="Verdana" panose="020B0604030504040204"/>
                        </a:rPr>
                        <a:t>Implementing machine learning will be tricky.</a:t>
                      </a:r>
                      <a:endParaRPr lang="en-US" sz="1200" spc="-70" dirty="0">
                        <a:solidFill>
                          <a:srgbClr val="FFFFFF"/>
                        </a:solidFill>
                        <a:latin typeface="Verdana" panose="020B0604030504040204"/>
                        <a:cs typeface="Verdana" panose="020B0604030504040204"/>
                      </a:endParaRPr>
                    </a:p>
                    <a:p>
                      <a:pPr marL="784225" indent="-172720">
                        <a:lnSpc>
                          <a:spcPct val="100000"/>
                        </a:lnSpc>
                        <a:spcBef>
                          <a:spcPts val="150"/>
                        </a:spcBef>
                        <a:buClr>
                          <a:srgbClr val="000000"/>
                        </a:buClr>
                        <a:buFont typeface="Arial" panose="020B0604020202020204"/>
                        <a:buChar char="•"/>
                        <a:tabLst>
                          <a:tab pos="784225" algn="l"/>
                        </a:tabLst>
                      </a:pPr>
                      <a:r>
                        <a:rPr lang="en-US" sz="1200" spc="-70" dirty="0">
                          <a:solidFill>
                            <a:srgbClr val="FFFFFF"/>
                          </a:solidFill>
                          <a:latin typeface="Verdana" panose="020B0604030504040204"/>
                          <a:cs typeface="Verdana" panose="020B0604030504040204"/>
                        </a:rPr>
                        <a:t>Needs to have better marketing for the inclusion of all organization.</a:t>
                      </a:r>
                      <a:endParaRPr lang="en-US" sz="1200" spc="-70" dirty="0">
                        <a:solidFill>
                          <a:srgbClr val="FFFFFF"/>
                        </a:solidFill>
                        <a:latin typeface="Verdana" panose="020B0604030504040204"/>
                        <a:cs typeface="Verdana" panose="020B0604030504040204"/>
                      </a:endParaRPr>
                    </a:p>
                    <a:p>
                      <a:pPr marL="784225" indent="-172720">
                        <a:lnSpc>
                          <a:spcPct val="100000"/>
                        </a:lnSpc>
                        <a:spcBef>
                          <a:spcPts val="150"/>
                        </a:spcBef>
                        <a:buClr>
                          <a:srgbClr val="000000"/>
                        </a:buClr>
                        <a:buFont typeface="Arial" panose="020B0604020202020204"/>
                        <a:buChar char="•"/>
                        <a:tabLst>
                          <a:tab pos="784225" algn="l"/>
                        </a:tabLst>
                      </a:pPr>
                      <a:r>
                        <a:rPr lang="en-US" sz="1200" spc="-70" dirty="0">
                          <a:solidFill>
                            <a:srgbClr val="FFFFFF"/>
                          </a:solidFill>
                          <a:latin typeface="Verdana" panose="020B0604030504040204"/>
                          <a:cs typeface="Verdana" panose="020B0604030504040204"/>
                        </a:rPr>
                        <a:t>Government Support</a:t>
                      </a:r>
                      <a:endParaRPr sz="1200" dirty="0">
                        <a:latin typeface="Verdana" panose="020B0604030504040204"/>
                        <a:cs typeface="Verdana" panose="020B0604030504040204"/>
                      </a:endParaRPr>
                    </a:p>
                  </a:txBody>
                  <a:tcPr marL="0" marR="0" marT="5715" marB="0">
                    <a:solidFill>
                      <a:srgbClr val="FF6C2B"/>
                    </a:solidFill>
                  </a:tcPr>
                </a:tc>
              </a:tr>
              <a:tr h="1489710">
                <a:tc>
                  <a:txBody>
                    <a:bodyPr/>
                    <a:lstStyle/>
                    <a:p>
                      <a:pPr>
                        <a:lnSpc>
                          <a:spcPct val="100000"/>
                        </a:lnSpc>
                        <a:spcBef>
                          <a:spcPts val="50"/>
                        </a:spcBef>
                      </a:pPr>
                      <a:endParaRPr sz="1700" dirty="0">
                        <a:latin typeface="Times New Roman" panose="02020603050405020304"/>
                        <a:cs typeface="Times New Roman" panose="02020603050405020304"/>
                      </a:endParaRPr>
                    </a:p>
                    <a:p>
                      <a:pPr marL="640080">
                        <a:lnSpc>
                          <a:spcPct val="100000"/>
                        </a:lnSpc>
                      </a:pPr>
                      <a:r>
                        <a:rPr sz="1600" b="1" spc="-15" dirty="0">
                          <a:solidFill>
                            <a:srgbClr val="FFFFFF"/>
                          </a:solidFill>
                          <a:latin typeface="Arial" panose="020B0604020202020204"/>
                          <a:cs typeface="Arial" panose="020B0604020202020204"/>
                        </a:rPr>
                        <a:t>Opportunities</a:t>
                      </a:r>
                      <a:endParaRPr sz="1600" dirty="0">
                        <a:latin typeface="Arial" panose="020B0604020202020204"/>
                        <a:cs typeface="Arial" panose="020B0604020202020204"/>
                      </a:endParaRPr>
                    </a:p>
                    <a:p>
                      <a:pPr marL="562610" marR="201930" indent="-352425">
                        <a:lnSpc>
                          <a:spcPct val="107000"/>
                        </a:lnSpc>
                        <a:spcBef>
                          <a:spcPts val="50"/>
                        </a:spcBef>
                        <a:buClr>
                          <a:srgbClr val="000000"/>
                        </a:buClr>
                        <a:buFont typeface="Arial" panose="020B0604020202020204"/>
                        <a:buChar char="•"/>
                        <a:tabLst>
                          <a:tab pos="382905" algn="l"/>
                        </a:tabLst>
                      </a:pPr>
                      <a:r>
                        <a:rPr sz="1200" spc="-80" dirty="0">
                          <a:solidFill>
                            <a:srgbClr val="FFFFFF"/>
                          </a:solidFill>
                          <a:latin typeface="Verdana" panose="020B0604030504040204"/>
                          <a:cs typeface="Verdana" panose="020B0604030504040204"/>
                        </a:rPr>
                        <a:t>High</a:t>
                      </a:r>
                      <a:r>
                        <a:rPr sz="1200" spc="-190" dirty="0">
                          <a:solidFill>
                            <a:srgbClr val="FFFFFF"/>
                          </a:solidFill>
                          <a:latin typeface="Verdana" panose="020B0604030504040204"/>
                          <a:cs typeface="Verdana" panose="020B0604030504040204"/>
                        </a:rPr>
                        <a:t> </a:t>
                      </a:r>
                      <a:r>
                        <a:rPr sz="1200" spc="-75" dirty="0">
                          <a:solidFill>
                            <a:srgbClr val="FFFFFF"/>
                          </a:solidFill>
                          <a:latin typeface="Verdana" panose="020B0604030504040204"/>
                          <a:cs typeface="Verdana" panose="020B0604030504040204"/>
                        </a:rPr>
                        <a:t>potential</a:t>
                      </a:r>
                      <a:r>
                        <a:rPr sz="1200" spc="-175" dirty="0">
                          <a:solidFill>
                            <a:srgbClr val="FFFFFF"/>
                          </a:solidFill>
                          <a:latin typeface="Verdana" panose="020B0604030504040204"/>
                          <a:cs typeface="Verdana" panose="020B0604030504040204"/>
                        </a:rPr>
                        <a:t> </a:t>
                      </a:r>
                      <a:r>
                        <a:rPr sz="1200" spc="-90" dirty="0">
                          <a:solidFill>
                            <a:srgbClr val="FFFFFF"/>
                          </a:solidFill>
                          <a:latin typeface="Verdana" panose="020B0604030504040204"/>
                          <a:cs typeface="Verdana" panose="020B0604030504040204"/>
                        </a:rPr>
                        <a:t>in</a:t>
                      </a:r>
                      <a:r>
                        <a:rPr sz="1200" spc="-180" dirty="0">
                          <a:solidFill>
                            <a:srgbClr val="FFFFFF"/>
                          </a:solidFill>
                          <a:latin typeface="Verdana" panose="020B0604030504040204"/>
                          <a:cs typeface="Verdana" panose="020B0604030504040204"/>
                        </a:rPr>
                        <a:t> </a:t>
                      </a:r>
                      <a:r>
                        <a:rPr sz="1200" spc="-80" dirty="0">
                          <a:solidFill>
                            <a:srgbClr val="FFFFFF"/>
                          </a:solidFill>
                          <a:latin typeface="Verdana" panose="020B0604030504040204"/>
                          <a:cs typeface="Verdana" panose="020B0604030504040204"/>
                        </a:rPr>
                        <a:t>the</a:t>
                      </a:r>
                      <a:r>
                        <a:rPr lang="en-US" sz="1200" spc="-180" dirty="0">
                          <a:solidFill>
                            <a:srgbClr val="FFFFFF"/>
                          </a:solidFill>
                          <a:latin typeface="Verdana" panose="020B0604030504040204"/>
                          <a:cs typeface="Verdana" panose="020B0604030504040204"/>
                        </a:rPr>
                        <a:t> tender management system.</a:t>
                      </a:r>
                      <a:endParaRPr lang="en-US" sz="1200" spc="-180" dirty="0">
                        <a:solidFill>
                          <a:srgbClr val="FFFFFF"/>
                        </a:solidFill>
                        <a:latin typeface="Verdana" panose="020B0604030504040204"/>
                        <a:cs typeface="Verdana" panose="020B0604030504040204"/>
                      </a:endParaRPr>
                    </a:p>
                    <a:p>
                      <a:pPr marL="562610" marR="201930" indent="-352425">
                        <a:lnSpc>
                          <a:spcPct val="107000"/>
                        </a:lnSpc>
                        <a:spcBef>
                          <a:spcPts val="50"/>
                        </a:spcBef>
                        <a:buClr>
                          <a:srgbClr val="000000"/>
                        </a:buClr>
                        <a:buFont typeface="Arial" panose="020B0604020202020204"/>
                        <a:buChar char="•"/>
                        <a:tabLst>
                          <a:tab pos="382905" algn="l"/>
                        </a:tabLst>
                      </a:pPr>
                      <a:r>
                        <a:rPr sz="1200" spc="-95" dirty="0">
                          <a:solidFill>
                            <a:srgbClr val="FFFFFF"/>
                          </a:solidFill>
                          <a:latin typeface="Verdana" panose="020B0604030504040204"/>
                          <a:cs typeface="Verdana" panose="020B0604030504040204"/>
                        </a:rPr>
                        <a:t>Increasing demand </a:t>
                      </a:r>
                      <a:r>
                        <a:rPr sz="1200" spc="-90" dirty="0">
                          <a:solidFill>
                            <a:srgbClr val="FFFFFF"/>
                          </a:solidFill>
                          <a:latin typeface="Verdana" panose="020B0604030504040204"/>
                          <a:cs typeface="Verdana" panose="020B0604030504040204"/>
                        </a:rPr>
                        <a:t>in </a:t>
                      </a:r>
                      <a:r>
                        <a:rPr sz="1200" spc="-80" dirty="0">
                          <a:solidFill>
                            <a:srgbClr val="FFFFFF"/>
                          </a:solidFill>
                          <a:latin typeface="Verdana" panose="020B0604030504040204"/>
                          <a:cs typeface="Verdana" panose="020B0604030504040204"/>
                        </a:rPr>
                        <a:t>the  </a:t>
                      </a:r>
                      <a:r>
                        <a:rPr lang="en-US" sz="1200" spc="-85" dirty="0">
                          <a:solidFill>
                            <a:srgbClr val="FFFFFF"/>
                          </a:solidFill>
                          <a:latin typeface="Verdana" panose="020B0604030504040204"/>
                          <a:cs typeface="Verdana" panose="020B0604030504040204"/>
                        </a:rPr>
                        <a:t>automation of every sector.</a:t>
                      </a:r>
                      <a:endParaRPr sz="1200" dirty="0">
                        <a:latin typeface="Verdana" panose="020B0604030504040204"/>
                        <a:cs typeface="Verdana" panose="020B0604030504040204"/>
                      </a:endParaRPr>
                    </a:p>
                  </a:txBody>
                  <a:tcPr marL="0" marR="0" marT="6350" marB="0">
                    <a:solidFill>
                      <a:srgbClr val="FF6C2B"/>
                    </a:solidFill>
                  </a:tcPr>
                </a:tc>
                <a:tc>
                  <a:txBody>
                    <a:bodyPr/>
                    <a:lstStyle/>
                    <a:p>
                      <a:pPr>
                        <a:lnSpc>
                          <a:spcPct val="100000"/>
                        </a:lnSpc>
                        <a:spcBef>
                          <a:spcPts val="50"/>
                        </a:spcBef>
                      </a:pPr>
                      <a:endParaRPr sz="1700" dirty="0">
                        <a:latin typeface="Times New Roman" panose="02020603050405020304"/>
                        <a:cs typeface="Times New Roman" panose="02020603050405020304"/>
                      </a:endParaRPr>
                    </a:p>
                    <a:p>
                      <a:pPr marL="635" algn="ctr">
                        <a:lnSpc>
                          <a:spcPct val="100000"/>
                        </a:lnSpc>
                      </a:pPr>
                      <a:r>
                        <a:rPr sz="1600" b="1" spc="-25" dirty="0">
                          <a:solidFill>
                            <a:srgbClr val="FFFFFF"/>
                          </a:solidFill>
                          <a:latin typeface="Arial" panose="020B0604020202020204"/>
                          <a:cs typeface="Arial" panose="020B0604020202020204"/>
                        </a:rPr>
                        <a:t>Threats</a:t>
                      </a:r>
                      <a:endParaRPr lang="en-US" sz="1200" spc="0" dirty="0">
                        <a:solidFill>
                          <a:schemeClr val="tx1"/>
                        </a:solidFill>
                        <a:latin typeface="Verdana" panose="020B0604030504040204"/>
                        <a:cs typeface="Verdana" panose="020B0604030504040204"/>
                      </a:endParaRPr>
                    </a:p>
                    <a:p>
                      <a:pPr marL="332740" indent="-173355">
                        <a:lnSpc>
                          <a:spcPct val="100000"/>
                        </a:lnSpc>
                        <a:spcBef>
                          <a:spcPts val="150"/>
                        </a:spcBef>
                        <a:buClr>
                          <a:srgbClr val="000000"/>
                        </a:buClr>
                        <a:buFont typeface="Arial" panose="020B0604020202020204"/>
                        <a:buChar char="•"/>
                        <a:tabLst>
                          <a:tab pos="333375" algn="l"/>
                        </a:tabLst>
                      </a:pPr>
                      <a:r>
                        <a:rPr sz="1200" spc="-65" dirty="0">
                          <a:solidFill>
                            <a:srgbClr val="FFFFFF"/>
                          </a:solidFill>
                          <a:latin typeface="Verdana" panose="020B0604030504040204"/>
                          <a:cs typeface="Verdana" panose="020B0604030504040204"/>
                        </a:rPr>
                        <a:t>Poor</a:t>
                      </a:r>
                      <a:r>
                        <a:rPr sz="1200" spc="-160" dirty="0">
                          <a:solidFill>
                            <a:srgbClr val="FFFFFF"/>
                          </a:solidFill>
                          <a:latin typeface="Verdana" panose="020B0604030504040204"/>
                          <a:cs typeface="Verdana" panose="020B0604030504040204"/>
                        </a:rPr>
                        <a:t> </a:t>
                      </a:r>
                      <a:r>
                        <a:rPr lang="en-US" sz="1200" spc="-80" dirty="0">
                          <a:solidFill>
                            <a:srgbClr val="FFFFFF"/>
                          </a:solidFill>
                          <a:latin typeface="Verdana" panose="020B0604030504040204"/>
                          <a:cs typeface="Verdana" panose="020B0604030504040204"/>
                        </a:rPr>
                        <a:t>marketing could result in less participation</a:t>
                      </a:r>
                      <a:endParaRPr lang="en-US" sz="1200" spc="-80" dirty="0">
                        <a:solidFill>
                          <a:srgbClr val="FFFFFF"/>
                        </a:solidFill>
                        <a:latin typeface="Verdana" panose="020B0604030504040204"/>
                        <a:cs typeface="Verdana" panose="020B0604030504040204"/>
                      </a:endParaRPr>
                    </a:p>
                    <a:p>
                      <a:pPr marL="332740" indent="-173355">
                        <a:lnSpc>
                          <a:spcPct val="100000"/>
                        </a:lnSpc>
                        <a:spcBef>
                          <a:spcPts val="150"/>
                        </a:spcBef>
                        <a:buClr>
                          <a:srgbClr val="000000"/>
                        </a:buClr>
                        <a:buFont typeface="Arial" panose="020B0604020202020204"/>
                        <a:buChar char="•"/>
                        <a:tabLst>
                          <a:tab pos="333375" algn="l"/>
                        </a:tabLst>
                      </a:pPr>
                      <a:r>
                        <a:rPr lang="en-US" sz="1200" spc="-80" dirty="0">
                          <a:solidFill>
                            <a:srgbClr val="FFFFFF"/>
                          </a:solidFill>
                          <a:latin typeface="Verdana" panose="020B0604030504040204"/>
                          <a:cs typeface="Verdana" panose="020B0604030504040204"/>
                        </a:rPr>
                        <a:t>Less Government Patronization</a:t>
                      </a:r>
                      <a:endParaRPr sz="1200" dirty="0">
                        <a:latin typeface="Verdana" panose="020B0604030504040204"/>
                        <a:cs typeface="Verdana" panose="020B0604030504040204"/>
                      </a:endParaRPr>
                    </a:p>
                  </a:txBody>
                  <a:tcPr marL="0" marR="0" marT="6350" marB="0">
                    <a:solidFill>
                      <a:srgbClr val="BE341A"/>
                    </a:solidFill>
                  </a:tcPr>
                </a:tc>
              </a:tr>
            </a:tbl>
          </a:graphicData>
        </a:graphic>
      </p:graphicFrame>
      <p:sp>
        <p:nvSpPr>
          <p:cNvPr id="5" name="object 5"/>
          <p:cNvSpPr txBox="1"/>
          <p:nvPr/>
        </p:nvSpPr>
        <p:spPr>
          <a:xfrm>
            <a:off x="8603615" y="4755753"/>
            <a:ext cx="235585" cy="191078"/>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dirty="0">
              <a:latin typeface="Trebuchet MS" panose="020B0603020202020204"/>
              <a:cs typeface="Trebuchet MS" panose="020B0603020202020204"/>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7" name="object 7"/>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8" name="object 8"/>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10" name="Rectangle 9"/>
          <p:cNvSpPr/>
          <p:nvPr/>
        </p:nvSpPr>
        <p:spPr>
          <a:xfrm>
            <a:off x="8077547" y="75141"/>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547" y="0"/>
            <a:ext cx="1052135" cy="990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3" y="173863"/>
            <a:ext cx="2905557" cy="382156"/>
          </a:xfrm>
          <a:prstGeom prst="rect">
            <a:avLst/>
          </a:prstGeom>
        </p:spPr>
        <p:txBody>
          <a:bodyPr vert="horz" wrap="square" lIns="0" tIns="12700" rIns="0" bIns="0" rtlCol="0">
            <a:spAutoFit/>
          </a:bodyPr>
          <a:lstStyle/>
          <a:p>
            <a:pPr marL="12700">
              <a:lnSpc>
                <a:spcPct val="100000"/>
              </a:lnSpc>
              <a:spcBef>
                <a:spcPts val="100"/>
              </a:spcBef>
            </a:pPr>
            <a:r>
              <a:rPr spc="60" dirty="0"/>
              <a:t>Target</a:t>
            </a:r>
            <a:r>
              <a:rPr spc="-155" dirty="0"/>
              <a:t> </a:t>
            </a:r>
            <a:r>
              <a:rPr lang="en-US" spc="100" dirty="0"/>
              <a:t>Audience</a:t>
            </a:r>
            <a:endParaRPr spc="100" dirty="0"/>
          </a:p>
        </p:txBody>
      </p:sp>
      <p:sp>
        <p:nvSpPr>
          <p:cNvPr id="4" name="object 4"/>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80" dirty="0"/>
            </a:fld>
            <a:endParaRPr spc="80" dirty="0"/>
          </a:p>
        </p:txBody>
      </p:sp>
      <p:sp>
        <p:nvSpPr>
          <p:cNvPr id="5" name="object 5"/>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object 6"/>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7" name="object 7"/>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9" name="Rectangle 8"/>
          <p:cNvSpPr/>
          <p:nvPr/>
        </p:nvSpPr>
        <p:spPr>
          <a:xfrm>
            <a:off x="8077547" y="75141"/>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7547" y="0"/>
            <a:ext cx="1052135" cy="990600"/>
          </a:xfrm>
          <a:prstGeom prst="rect">
            <a:avLst/>
          </a:prstGeom>
        </p:spPr>
      </p:pic>
      <p:sp>
        <p:nvSpPr>
          <p:cNvPr id="17" name="TextBox 16"/>
          <p:cNvSpPr txBox="1"/>
          <p:nvPr/>
        </p:nvSpPr>
        <p:spPr>
          <a:xfrm>
            <a:off x="427231" y="2466629"/>
            <a:ext cx="1934969" cy="369332"/>
          </a:xfrm>
          <a:prstGeom prst="rect">
            <a:avLst/>
          </a:prstGeom>
          <a:noFill/>
        </p:spPr>
        <p:txBody>
          <a:bodyPr wrap="square" rtlCol="0">
            <a:spAutoFit/>
          </a:bodyPr>
          <a:lstStyle/>
          <a:p>
            <a:r>
              <a:rPr lang="en-US" dirty="0">
                <a:solidFill>
                  <a:schemeClr val="accent6">
                    <a:lumMod val="75000"/>
                  </a:schemeClr>
                </a:solidFill>
                <a:latin typeface="Verdana" panose="020B0604030504040204"/>
                <a:cs typeface="Verdana" panose="020B0604030504040204"/>
              </a:rPr>
              <a:t>Public Sectors</a:t>
            </a:r>
            <a:endParaRPr lang="en-US" dirty="0">
              <a:solidFill>
                <a:schemeClr val="accent6">
                  <a:lumMod val="75000"/>
                </a:schemeClr>
              </a:solidFill>
              <a:latin typeface="Verdana" panose="020B0604030504040204"/>
              <a:cs typeface="Verdana" panose="020B0604030504040204"/>
            </a:endParaRPr>
          </a:p>
        </p:txBody>
      </p:sp>
      <p:sp>
        <p:nvSpPr>
          <p:cNvPr id="18" name="TextBox 17"/>
          <p:cNvSpPr txBox="1"/>
          <p:nvPr/>
        </p:nvSpPr>
        <p:spPr>
          <a:xfrm>
            <a:off x="3048000" y="2415601"/>
            <a:ext cx="2490842" cy="369332"/>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Local Organizations</a:t>
            </a:r>
            <a:endParaRPr lang="en-US" sz="1800" dirty="0">
              <a:solidFill>
                <a:schemeClr val="accent6">
                  <a:lumMod val="75000"/>
                </a:schemeClr>
              </a:solidFill>
              <a:latin typeface="Verdana" panose="020B0604030504040204"/>
              <a:cs typeface="Verdana" panose="020B0604030504040204"/>
            </a:endParaRPr>
          </a:p>
        </p:txBody>
      </p:sp>
      <p:sp>
        <p:nvSpPr>
          <p:cNvPr id="19" name="TextBox 18"/>
          <p:cNvSpPr txBox="1"/>
          <p:nvPr/>
        </p:nvSpPr>
        <p:spPr>
          <a:xfrm>
            <a:off x="5930153" y="2367546"/>
            <a:ext cx="2931907" cy="369332"/>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Government Agencies</a:t>
            </a:r>
            <a:endParaRPr lang="en-US" sz="1800" dirty="0">
              <a:solidFill>
                <a:schemeClr val="accent6">
                  <a:lumMod val="75000"/>
                </a:schemeClr>
              </a:solidFill>
              <a:latin typeface="Verdana" panose="020B0604030504040204"/>
              <a:cs typeface="Verdana" panose="020B0604030504040204"/>
            </a:endParaRPr>
          </a:p>
        </p:txBody>
      </p:sp>
      <p:sp>
        <p:nvSpPr>
          <p:cNvPr id="21" name="TextBox 20"/>
          <p:cNvSpPr txBox="1"/>
          <p:nvPr/>
        </p:nvSpPr>
        <p:spPr>
          <a:xfrm>
            <a:off x="3345182" y="3767911"/>
            <a:ext cx="2093147" cy="369332"/>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Private Sector</a:t>
            </a:r>
            <a:endParaRPr lang="en-US" sz="1800" dirty="0">
              <a:solidFill>
                <a:schemeClr val="accent6">
                  <a:lumMod val="75000"/>
                </a:schemeClr>
              </a:solidFill>
              <a:latin typeface="Verdana" panose="020B0604030504040204"/>
              <a:cs typeface="Verdana" panose="020B0604030504040204"/>
            </a:endParaRPr>
          </a:p>
        </p:txBody>
      </p:sp>
      <p:sp>
        <p:nvSpPr>
          <p:cNvPr id="22" name="TextBox 21"/>
          <p:cNvSpPr txBox="1"/>
          <p:nvPr/>
        </p:nvSpPr>
        <p:spPr>
          <a:xfrm>
            <a:off x="152401" y="3769033"/>
            <a:ext cx="3047999" cy="369332"/>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Public Sector Businesses</a:t>
            </a:r>
            <a:endParaRPr lang="en-US" sz="1800" dirty="0">
              <a:solidFill>
                <a:schemeClr val="accent6">
                  <a:lumMod val="75000"/>
                </a:schemeClr>
              </a:solidFill>
              <a:latin typeface="Verdana" panose="020B0604030504040204"/>
              <a:cs typeface="Verdana" panose="020B0604030504040204"/>
            </a:endParaRPr>
          </a:p>
        </p:txBody>
      </p:sp>
      <p:pic>
        <p:nvPicPr>
          <p:cNvPr id="24" name="Graphic 23" descr="Bank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1468274"/>
            <a:ext cx="914400" cy="914400"/>
          </a:xfrm>
          <a:prstGeom prst="rect">
            <a:avLst/>
          </a:prstGeom>
        </p:spPr>
      </p:pic>
      <p:pic>
        <p:nvPicPr>
          <p:cNvPr id="26" name="Graphic 25" descr="Bar graph with upward trend with solid fill"/>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0781" y="3019796"/>
            <a:ext cx="777456" cy="777456"/>
          </a:xfrm>
          <a:prstGeom prst="rect">
            <a:avLst/>
          </a:prstGeom>
        </p:spPr>
      </p:pic>
      <p:pic>
        <p:nvPicPr>
          <p:cNvPr id="28" name="Graphic 27" descr="Books on shelf with solid fill"/>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69065" y="1614126"/>
            <a:ext cx="843276" cy="843276"/>
          </a:xfrm>
          <a:prstGeom prst="rect">
            <a:avLst/>
          </a:prstGeom>
        </p:spPr>
      </p:pic>
      <p:pic>
        <p:nvPicPr>
          <p:cNvPr id="30" name="Graphic 29" descr="Briefcase with solid fill"/>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4544" y="3006488"/>
            <a:ext cx="777456" cy="777456"/>
          </a:xfrm>
          <a:prstGeom prst="rect">
            <a:avLst/>
          </a:prstGeom>
        </p:spPr>
      </p:pic>
      <p:pic>
        <p:nvPicPr>
          <p:cNvPr id="32" name="Graphic 31" descr="Building with solid fill"/>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962" y="1581149"/>
            <a:ext cx="843275" cy="843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3" name="object 3"/>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FF6C2B"/>
          </a:solidFill>
        </p:spPr>
        <p:txBody>
          <a:bodyPr wrap="square" lIns="0" tIns="0" rIns="0" bIns="0" rtlCol="0"/>
          <a:lstStyle/>
          <a:p/>
        </p:txBody>
      </p:sp>
      <p:sp>
        <p:nvSpPr>
          <p:cNvPr id="4" name="object 4"/>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FF6C2B"/>
          </a:solidFill>
        </p:spPr>
        <p:txBody>
          <a:bodyPr wrap="square" lIns="0" tIns="0" rIns="0" bIns="0" rtlCol="0"/>
          <a:lstStyle/>
          <a:p/>
        </p:txBody>
      </p:sp>
      <p:sp>
        <p:nvSpPr>
          <p:cNvPr id="5" name="object 5"/>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BE341A"/>
          </a:solidFill>
        </p:spPr>
        <p:txBody>
          <a:bodyPr wrap="square" lIns="0" tIns="0" rIns="0" bIns="0" rtlCol="0"/>
          <a:lstStyle/>
          <a:p/>
        </p:txBody>
      </p:sp>
      <p:sp>
        <p:nvSpPr>
          <p:cNvPr id="6" name="object 6"/>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FF6C2B"/>
          </a:solidFill>
        </p:spPr>
        <p:txBody>
          <a:bodyPr wrap="square" lIns="0" tIns="0" rIns="0" bIns="0" rtlCol="0"/>
          <a:lstStyle/>
          <a:p/>
        </p:txBody>
      </p:sp>
      <p:sp>
        <p:nvSpPr>
          <p:cNvPr id="7" name="object 7"/>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8" name="object 8"/>
          <p:cNvSpPr/>
          <p:nvPr/>
        </p:nvSpPr>
        <p:spPr>
          <a:xfrm>
            <a:off x="8647263" y="64031"/>
            <a:ext cx="440318" cy="545463"/>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8077520" y="64569"/>
            <a:ext cx="502599" cy="558906"/>
          </a:xfrm>
          <a:prstGeom prst="rect">
            <a:avLst/>
          </a:prstGeom>
          <a:blipFill>
            <a:blip r:embed="rId2" cstate="print"/>
            <a:stretch>
              <a:fillRect/>
            </a:stretch>
          </a:blipFill>
        </p:spPr>
        <p:txBody>
          <a:bodyPr wrap="square" lIns="0" tIns="0" rIns="0" bIns="0" rtlCol="0"/>
          <a:lstStyle/>
          <a:p/>
        </p:txBody>
      </p:sp>
      <p:grpSp>
        <p:nvGrpSpPr>
          <p:cNvPr id="10" name="object 10"/>
          <p:cNvGrpSpPr/>
          <p:nvPr/>
        </p:nvGrpSpPr>
        <p:grpSpPr>
          <a:xfrm>
            <a:off x="246656" y="895350"/>
            <a:ext cx="8550910" cy="3220720"/>
            <a:chOff x="278714" y="895603"/>
            <a:chExt cx="8550910" cy="3220720"/>
          </a:xfrm>
        </p:grpSpPr>
        <p:sp>
          <p:nvSpPr>
            <p:cNvPr id="11" name="object 11"/>
            <p:cNvSpPr/>
            <p:nvPr/>
          </p:nvSpPr>
          <p:spPr>
            <a:xfrm>
              <a:off x="285064" y="901928"/>
              <a:ext cx="8538210" cy="636270"/>
            </a:xfrm>
            <a:custGeom>
              <a:avLst/>
              <a:gdLst/>
              <a:ahLst/>
              <a:cxnLst/>
              <a:rect l="l" t="t" r="r" b="b"/>
              <a:pathLst>
                <a:path w="8538210" h="636269">
                  <a:moveTo>
                    <a:pt x="2461387" y="340448"/>
                  </a:moveTo>
                  <a:lnTo>
                    <a:pt x="0" y="340448"/>
                  </a:lnTo>
                  <a:lnTo>
                    <a:pt x="0" y="635660"/>
                  </a:lnTo>
                  <a:lnTo>
                    <a:pt x="2461387" y="635660"/>
                  </a:lnTo>
                  <a:lnTo>
                    <a:pt x="2461387" y="340448"/>
                  </a:lnTo>
                  <a:close/>
                </a:path>
                <a:path w="8538210" h="636269">
                  <a:moveTo>
                    <a:pt x="2461387" y="0"/>
                  </a:moveTo>
                  <a:lnTo>
                    <a:pt x="0" y="0"/>
                  </a:lnTo>
                  <a:lnTo>
                    <a:pt x="0" y="340385"/>
                  </a:lnTo>
                  <a:lnTo>
                    <a:pt x="2461387" y="340385"/>
                  </a:lnTo>
                  <a:lnTo>
                    <a:pt x="2461387" y="0"/>
                  </a:lnTo>
                  <a:close/>
                </a:path>
                <a:path w="8538210" h="636269">
                  <a:moveTo>
                    <a:pt x="4486897" y="0"/>
                  </a:moveTo>
                  <a:lnTo>
                    <a:pt x="3474199" y="0"/>
                  </a:lnTo>
                  <a:lnTo>
                    <a:pt x="2461437" y="0"/>
                  </a:lnTo>
                  <a:lnTo>
                    <a:pt x="2461437" y="340385"/>
                  </a:lnTo>
                  <a:lnTo>
                    <a:pt x="3474135" y="340385"/>
                  </a:lnTo>
                  <a:lnTo>
                    <a:pt x="4486897" y="340385"/>
                  </a:lnTo>
                  <a:lnTo>
                    <a:pt x="4486897" y="0"/>
                  </a:lnTo>
                  <a:close/>
                </a:path>
                <a:path w="8538210" h="636269">
                  <a:moveTo>
                    <a:pt x="6512420" y="0"/>
                  </a:moveTo>
                  <a:lnTo>
                    <a:pt x="5499722" y="0"/>
                  </a:lnTo>
                  <a:lnTo>
                    <a:pt x="4486961" y="0"/>
                  </a:lnTo>
                  <a:lnTo>
                    <a:pt x="4486961" y="340385"/>
                  </a:lnTo>
                  <a:lnTo>
                    <a:pt x="5499659" y="340385"/>
                  </a:lnTo>
                  <a:lnTo>
                    <a:pt x="6512420" y="340385"/>
                  </a:lnTo>
                  <a:lnTo>
                    <a:pt x="6512420" y="0"/>
                  </a:lnTo>
                  <a:close/>
                </a:path>
                <a:path w="8538210" h="636269">
                  <a:moveTo>
                    <a:pt x="8537943" y="0"/>
                  </a:moveTo>
                  <a:lnTo>
                    <a:pt x="7525245" y="0"/>
                  </a:lnTo>
                  <a:lnTo>
                    <a:pt x="6512484" y="0"/>
                  </a:lnTo>
                  <a:lnTo>
                    <a:pt x="6512484" y="340385"/>
                  </a:lnTo>
                  <a:lnTo>
                    <a:pt x="7525182" y="340385"/>
                  </a:lnTo>
                  <a:lnTo>
                    <a:pt x="8537943" y="340385"/>
                  </a:lnTo>
                  <a:lnTo>
                    <a:pt x="8537943" y="0"/>
                  </a:lnTo>
                  <a:close/>
                </a:path>
              </a:pathLst>
            </a:custGeom>
            <a:solidFill>
              <a:srgbClr val="BE341A"/>
            </a:solidFill>
          </p:spPr>
          <p:txBody>
            <a:bodyPr wrap="square" lIns="0" tIns="0" rIns="0" bIns="0" rtlCol="0"/>
            <a:lstStyle/>
            <a:p/>
          </p:txBody>
        </p:sp>
        <p:sp>
          <p:nvSpPr>
            <p:cNvPr id="12" name="object 12"/>
            <p:cNvSpPr/>
            <p:nvPr/>
          </p:nvSpPr>
          <p:spPr>
            <a:xfrm>
              <a:off x="2746501" y="1242377"/>
              <a:ext cx="1012825" cy="295275"/>
            </a:xfrm>
            <a:custGeom>
              <a:avLst/>
              <a:gdLst/>
              <a:ahLst/>
              <a:cxnLst/>
              <a:rect l="l" t="t" r="r" b="b"/>
              <a:pathLst>
                <a:path w="1012825" h="295275">
                  <a:moveTo>
                    <a:pt x="1012761" y="0"/>
                  </a:moveTo>
                  <a:lnTo>
                    <a:pt x="0" y="0"/>
                  </a:lnTo>
                  <a:lnTo>
                    <a:pt x="0" y="295211"/>
                  </a:lnTo>
                  <a:lnTo>
                    <a:pt x="1012761" y="295211"/>
                  </a:lnTo>
                  <a:lnTo>
                    <a:pt x="1012761" y="0"/>
                  </a:lnTo>
                  <a:close/>
                </a:path>
              </a:pathLst>
            </a:custGeom>
            <a:solidFill>
              <a:srgbClr val="1FB199"/>
            </a:solidFill>
          </p:spPr>
          <p:txBody>
            <a:bodyPr wrap="square" lIns="0" tIns="0" rIns="0" bIns="0" rtlCol="0"/>
            <a:lstStyle/>
            <a:p/>
          </p:txBody>
        </p:sp>
        <p:sp>
          <p:nvSpPr>
            <p:cNvPr id="13" name="object 13"/>
            <p:cNvSpPr/>
            <p:nvPr/>
          </p:nvSpPr>
          <p:spPr>
            <a:xfrm>
              <a:off x="4772025" y="1242377"/>
              <a:ext cx="4051300" cy="295275"/>
            </a:xfrm>
            <a:custGeom>
              <a:avLst/>
              <a:gdLst/>
              <a:ahLst/>
              <a:cxnLst/>
              <a:rect l="l" t="t" r="r" b="b"/>
              <a:pathLst>
                <a:path w="4051300" h="295275">
                  <a:moveTo>
                    <a:pt x="2025459" y="0"/>
                  </a:moveTo>
                  <a:lnTo>
                    <a:pt x="1012761" y="0"/>
                  </a:lnTo>
                  <a:lnTo>
                    <a:pt x="0" y="0"/>
                  </a:lnTo>
                  <a:lnTo>
                    <a:pt x="0" y="295211"/>
                  </a:lnTo>
                  <a:lnTo>
                    <a:pt x="1012698" y="295211"/>
                  </a:lnTo>
                  <a:lnTo>
                    <a:pt x="2025459" y="295211"/>
                  </a:lnTo>
                  <a:lnTo>
                    <a:pt x="2025459" y="0"/>
                  </a:lnTo>
                  <a:close/>
                </a:path>
                <a:path w="4051300" h="295275">
                  <a:moveTo>
                    <a:pt x="4050982" y="0"/>
                  </a:moveTo>
                  <a:lnTo>
                    <a:pt x="3038284" y="0"/>
                  </a:lnTo>
                  <a:lnTo>
                    <a:pt x="2025523" y="0"/>
                  </a:lnTo>
                  <a:lnTo>
                    <a:pt x="2025523" y="295211"/>
                  </a:lnTo>
                  <a:lnTo>
                    <a:pt x="3038221" y="295211"/>
                  </a:lnTo>
                  <a:lnTo>
                    <a:pt x="4050982" y="295211"/>
                  </a:lnTo>
                  <a:lnTo>
                    <a:pt x="4050982" y="0"/>
                  </a:lnTo>
                  <a:close/>
                </a:path>
              </a:pathLst>
            </a:custGeom>
            <a:solidFill>
              <a:srgbClr val="F9F9F9"/>
            </a:solidFill>
          </p:spPr>
          <p:txBody>
            <a:bodyPr wrap="square" lIns="0" tIns="0" rIns="0" bIns="0" rtlCol="0"/>
            <a:lstStyle/>
            <a:p/>
          </p:txBody>
        </p:sp>
        <p:sp>
          <p:nvSpPr>
            <p:cNvPr id="14" name="object 14"/>
            <p:cNvSpPr/>
            <p:nvPr/>
          </p:nvSpPr>
          <p:spPr>
            <a:xfrm>
              <a:off x="285064" y="1537576"/>
              <a:ext cx="2461895" cy="266700"/>
            </a:xfrm>
            <a:custGeom>
              <a:avLst/>
              <a:gdLst/>
              <a:ahLst/>
              <a:cxnLst/>
              <a:rect l="l" t="t" r="r" b="b"/>
              <a:pathLst>
                <a:path w="2461895" h="266700">
                  <a:moveTo>
                    <a:pt x="2461387" y="0"/>
                  </a:moveTo>
                  <a:lnTo>
                    <a:pt x="0" y="0"/>
                  </a:lnTo>
                  <a:lnTo>
                    <a:pt x="0" y="266585"/>
                  </a:lnTo>
                  <a:lnTo>
                    <a:pt x="2461387" y="266585"/>
                  </a:lnTo>
                  <a:lnTo>
                    <a:pt x="2461387" y="0"/>
                  </a:lnTo>
                  <a:close/>
                </a:path>
              </a:pathLst>
            </a:custGeom>
            <a:solidFill>
              <a:srgbClr val="BE341A"/>
            </a:solidFill>
          </p:spPr>
          <p:txBody>
            <a:bodyPr wrap="square" lIns="0" tIns="0" rIns="0" bIns="0" rtlCol="0"/>
            <a:lstStyle/>
            <a:p/>
          </p:txBody>
        </p:sp>
        <p:sp>
          <p:nvSpPr>
            <p:cNvPr id="15" name="object 15"/>
            <p:cNvSpPr/>
            <p:nvPr/>
          </p:nvSpPr>
          <p:spPr>
            <a:xfrm>
              <a:off x="2746502" y="1537576"/>
              <a:ext cx="3038475" cy="266700"/>
            </a:xfrm>
            <a:custGeom>
              <a:avLst/>
              <a:gdLst/>
              <a:ahLst/>
              <a:cxnLst/>
              <a:rect l="l" t="t" r="r" b="b"/>
              <a:pathLst>
                <a:path w="3038475" h="266700">
                  <a:moveTo>
                    <a:pt x="2025459" y="0"/>
                  </a:moveTo>
                  <a:lnTo>
                    <a:pt x="1012761" y="0"/>
                  </a:lnTo>
                  <a:lnTo>
                    <a:pt x="0" y="0"/>
                  </a:lnTo>
                  <a:lnTo>
                    <a:pt x="0" y="266585"/>
                  </a:lnTo>
                  <a:lnTo>
                    <a:pt x="1012698" y="266585"/>
                  </a:lnTo>
                  <a:lnTo>
                    <a:pt x="2025459" y="266585"/>
                  </a:lnTo>
                  <a:lnTo>
                    <a:pt x="2025459" y="0"/>
                  </a:lnTo>
                  <a:close/>
                </a:path>
                <a:path w="3038475" h="266700">
                  <a:moveTo>
                    <a:pt x="3038284" y="0"/>
                  </a:moveTo>
                  <a:lnTo>
                    <a:pt x="2025523" y="0"/>
                  </a:lnTo>
                  <a:lnTo>
                    <a:pt x="2025523" y="266585"/>
                  </a:lnTo>
                  <a:lnTo>
                    <a:pt x="3038284" y="266585"/>
                  </a:lnTo>
                  <a:lnTo>
                    <a:pt x="3038284" y="0"/>
                  </a:lnTo>
                  <a:close/>
                </a:path>
              </a:pathLst>
            </a:custGeom>
            <a:solidFill>
              <a:srgbClr val="1FB199"/>
            </a:solidFill>
          </p:spPr>
          <p:txBody>
            <a:bodyPr wrap="square" lIns="0" tIns="0" rIns="0" bIns="0" rtlCol="0"/>
            <a:lstStyle/>
            <a:p/>
          </p:txBody>
        </p:sp>
        <p:sp>
          <p:nvSpPr>
            <p:cNvPr id="16" name="object 16"/>
            <p:cNvSpPr/>
            <p:nvPr/>
          </p:nvSpPr>
          <p:spPr>
            <a:xfrm>
              <a:off x="5784723" y="1537576"/>
              <a:ext cx="3038475" cy="266700"/>
            </a:xfrm>
            <a:custGeom>
              <a:avLst/>
              <a:gdLst/>
              <a:ahLst/>
              <a:cxnLst/>
              <a:rect l="l" t="t" r="r" b="b"/>
              <a:pathLst>
                <a:path w="3038475" h="266700">
                  <a:moveTo>
                    <a:pt x="1012761" y="0"/>
                  </a:moveTo>
                  <a:lnTo>
                    <a:pt x="0" y="0"/>
                  </a:lnTo>
                  <a:lnTo>
                    <a:pt x="0" y="266585"/>
                  </a:lnTo>
                  <a:lnTo>
                    <a:pt x="1012761" y="266585"/>
                  </a:lnTo>
                  <a:lnTo>
                    <a:pt x="1012761" y="0"/>
                  </a:lnTo>
                  <a:close/>
                </a:path>
                <a:path w="3038475" h="266700">
                  <a:moveTo>
                    <a:pt x="3038284" y="0"/>
                  </a:moveTo>
                  <a:lnTo>
                    <a:pt x="2025586" y="0"/>
                  </a:lnTo>
                  <a:lnTo>
                    <a:pt x="1012825" y="0"/>
                  </a:lnTo>
                  <a:lnTo>
                    <a:pt x="1012825" y="266585"/>
                  </a:lnTo>
                  <a:lnTo>
                    <a:pt x="2025523" y="266585"/>
                  </a:lnTo>
                  <a:lnTo>
                    <a:pt x="3038284" y="266585"/>
                  </a:lnTo>
                  <a:lnTo>
                    <a:pt x="3038284" y="0"/>
                  </a:lnTo>
                  <a:close/>
                </a:path>
              </a:pathLst>
            </a:custGeom>
            <a:solidFill>
              <a:srgbClr val="7CEBD9"/>
            </a:solidFill>
          </p:spPr>
          <p:txBody>
            <a:bodyPr wrap="square" lIns="0" tIns="0" rIns="0" bIns="0" rtlCol="0"/>
            <a:lstStyle/>
            <a:p/>
          </p:txBody>
        </p:sp>
        <p:sp>
          <p:nvSpPr>
            <p:cNvPr id="17" name="object 17"/>
            <p:cNvSpPr/>
            <p:nvPr/>
          </p:nvSpPr>
          <p:spPr>
            <a:xfrm>
              <a:off x="285064" y="1804149"/>
              <a:ext cx="2461895" cy="266700"/>
            </a:xfrm>
            <a:custGeom>
              <a:avLst/>
              <a:gdLst/>
              <a:ahLst/>
              <a:cxnLst/>
              <a:rect l="l" t="t" r="r" b="b"/>
              <a:pathLst>
                <a:path w="2461895" h="266700">
                  <a:moveTo>
                    <a:pt x="2461387" y="0"/>
                  </a:moveTo>
                  <a:lnTo>
                    <a:pt x="0" y="0"/>
                  </a:lnTo>
                  <a:lnTo>
                    <a:pt x="0" y="266585"/>
                  </a:lnTo>
                  <a:lnTo>
                    <a:pt x="2461387" y="266585"/>
                  </a:lnTo>
                  <a:lnTo>
                    <a:pt x="2461387" y="0"/>
                  </a:lnTo>
                  <a:close/>
                </a:path>
              </a:pathLst>
            </a:custGeom>
            <a:solidFill>
              <a:srgbClr val="BE341A"/>
            </a:solidFill>
          </p:spPr>
          <p:txBody>
            <a:bodyPr wrap="square" lIns="0" tIns="0" rIns="0" bIns="0" rtlCol="0"/>
            <a:lstStyle/>
            <a:p/>
          </p:txBody>
        </p:sp>
        <p:sp>
          <p:nvSpPr>
            <p:cNvPr id="18" name="object 18"/>
            <p:cNvSpPr/>
            <p:nvPr/>
          </p:nvSpPr>
          <p:spPr>
            <a:xfrm>
              <a:off x="2746501" y="1804149"/>
              <a:ext cx="1012825" cy="266700"/>
            </a:xfrm>
            <a:custGeom>
              <a:avLst/>
              <a:gdLst/>
              <a:ahLst/>
              <a:cxnLst/>
              <a:rect l="l" t="t" r="r" b="b"/>
              <a:pathLst>
                <a:path w="1012825" h="266700">
                  <a:moveTo>
                    <a:pt x="1012761" y="0"/>
                  </a:moveTo>
                  <a:lnTo>
                    <a:pt x="0" y="0"/>
                  </a:lnTo>
                  <a:lnTo>
                    <a:pt x="0" y="266585"/>
                  </a:lnTo>
                  <a:lnTo>
                    <a:pt x="1012761" y="266585"/>
                  </a:lnTo>
                  <a:lnTo>
                    <a:pt x="1012761" y="0"/>
                  </a:lnTo>
                  <a:close/>
                </a:path>
              </a:pathLst>
            </a:custGeom>
            <a:solidFill>
              <a:srgbClr val="F9F9F9"/>
            </a:solidFill>
          </p:spPr>
          <p:txBody>
            <a:bodyPr wrap="square" lIns="0" tIns="0" rIns="0" bIns="0" rtlCol="0"/>
            <a:lstStyle/>
            <a:p/>
          </p:txBody>
        </p:sp>
        <p:sp>
          <p:nvSpPr>
            <p:cNvPr id="20" name="object 20"/>
            <p:cNvSpPr/>
            <p:nvPr/>
          </p:nvSpPr>
          <p:spPr>
            <a:xfrm>
              <a:off x="4785614" y="1817493"/>
              <a:ext cx="1012825" cy="266700"/>
            </a:xfrm>
            <a:custGeom>
              <a:avLst/>
              <a:gdLst/>
              <a:ahLst/>
              <a:cxnLst/>
              <a:rect l="l" t="t" r="r" b="b"/>
              <a:pathLst>
                <a:path w="1012825" h="266700">
                  <a:moveTo>
                    <a:pt x="1012761" y="0"/>
                  </a:moveTo>
                  <a:lnTo>
                    <a:pt x="0" y="0"/>
                  </a:lnTo>
                  <a:lnTo>
                    <a:pt x="0" y="266585"/>
                  </a:lnTo>
                  <a:lnTo>
                    <a:pt x="1012761" y="266585"/>
                  </a:lnTo>
                  <a:lnTo>
                    <a:pt x="1012761" y="0"/>
                  </a:lnTo>
                  <a:close/>
                </a:path>
              </a:pathLst>
            </a:custGeom>
            <a:solidFill>
              <a:srgbClr val="1FB199"/>
            </a:solidFill>
          </p:spPr>
          <p:txBody>
            <a:bodyPr wrap="square" lIns="0" tIns="0" rIns="0" bIns="0" rtlCol="0"/>
            <a:lstStyle/>
            <a:p/>
          </p:txBody>
        </p:sp>
        <p:sp>
          <p:nvSpPr>
            <p:cNvPr id="21" name="object 21"/>
            <p:cNvSpPr/>
            <p:nvPr/>
          </p:nvSpPr>
          <p:spPr>
            <a:xfrm>
              <a:off x="5784723" y="1804149"/>
              <a:ext cx="3038475" cy="266700"/>
            </a:xfrm>
            <a:custGeom>
              <a:avLst/>
              <a:gdLst/>
              <a:ahLst/>
              <a:cxnLst/>
              <a:rect l="l" t="t" r="r" b="b"/>
              <a:pathLst>
                <a:path w="3038475" h="266700">
                  <a:moveTo>
                    <a:pt x="1012761" y="0"/>
                  </a:moveTo>
                  <a:lnTo>
                    <a:pt x="0" y="0"/>
                  </a:lnTo>
                  <a:lnTo>
                    <a:pt x="0" y="266585"/>
                  </a:lnTo>
                  <a:lnTo>
                    <a:pt x="1012761" y="266585"/>
                  </a:lnTo>
                  <a:lnTo>
                    <a:pt x="1012761" y="0"/>
                  </a:lnTo>
                  <a:close/>
                </a:path>
                <a:path w="3038475" h="266700">
                  <a:moveTo>
                    <a:pt x="3038284" y="0"/>
                  </a:moveTo>
                  <a:lnTo>
                    <a:pt x="2025586" y="0"/>
                  </a:lnTo>
                  <a:lnTo>
                    <a:pt x="1012825" y="0"/>
                  </a:lnTo>
                  <a:lnTo>
                    <a:pt x="1012825" y="266585"/>
                  </a:lnTo>
                  <a:lnTo>
                    <a:pt x="2025523" y="266585"/>
                  </a:lnTo>
                  <a:lnTo>
                    <a:pt x="3038284" y="266585"/>
                  </a:lnTo>
                  <a:lnTo>
                    <a:pt x="3038284" y="0"/>
                  </a:lnTo>
                  <a:close/>
                </a:path>
              </a:pathLst>
            </a:custGeom>
            <a:solidFill>
              <a:srgbClr val="F9F9F9"/>
            </a:solidFill>
          </p:spPr>
          <p:txBody>
            <a:bodyPr wrap="square" lIns="0" tIns="0" rIns="0" bIns="0" rtlCol="0"/>
            <a:lstStyle/>
            <a:p/>
          </p:txBody>
        </p:sp>
        <p:sp>
          <p:nvSpPr>
            <p:cNvPr id="22" name="object 22"/>
            <p:cNvSpPr/>
            <p:nvPr/>
          </p:nvSpPr>
          <p:spPr>
            <a:xfrm>
              <a:off x="285064" y="2070773"/>
              <a:ext cx="2461895" cy="317500"/>
            </a:xfrm>
            <a:custGeom>
              <a:avLst/>
              <a:gdLst/>
              <a:ahLst/>
              <a:cxnLst/>
              <a:rect l="l" t="t" r="r" b="b"/>
              <a:pathLst>
                <a:path w="2461895" h="317500">
                  <a:moveTo>
                    <a:pt x="2461387" y="0"/>
                  </a:moveTo>
                  <a:lnTo>
                    <a:pt x="0" y="0"/>
                  </a:lnTo>
                  <a:lnTo>
                    <a:pt x="0" y="317080"/>
                  </a:lnTo>
                  <a:lnTo>
                    <a:pt x="2461387" y="317080"/>
                  </a:lnTo>
                  <a:lnTo>
                    <a:pt x="2461387" y="0"/>
                  </a:lnTo>
                  <a:close/>
                </a:path>
              </a:pathLst>
            </a:custGeom>
            <a:solidFill>
              <a:srgbClr val="BE341A"/>
            </a:solidFill>
          </p:spPr>
          <p:txBody>
            <a:bodyPr wrap="square" lIns="0" tIns="0" rIns="0" bIns="0" rtlCol="0"/>
            <a:lstStyle/>
            <a:p/>
          </p:txBody>
        </p:sp>
        <p:sp>
          <p:nvSpPr>
            <p:cNvPr id="23" name="object 23"/>
            <p:cNvSpPr/>
            <p:nvPr/>
          </p:nvSpPr>
          <p:spPr>
            <a:xfrm>
              <a:off x="2746501" y="2070773"/>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F9F9F9"/>
            </a:solidFill>
          </p:spPr>
          <p:txBody>
            <a:bodyPr wrap="square" lIns="0" tIns="0" rIns="0" bIns="0" rtlCol="0"/>
            <a:lstStyle/>
            <a:p/>
          </p:txBody>
        </p:sp>
        <p:sp>
          <p:nvSpPr>
            <p:cNvPr id="24" name="object 24"/>
            <p:cNvSpPr/>
            <p:nvPr/>
          </p:nvSpPr>
          <p:spPr>
            <a:xfrm>
              <a:off x="3759199" y="2070773"/>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1FB199"/>
            </a:solidFill>
          </p:spPr>
          <p:txBody>
            <a:bodyPr wrap="square" lIns="0" tIns="0" rIns="0" bIns="0" rtlCol="0"/>
            <a:lstStyle/>
            <a:p/>
          </p:txBody>
        </p:sp>
        <p:sp>
          <p:nvSpPr>
            <p:cNvPr id="25" name="object 25"/>
            <p:cNvSpPr/>
            <p:nvPr/>
          </p:nvSpPr>
          <p:spPr>
            <a:xfrm>
              <a:off x="4772024" y="2070773"/>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7CEBD9"/>
            </a:solidFill>
          </p:spPr>
          <p:txBody>
            <a:bodyPr wrap="square" lIns="0" tIns="0" rIns="0" bIns="0" rtlCol="0"/>
            <a:lstStyle/>
            <a:p/>
          </p:txBody>
        </p:sp>
        <p:sp>
          <p:nvSpPr>
            <p:cNvPr id="26" name="object 26"/>
            <p:cNvSpPr/>
            <p:nvPr/>
          </p:nvSpPr>
          <p:spPr>
            <a:xfrm>
              <a:off x="5784723" y="2070772"/>
              <a:ext cx="3038475" cy="317500"/>
            </a:xfrm>
            <a:custGeom>
              <a:avLst/>
              <a:gdLst/>
              <a:ahLst/>
              <a:cxnLst/>
              <a:rect l="l" t="t" r="r" b="b"/>
              <a:pathLst>
                <a:path w="3038475" h="317500">
                  <a:moveTo>
                    <a:pt x="1012761" y="0"/>
                  </a:moveTo>
                  <a:lnTo>
                    <a:pt x="0" y="0"/>
                  </a:lnTo>
                  <a:lnTo>
                    <a:pt x="0" y="317080"/>
                  </a:lnTo>
                  <a:lnTo>
                    <a:pt x="1012761" y="317080"/>
                  </a:lnTo>
                  <a:lnTo>
                    <a:pt x="1012761" y="0"/>
                  </a:lnTo>
                  <a:close/>
                </a:path>
                <a:path w="3038475" h="317500">
                  <a:moveTo>
                    <a:pt x="3038284" y="0"/>
                  </a:moveTo>
                  <a:lnTo>
                    <a:pt x="2025586" y="0"/>
                  </a:lnTo>
                  <a:lnTo>
                    <a:pt x="1012825" y="0"/>
                  </a:lnTo>
                  <a:lnTo>
                    <a:pt x="1012825" y="317080"/>
                  </a:lnTo>
                  <a:lnTo>
                    <a:pt x="2025523" y="317080"/>
                  </a:lnTo>
                  <a:lnTo>
                    <a:pt x="3038284" y="317080"/>
                  </a:lnTo>
                  <a:lnTo>
                    <a:pt x="3038284" y="0"/>
                  </a:lnTo>
                  <a:close/>
                </a:path>
              </a:pathLst>
            </a:custGeom>
            <a:solidFill>
              <a:srgbClr val="F9F9F9"/>
            </a:solidFill>
          </p:spPr>
          <p:txBody>
            <a:bodyPr wrap="square" lIns="0" tIns="0" rIns="0" bIns="0" rtlCol="0"/>
            <a:lstStyle/>
            <a:p/>
          </p:txBody>
        </p:sp>
        <p:sp>
          <p:nvSpPr>
            <p:cNvPr id="27" name="object 27"/>
            <p:cNvSpPr/>
            <p:nvPr/>
          </p:nvSpPr>
          <p:spPr>
            <a:xfrm>
              <a:off x="285064" y="2387892"/>
              <a:ext cx="2461895" cy="317500"/>
            </a:xfrm>
            <a:custGeom>
              <a:avLst/>
              <a:gdLst/>
              <a:ahLst/>
              <a:cxnLst/>
              <a:rect l="l" t="t" r="r" b="b"/>
              <a:pathLst>
                <a:path w="2461895" h="317500">
                  <a:moveTo>
                    <a:pt x="2461387" y="0"/>
                  </a:moveTo>
                  <a:lnTo>
                    <a:pt x="0" y="0"/>
                  </a:lnTo>
                  <a:lnTo>
                    <a:pt x="0" y="317080"/>
                  </a:lnTo>
                  <a:lnTo>
                    <a:pt x="2461387" y="317080"/>
                  </a:lnTo>
                  <a:lnTo>
                    <a:pt x="2461387" y="0"/>
                  </a:lnTo>
                  <a:close/>
                </a:path>
              </a:pathLst>
            </a:custGeom>
            <a:solidFill>
              <a:srgbClr val="BE341A"/>
            </a:solidFill>
          </p:spPr>
          <p:txBody>
            <a:bodyPr wrap="square" lIns="0" tIns="0" rIns="0" bIns="0" rtlCol="0"/>
            <a:lstStyle/>
            <a:p/>
          </p:txBody>
        </p:sp>
        <p:sp>
          <p:nvSpPr>
            <p:cNvPr id="28" name="object 28"/>
            <p:cNvSpPr/>
            <p:nvPr/>
          </p:nvSpPr>
          <p:spPr>
            <a:xfrm>
              <a:off x="2746501" y="2387892"/>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F9F9F9"/>
            </a:solidFill>
          </p:spPr>
          <p:txBody>
            <a:bodyPr wrap="square" lIns="0" tIns="0" rIns="0" bIns="0" rtlCol="0"/>
            <a:lstStyle/>
            <a:p/>
          </p:txBody>
        </p:sp>
        <p:sp>
          <p:nvSpPr>
            <p:cNvPr id="30" name="object 30"/>
            <p:cNvSpPr/>
            <p:nvPr/>
          </p:nvSpPr>
          <p:spPr>
            <a:xfrm>
              <a:off x="4772024" y="2387892"/>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7CEBD9"/>
            </a:solidFill>
          </p:spPr>
          <p:txBody>
            <a:bodyPr wrap="square" lIns="0" tIns="0" rIns="0" bIns="0" rtlCol="0"/>
            <a:lstStyle/>
            <a:p/>
          </p:txBody>
        </p:sp>
        <p:sp>
          <p:nvSpPr>
            <p:cNvPr id="31" name="object 31"/>
            <p:cNvSpPr/>
            <p:nvPr/>
          </p:nvSpPr>
          <p:spPr>
            <a:xfrm>
              <a:off x="6797548" y="2387904"/>
              <a:ext cx="2025650" cy="317500"/>
            </a:xfrm>
            <a:custGeom>
              <a:avLst/>
              <a:gdLst/>
              <a:ahLst/>
              <a:cxnLst/>
              <a:rect l="l" t="t" r="r" b="b"/>
              <a:pathLst>
                <a:path w="2025650" h="317500">
                  <a:moveTo>
                    <a:pt x="2025459" y="0"/>
                  </a:moveTo>
                  <a:lnTo>
                    <a:pt x="1012761" y="0"/>
                  </a:lnTo>
                  <a:lnTo>
                    <a:pt x="0" y="0"/>
                  </a:lnTo>
                  <a:lnTo>
                    <a:pt x="0" y="317068"/>
                  </a:lnTo>
                  <a:lnTo>
                    <a:pt x="1012698" y="317068"/>
                  </a:lnTo>
                  <a:lnTo>
                    <a:pt x="2025459" y="317068"/>
                  </a:lnTo>
                  <a:lnTo>
                    <a:pt x="2025459" y="0"/>
                  </a:lnTo>
                  <a:close/>
                </a:path>
              </a:pathLst>
            </a:custGeom>
            <a:solidFill>
              <a:srgbClr val="F9F9F9"/>
            </a:solidFill>
          </p:spPr>
          <p:txBody>
            <a:bodyPr wrap="square" lIns="0" tIns="0" rIns="0" bIns="0" rtlCol="0"/>
            <a:lstStyle/>
            <a:p/>
          </p:txBody>
        </p:sp>
        <p:sp>
          <p:nvSpPr>
            <p:cNvPr id="32" name="object 32"/>
            <p:cNvSpPr/>
            <p:nvPr/>
          </p:nvSpPr>
          <p:spPr>
            <a:xfrm>
              <a:off x="285064" y="2704922"/>
              <a:ext cx="2461895" cy="304165"/>
            </a:xfrm>
            <a:custGeom>
              <a:avLst/>
              <a:gdLst/>
              <a:ahLst/>
              <a:cxnLst/>
              <a:rect l="l" t="t" r="r" b="b"/>
              <a:pathLst>
                <a:path w="2461895" h="304164">
                  <a:moveTo>
                    <a:pt x="2461387" y="0"/>
                  </a:moveTo>
                  <a:lnTo>
                    <a:pt x="0" y="0"/>
                  </a:lnTo>
                  <a:lnTo>
                    <a:pt x="0" y="304088"/>
                  </a:lnTo>
                  <a:lnTo>
                    <a:pt x="2461387" y="304088"/>
                  </a:lnTo>
                  <a:lnTo>
                    <a:pt x="2461387" y="0"/>
                  </a:lnTo>
                  <a:close/>
                </a:path>
              </a:pathLst>
            </a:custGeom>
            <a:solidFill>
              <a:srgbClr val="BE341A"/>
            </a:solidFill>
          </p:spPr>
          <p:txBody>
            <a:bodyPr wrap="square" lIns="0" tIns="0" rIns="0" bIns="0" rtlCol="0"/>
            <a:lstStyle/>
            <a:p/>
          </p:txBody>
        </p:sp>
        <p:sp>
          <p:nvSpPr>
            <p:cNvPr id="33" name="object 33"/>
            <p:cNvSpPr/>
            <p:nvPr/>
          </p:nvSpPr>
          <p:spPr>
            <a:xfrm>
              <a:off x="2746502" y="2704934"/>
              <a:ext cx="2025650" cy="304165"/>
            </a:xfrm>
            <a:custGeom>
              <a:avLst/>
              <a:gdLst/>
              <a:ahLst/>
              <a:cxnLst/>
              <a:rect l="l" t="t" r="r" b="b"/>
              <a:pathLst>
                <a:path w="2025650" h="304164">
                  <a:moveTo>
                    <a:pt x="2025459" y="0"/>
                  </a:moveTo>
                  <a:lnTo>
                    <a:pt x="1012761" y="0"/>
                  </a:lnTo>
                  <a:lnTo>
                    <a:pt x="0" y="0"/>
                  </a:lnTo>
                  <a:lnTo>
                    <a:pt x="0" y="304076"/>
                  </a:lnTo>
                  <a:lnTo>
                    <a:pt x="1012698" y="304076"/>
                  </a:lnTo>
                  <a:lnTo>
                    <a:pt x="2025459" y="304076"/>
                  </a:lnTo>
                  <a:lnTo>
                    <a:pt x="2025459" y="0"/>
                  </a:lnTo>
                  <a:close/>
                </a:path>
              </a:pathLst>
            </a:custGeom>
            <a:solidFill>
              <a:srgbClr val="F9F9F9"/>
            </a:solidFill>
          </p:spPr>
          <p:txBody>
            <a:bodyPr wrap="square" lIns="0" tIns="0" rIns="0" bIns="0" rtlCol="0"/>
            <a:lstStyle/>
            <a:p/>
          </p:txBody>
        </p:sp>
        <p:sp>
          <p:nvSpPr>
            <p:cNvPr id="36" name="object 36"/>
            <p:cNvSpPr/>
            <p:nvPr/>
          </p:nvSpPr>
          <p:spPr>
            <a:xfrm>
              <a:off x="6797548" y="2704934"/>
              <a:ext cx="2025650" cy="304165"/>
            </a:xfrm>
            <a:custGeom>
              <a:avLst/>
              <a:gdLst/>
              <a:ahLst/>
              <a:cxnLst/>
              <a:rect l="l" t="t" r="r" b="b"/>
              <a:pathLst>
                <a:path w="2025650" h="304164">
                  <a:moveTo>
                    <a:pt x="2025459" y="0"/>
                  </a:moveTo>
                  <a:lnTo>
                    <a:pt x="1012761" y="0"/>
                  </a:lnTo>
                  <a:lnTo>
                    <a:pt x="0" y="0"/>
                  </a:lnTo>
                  <a:lnTo>
                    <a:pt x="0" y="304076"/>
                  </a:lnTo>
                  <a:lnTo>
                    <a:pt x="1012698" y="304076"/>
                  </a:lnTo>
                  <a:lnTo>
                    <a:pt x="2025459" y="304076"/>
                  </a:lnTo>
                  <a:lnTo>
                    <a:pt x="2025459" y="0"/>
                  </a:lnTo>
                  <a:close/>
                </a:path>
              </a:pathLst>
            </a:custGeom>
            <a:solidFill>
              <a:srgbClr val="F9F9F9"/>
            </a:solidFill>
          </p:spPr>
          <p:txBody>
            <a:bodyPr wrap="square" lIns="0" tIns="0" rIns="0" bIns="0" rtlCol="0"/>
            <a:lstStyle/>
            <a:p/>
          </p:txBody>
        </p:sp>
        <p:sp>
          <p:nvSpPr>
            <p:cNvPr id="38" name="object 38"/>
            <p:cNvSpPr/>
            <p:nvPr/>
          </p:nvSpPr>
          <p:spPr>
            <a:xfrm>
              <a:off x="2746502" y="3009048"/>
              <a:ext cx="2025650" cy="317500"/>
            </a:xfrm>
            <a:custGeom>
              <a:avLst/>
              <a:gdLst/>
              <a:ahLst/>
              <a:cxnLst/>
              <a:rect l="l" t="t" r="r" b="b"/>
              <a:pathLst>
                <a:path w="2025650" h="317500">
                  <a:moveTo>
                    <a:pt x="2025459" y="0"/>
                  </a:moveTo>
                  <a:lnTo>
                    <a:pt x="1012761" y="0"/>
                  </a:lnTo>
                  <a:lnTo>
                    <a:pt x="0" y="0"/>
                  </a:lnTo>
                  <a:lnTo>
                    <a:pt x="0" y="317080"/>
                  </a:lnTo>
                  <a:lnTo>
                    <a:pt x="1012698" y="317080"/>
                  </a:lnTo>
                  <a:lnTo>
                    <a:pt x="2025459" y="317080"/>
                  </a:lnTo>
                  <a:lnTo>
                    <a:pt x="2025459" y="0"/>
                  </a:lnTo>
                  <a:close/>
                </a:path>
              </a:pathLst>
            </a:custGeom>
            <a:solidFill>
              <a:srgbClr val="F9F9F9"/>
            </a:solidFill>
          </p:spPr>
          <p:txBody>
            <a:bodyPr wrap="square" lIns="0" tIns="0" rIns="0" bIns="0" rtlCol="0"/>
            <a:lstStyle/>
            <a:p/>
          </p:txBody>
        </p:sp>
        <p:sp>
          <p:nvSpPr>
            <p:cNvPr id="41" name="object 41"/>
            <p:cNvSpPr/>
            <p:nvPr/>
          </p:nvSpPr>
          <p:spPr>
            <a:xfrm>
              <a:off x="6797548" y="3009048"/>
              <a:ext cx="2025650" cy="317500"/>
            </a:xfrm>
            <a:custGeom>
              <a:avLst/>
              <a:gdLst/>
              <a:ahLst/>
              <a:cxnLst/>
              <a:rect l="l" t="t" r="r" b="b"/>
              <a:pathLst>
                <a:path w="2025650" h="317500">
                  <a:moveTo>
                    <a:pt x="2025459" y="0"/>
                  </a:moveTo>
                  <a:lnTo>
                    <a:pt x="1012761" y="0"/>
                  </a:lnTo>
                  <a:lnTo>
                    <a:pt x="0" y="0"/>
                  </a:lnTo>
                  <a:lnTo>
                    <a:pt x="0" y="317080"/>
                  </a:lnTo>
                  <a:lnTo>
                    <a:pt x="1012698" y="317080"/>
                  </a:lnTo>
                  <a:lnTo>
                    <a:pt x="2025459" y="317080"/>
                  </a:lnTo>
                  <a:lnTo>
                    <a:pt x="2025459" y="0"/>
                  </a:lnTo>
                  <a:close/>
                </a:path>
              </a:pathLst>
            </a:custGeom>
            <a:solidFill>
              <a:srgbClr val="F9F9F9"/>
            </a:solidFill>
          </p:spPr>
          <p:txBody>
            <a:bodyPr wrap="square" lIns="0" tIns="0" rIns="0" bIns="0" rtlCol="0"/>
            <a:lstStyle/>
            <a:p/>
          </p:txBody>
        </p:sp>
        <p:sp>
          <p:nvSpPr>
            <p:cNvPr id="43" name="object 43"/>
            <p:cNvSpPr/>
            <p:nvPr/>
          </p:nvSpPr>
          <p:spPr>
            <a:xfrm>
              <a:off x="2746502" y="3326053"/>
              <a:ext cx="4051300" cy="347980"/>
            </a:xfrm>
            <a:custGeom>
              <a:avLst/>
              <a:gdLst/>
              <a:ahLst/>
              <a:cxnLst/>
              <a:rect l="l" t="t" r="r" b="b"/>
              <a:pathLst>
                <a:path w="4051300" h="347979">
                  <a:moveTo>
                    <a:pt x="2025459" y="0"/>
                  </a:moveTo>
                  <a:lnTo>
                    <a:pt x="1012761" y="0"/>
                  </a:lnTo>
                  <a:lnTo>
                    <a:pt x="0" y="0"/>
                  </a:lnTo>
                  <a:lnTo>
                    <a:pt x="0" y="347548"/>
                  </a:lnTo>
                  <a:lnTo>
                    <a:pt x="1012698" y="347548"/>
                  </a:lnTo>
                  <a:lnTo>
                    <a:pt x="2025459" y="347548"/>
                  </a:lnTo>
                  <a:lnTo>
                    <a:pt x="2025459" y="0"/>
                  </a:lnTo>
                  <a:close/>
                </a:path>
                <a:path w="4051300" h="347979">
                  <a:moveTo>
                    <a:pt x="4050982" y="0"/>
                  </a:moveTo>
                  <a:lnTo>
                    <a:pt x="3038284" y="0"/>
                  </a:lnTo>
                  <a:lnTo>
                    <a:pt x="2025523" y="0"/>
                  </a:lnTo>
                  <a:lnTo>
                    <a:pt x="2025523" y="347548"/>
                  </a:lnTo>
                  <a:lnTo>
                    <a:pt x="3038221" y="347548"/>
                  </a:lnTo>
                  <a:lnTo>
                    <a:pt x="4050982" y="347548"/>
                  </a:lnTo>
                  <a:lnTo>
                    <a:pt x="4050982" y="0"/>
                  </a:lnTo>
                  <a:close/>
                </a:path>
              </a:pathLst>
            </a:custGeom>
            <a:solidFill>
              <a:srgbClr val="F9F9F9"/>
            </a:solidFill>
          </p:spPr>
          <p:txBody>
            <a:bodyPr wrap="square" lIns="0" tIns="0" rIns="0" bIns="0" rtlCol="0"/>
            <a:lstStyle/>
            <a:p/>
          </p:txBody>
        </p:sp>
        <p:sp>
          <p:nvSpPr>
            <p:cNvPr id="47" name="object 47"/>
            <p:cNvSpPr/>
            <p:nvPr/>
          </p:nvSpPr>
          <p:spPr>
            <a:xfrm>
              <a:off x="2746502" y="3673640"/>
              <a:ext cx="4051300" cy="436245"/>
            </a:xfrm>
            <a:custGeom>
              <a:avLst/>
              <a:gdLst/>
              <a:ahLst/>
              <a:cxnLst/>
              <a:rect l="l" t="t" r="r" b="b"/>
              <a:pathLst>
                <a:path w="4051300" h="436245">
                  <a:moveTo>
                    <a:pt x="2025459" y="0"/>
                  </a:moveTo>
                  <a:lnTo>
                    <a:pt x="1012761" y="0"/>
                  </a:lnTo>
                  <a:lnTo>
                    <a:pt x="0" y="0"/>
                  </a:lnTo>
                  <a:lnTo>
                    <a:pt x="0" y="435978"/>
                  </a:lnTo>
                  <a:lnTo>
                    <a:pt x="1012698" y="435978"/>
                  </a:lnTo>
                  <a:lnTo>
                    <a:pt x="2025459" y="435978"/>
                  </a:lnTo>
                  <a:lnTo>
                    <a:pt x="2025459" y="0"/>
                  </a:lnTo>
                  <a:close/>
                </a:path>
                <a:path w="4051300" h="436245">
                  <a:moveTo>
                    <a:pt x="4050982" y="0"/>
                  </a:moveTo>
                  <a:lnTo>
                    <a:pt x="3038284" y="0"/>
                  </a:lnTo>
                  <a:lnTo>
                    <a:pt x="2025523" y="0"/>
                  </a:lnTo>
                  <a:lnTo>
                    <a:pt x="2025523" y="435978"/>
                  </a:lnTo>
                  <a:lnTo>
                    <a:pt x="3038221" y="435978"/>
                  </a:lnTo>
                  <a:lnTo>
                    <a:pt x="4050982" y="435978"/>
                  </a:lnTo>
                  <a:lnTo>
                    <a:pt x="4050982" y="0"/>
                  </a:lnTo>
                  <a:close/>
                </a:path>
              </a:pathLst>
            </a:custGeom>
            <a:solidFill>
              <a:srgbClr val="F9F9F9"/>
            </a:solidFill>
          </p:spPr>
          <p:txBody>
            <a:bodyPr wrap="square" lIns="0" tIns="0" rIns="0" bIns="0" rtlCol="0"/>
            <a:lstStyle/>
            <a:p/>
          </p:txBody>
        </p:sp>
        <p:sp>
          <p:nvSpPr>
            <p:cNvPr id="50" name="object 50"/>
            <p:cNvSpPr/>
            <p:nvPr/>
          </p:nvSpPr>
          <p:spPr>
            <a:xfrm>
              <a:off x="2746501" y="895603"/>
              <a:ext cx="5064125" cy="3220720"/>
            </a:xfrm>
            <a:custGeom>
              <a:avLst/>
              <a:gdLst/>
              <a:ahLst/>
              <a:cxnLst/>
              <a:rect l="l" t="t" r="r" b="b"/>
              <a:pathLst>
                <a:path w="5064125" h="3220720">
                  <a:moveTo>
                    <a:pt x="0" y="0"/>
                  </a:moveTo>
                  <a:lnTo>
                    <a:pt x="0" y="3220364"/>
                  </a:lnTo>
                </a:path>
                <a:path w="5064125" h="3220720">
                  <a:moveTo>
                    <a:pt x="1012698" y="0"/>
                  </a:moveTo>
                  <a:lnTo>
                    <a:pt x="1012698" y="3220364"/>
                  </a:lnTo>
                </a:path>
                <a:path w="5064125" h="3220720">
                  <a:moveTo>
                    <a:pt x="2025523" y="0"/>
                  </a:moveTo>
                  <a:lnTo>
                    <a:pt x="2025523" y="1181481"/>
                  </a:lnTo>
                </a:path>
                <a:path w="5064125" h="3220720">
                  <a:moveTo>
                    <a:pt x="2025523" y="1485900"/>
                  </a:moveTo>
                  <a:lnTo>
                    <a:pt x="2025523" y="3220364"/>
                  </a:lnTo>
                </a:path>
                <a:path w="5064125" h="3220720">
                  <a:moveTo>
                    <a:pt x="3038221" y="0"/>
                  </a:moveTo>
                  <a:lnTo>
                    <a:pt x="3038221" y="1175131"/>
                  </a:lnTo>
                </a:path>
                <a:path w="5064125" h="3220720">
                  <a:moveTo>
                    <a:pt x="3038221" y="1492250"/>
                  </a:moveTo>
                  <a:lnTo>
                    <a:pt x="3038221" y="3220364"/>
                  </a:lnTo>
                </a:path>
                <a:path w="5064125" h="3220720">
                  <a:moveTo>
                    <a:pt x="4051046" y="0"/>
                  </a:moveTo>
                  <a:lnTo>
                    <a:pt x="4051046" y="1175131"/>
                  </a:lnTo>
                </a:path>
                <a:path w="5064125" h="3220720">
                  <a:moveTo>
                    <a:pt x="4051046" y="1492250"/>
                  </a:moveTo>
                  <a:lnTo>
                    <a:pt x="4051046" y="3220364"/>
                  </a:lnTo>
                </a:path>
                <a:path w="5064125" h="3220720">
                  <a:moveTo>
                    <a:pt x="5063744" y="0"/>
                  </a:moveTo>
                  <a:lnTo>
                    <a:pt x="5063744" y="1181481"/>
                  </a:lnTo>
                </a:path>
                <a:path w="5064125" h="3220720">
                  <a:moveTo>
                    <a:pt x="5063744" y="1485900"/>
                  </a:moveTo>
                  <a:lnTo>
                    <a:pt x="5063744" y="3220364"/>
                  </a:lnTo>
                </a:path>
              </a:pathLst>
            </a:custGeom>
            <a:ln w="12700">
              <a:solidFill>
                <a:srgbClr val="FFFFFF"/>
              </a:solidFill>
            </a:ln>
          </p:spPr>
          <p:txBody>
            <a:bodyPr wrap="square" lIns="0" tIns="0" rIns="0" bIns="0" rtlCol="0"/>
            <a:lstStyle/>
            <a:p/>
          </p:txBody>
        </p:sp>
        <p:sp>
          <p:nvSpPr>
            <p:cNvPr id="51" name="object 51"/>
            <p:cNvSpPr/>
            <p:nvPr/>
          </p:nvSpPr>
          <p:spPr>
            <a:xfrm>
              <a:off x="278714" y="1242313"/>
              <a:ext cx="8550910" cy="0"/>
            </a:xfrm>
            <a:custGeom>
              <a:avLst/>
              <a:gdLst/>
              <a:ahLst/>
              <a:cxnLst/>
              <a:rect l="l" t="t" r="r" b="b"/>
              <a:pathLst>
                <a:path w="8550910">
                  <a:moveTo>
                    <a:pt x="0" y="0"/>
                  </a:moveTo>
                  <a:lnTo>
                    <a:pt x="8550579" y="0"/>
                  </a:lnTo>
                </a:path>
              </a:pathLst>
            </a:custGeom>
            <a:ln w="38100">
              <a:solidFill>
                <a:srgbClr val="FFFFFF"/>
              </a:solidFill>
            </a:ln>
          </p:spPr>
          <p:txBody>
            <a:bodyPr wrap="square" lIns="0" tIns="0" rIns="0" bIns="0" rtlCol="0"/>
            <a:lstStyle/>
            <a:p/>
          </p:txBody>
        </p:sp>
        <p:sp>
          <p:nvSpPr>
            <p:cNvPr id="52" name="object 52"/>
            <p:cNvSpPr/>
            <p:nvPr/>
          </p:nvSpPr>
          <p:spPr>
            <a:xfrm>
              <a:off x="278714" y="895603"/>
              <a:ext cx="8550910" cy="3220720"/>
            </a:xfrm>
            <a:custGeom>
              <a:avLst/>
              <a:gdLst/>
              <a:ahLst/>
              <a:cxnLst/>
              <a:rect l="l" t="t" r="r" b="b"/>
              <a:pathLst>
                <a:path w="8550910" h="3220720">
                  <a:moveTo>
                    <a:pt x="0" y="641985"/>
                  </a:moveTo>
                  <a:lnTo>
                    <a:pt x="8550579" y="641985"/>
                  </a:lnTo>
                </a:path>
                <a:path w="8550910" h="3220720">
                  <a:moveTo>
                    <a:pt x="0" y="908558"/>
                  </a:moveTo>
                  <a:lnTo>
                    <a:pt x="4499660" y="908558"/>
                  </a:lnTo>
                </a:path>
                <a:path w="8550910" h="3220720">
                  <a:moveTo>
                    <a:pt x="7525181" y="908558"/>
                  </a:moveTo>
                  <a:lnTo>
                    <a:pt x="8550579" y="908558"/>
                  </a:lnTo>
                </a:path>
                <a:path w="8550910" h="3220720">
                  <a:moveTo>
                    <a:pt x="0" y="1175131"/>
                  </a:moveTo>
                  <a:lnTo>
                    <a:pt x="4499660" y="1175131"/>
                  </a:lnTo>
                </a:path>
                <a:path w="8550910" h="3220720">
                  <a:moveTo>
                    <a:pt x="7525181" y="1175131"/>
                  </a:moveTo>
                  <a:lnTo>
                    <a:pt x="8550579" y="1175131"/>
                  </a:lnTo>
                </a:path>
                <a:path w="8550910" h="3220720">
                  <a:moveTo>
                    <a:pt x="0" y="1492250"/>
                  </a:moveTo>
                  <a:lnTo>
                    <a:pt x="4499660" y="1492250"/>
                  </a:lnTo>
                </a:path>
                <a:path w="8550910" h="3220720">
                  <a:moveTo>
                    <a:pt x="7525181" y="1492250"/>
                  </a:moveTo>
                  <a:lnTo>
                    <a:pt x="8550579" y="1492250"/>
                  </a:lnTo>
                </a:path>
                <a:path w="8550910" h="3220720">
                  <a:moveTo>
                    <a:pt x="0" y="1809369"/>
                  </a:moveTo>
                  <a:lnTo>
                    <a:pt x="8550579" y="1809369"/>
                  </a:lnTo>
                </a:path>
                <a:path w="8550910" h="3220720">
                  <a:moveTo>
                    <a:pt x="0" y="2113407"/>
                  </a:moveTo>
                  <a:lnTo>
                    <a:pt x="8550579" y="2113407"/>
                  </a:lnTo>
                </a:path>
                <a:path w="8550910" h="3220720">
                  <a:moveTo>
                    <a:pt x="0" y="2430526"/>
                  </a:moveTo>
                  <a:lnTo>
                    <a:pt x="8550579" y="2430526"/>
                  </a:lnTo>
                </a:path>
                <a:path w="8550910" h="3220720">
                  <a:moveTo>
                    <a:pt x="0" y="2777998"/>
                  </a:moveTo>
                  <a:lnTo>
                    <a:pt x="8550579" y="2777998"/>
                  </a:lnTo>
                </a:path>
                <a:path w="8550910" h="3220720">
                  <a:moveTo>
                    <a:pt x="6350" y="0"/>
                  </a:moveTo>
                  <a:lnTo>
                    <a:pt x="6350" y="3220364"/>
                  </a:lnTo>
                </a:path>
                <a:path w="8550910" h="3220720">
                  <a:moveTo>
                    <a:pt x="8544229" y="0"/>
                  </a:moveTo>
                  <a:lnTo>
                    <a:pt x="8544229" y="3220364"/>
                  </a:lnTo>
                </a:path>
                <a:path w="8550910" h="3220720">
                  <a:moveTo>
                    <a:pt x="0" y="6350"/>
                  </a:moveTo>
                  <a:lnTo>
                    <a:pt x="8550579" y="6350"/>
                  </a:lnTo>
                </a:path>
                <a:path w="8550910" h="3220720">
                  <a:moveTo>
                    <a:pt x="0" y="3214014"/>
                  </a:moveTo>
                  <a:lnTo>
                    <a:pt x="8550579" y="3214014"/>
                  </a:lnTo>
                </a:path>
              </a:pathLst>
            </a:custGeom>
            <a:ln w="12700">
              <a:solidFill>
                <a:srgbClr val="FFFFFF"/>
              </a:solidFill>
            </a:ln>
          </p:spPr>
          <p:txBody>
            <a:bodyPr wrap="square" lIns="0" tIns="0" rIns="0" bIns="0" rtlCol="0"/>
            <a:lstStyle/>
            <a:p/>
          </p:txBody>
        </p:sp>
        <p:sp>
          <p:nvSpPr>
            <p:cNvPr id="19" name="object 19"/>
            <p:cNvSpPr/>
            <p:nvPr/>
          </p:nvSpPr>
          <p:spPr>
            <a:xfrm>
              <a:off x="5791707" y="1817493"/>
              <a:ext cx="1012825" cy="266700"/>
            </a:xfrm>
            <a:custGeom>
              <a:avLst/>
              <a:gdLst/>
              <a:ahLst/>
              <a:cxnLst/>
              <a:rect l="l" t="t" r="r" b="b"/>
              <a:pathLst>
                <a:path w="1012825" h="266700">
                  <a:moveTo>
                    <a:pt x="1012761" y="0"/>
                  </a:moveTo>
                  <a:lnTo>
                    <a:pt x="0" y="0"/>
                  </a:lnTo>
                  <a:lnTo>
                    <a:pt x="0" y="266585"/>
                  </a:lnTo>
                  <a:lnTo>
                    <a:pt x="1012761" y="266585"/>
                  </a:lnTo>
                  <a:lnTo>
                    <a:pt x="1012761" y="0"/>
                  </a:lnTo>
                  <a:close/>
                </a:path>
              </a:pathLst>
            </a:custGeom>
            <a:solidFill>
              <a:srgbClr val="7CEBD9"/>
            </a:solidFill>
          </p:spPr>
          <p:txBody>
            <a:bodyPr wrap="square" lIns="0" tIns="0" rIns="0" bIns="0" rtlCol="0"/>
            <a:lstStyle/>
            <a:p>
              <a:endParaRPr dirty="0"/>
            </a:p>
          </p:txBody>
        </p:sp>
        <p:sp>
          <p:nvSpPr>
            <p:cNvPr id="34" name="object 34"/>
            <p:cNvSpPr/>
            <p:nvPr/>
          </p:nvSpPr>
          <p:spPr>
            <a:xfrm>
              <a:off x="6758981" y="2712607"/>
              <a:ext cx="1012825" cy="304165"/>
            </a:xfrm>
            <a:custGeom>
              <a:avLst/>
              <a:gdLst/>
              <a:ahLst/>
              <a:cxnLst/>
              <a:rect l="l" t="t" r="r" b="b"/>
              <a:pathLst>
                <a:path w="1012825" h="304164">
                  <a:moveTo>
                    <a:pt x="1012761" y="0"/>
                  </a:moveTo>
                  <a:lnTo>
                    <a:pt x="0" y="0"/>
                  </a:lnTo>
                  <a:lnTo>
                    <a:pt x="0" y="304088"/>
                  </a:lnTo>
                  <a:lnTo>
                    <a:pt x="1012761" y="304088"/>
                  </a:lnTo>
                  <a:lnTo>
                    <a:pt x="1012761" y="0"/>
                  </a:lnTo>
                  <a:close/>
                </a:path>
              </a:pathLst>
            </a:custGeom>
            <a:solidFill>
              <a:srgbClr val="1FB199"/>
            </a:solidFill>
          </p:spPr>
          <p:txBody>
            <a:bodyPr wrap="square" lIns="0" tIns="0" rIns="0" bIns="0" rtlCol="0"/>
            <a:lstStyle/>
            <a:p>
              <a:endParaRPr dirty="0"/>
            </a:p>
          </p:txBody>
        </p:sp>
        <p:sp>
          <p:nvSpPr>
            <p:cNvPr id="29" name="object 29"/>
            <p:cNvSpPr/>
            <p:nvPr/>
          </p:nvSpPr>
          <p:spPr>
            <a:xfrm>
              <a:off x="4765598" y="2398603"/>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1FB199"/>
            </a:solidFill>
          </p:spPr>
          <p:txBody>
            <a:bodyPr wrap="square" lIns="0" tIns="0" rIns="0" bIns="0" rtlCol="0"/>
            <a:lstStyle/>
            <a:p>
              <a:endParaRPr dirty="0"/>
            </a:p>
          </p:txBody>
        </p:sp>
        <p:sp>
          <p:nvSpPr>
            <p:cNvPr id="35" name="object 35"/>
            <p:cNvSpPr/>
            <p:nvPr/>
          </p:nvSpPr>
          <p:spPr>
            <a:xfrm>
              <a:off x="7775259" y="2714474"/>
              <a:ext cx="1012825" cy="304165"/>
            </a:xfrm>
            <a:custGeom>
              <a:avLst/>
              <a:gdLst/>
              <a:ahLst/>
              <a:cxnLst/>
              <a:rect l="l" t="t" r="r" b="b"/>
              <a:pathLst>
                <a:path w="1012825" h="304164">
                  <a:moveTo>
                    <a:pt x="1012761" y="0"/>
                  </a:moveTo>
                  <a:lnTo>
                    <a:pt x="0" y="0"/>
                  </a:lnTo>
                  <a:lnTo>
                    <a:pt x="0" y="304088"/>
                  </a:lnTo>
                  <a:lnTo>
                    <a:pt x="1012761" y="304088"/>
                  </a:lnTo>
                  <a:lnTo>
                    <a:pt x="1012761" y="0"/>
                  </a:lnTo>
                  <a:close/>
                </a:path>
              </a:pathLst>
            </a:custGeom>
            <a:solidFill>
              <a:srgbClr val="7CEBD9"/>
            </a:solidFill>
          </p:spPr>
          <p:txBody>
            <a:bodyPr wrap="square" lIns="0" tIns="0" rIns="0" bIns="0" rtlCol="0"/>
            <a:lstStyle/>
            <a:p>
              <a:endParaRPr dirty="0"/>
            </a:p>
          </p:txBody>
        </p:sp>
      </p:grpSp>
      <p:sp>
        <p:nvSpPr>
          <p:cNvPr id="53" name="object 53"/>
          <p:cNvSpPr txBox="1"/>
          <p:nvPr/>
        </p:nvSpPr>
        <p:spPr>
          <a:xfrm>
            <a:off x="1220825" y="960882"/>
            <a:ext cx="58928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panose="020B0604020202020204"/>
                <a:cs typeface="Arial" panose="020B0604020202020204"/>
              </a:rPr>
              <a:t>A</a:t>
            </a:r>
            <a:r>
              <a:rPr sz="1200" b="1" spc="-15" dirty="0">
                <a:solidFill>
                  <a:srgbClr val="FFFFFF"/>
                </a:solidFill>
                <a:latin typeface="Arial" panose="020B0604020202020204"/>
                <a:cs typeface="Arial" panose="020B0604020202020204"/>
              </a:rPr>
              <a:t>c</a:t>
            </a:r>
            <a:r>
              <a:rPr sz="1200" b="1" spc="20" dirty="0">
                <a:solidFill>
                  <a:srgbClr val="FFFFFF"/>
                </a:solidFill>
                <a:latin typeface="Arial" panose="020B0604020202020204"/>
                <a:cs typeface="Arial" panose="020B0604020202020204"/>
              </a:rPr>
              <a:t>tiv</a:t>
            </a:r>
            <a:r>
              <a:rPr sz="1200" b="1" spc="15" dirty="0">
                <a:solidFill>
                  <a:srgbClr val="FFFFFF"/>
                </a:solidFill>
                <a:latin typeface="Arial" panose="020B0604020202020204"/>
                <a:cs typeface="Arial" panose="020B0604020202020204"/>
              </a:rPr>
              <a:t>ity</a:t>
            </a:r>
            <a:endParaRPr sz="1200">
              <a:latin typeface="Arial" panose="020B0604020202020204"/>
              <a:cs typeface="Arial" panose="020B0604020202020204"/>
            </a:endParaRPr>
          </a:p>
        </p:txBody>
      </p:sp>
      <p:sp>
        <p:nvSpPr>
          <p:cNvPr id="54" name="object 54"/>
          <p:cNvSpPr txBox="1"/>
          <p:nvPr/>
        </p:nvSpPr>
        <p:spPr>
          <a:xfrm>
            <a:off x="3047492" y="960882"/>
            <a:ext cx="411480" cy="208279"/>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FFFFFF"/>
                </a:solidFill>
                <a:latin typeface="Arial" panose="020B0604020202020204"/>
                <a:cs typeface="Arial" panose="020B0604020202020204"/>
              </a:rPr>
              <a:t>Q1</a:t>
            </a:r>
            <a:r>
              <a:rPr sz="1200" b="1" spc="-125" dirty="0">
                <a:solidFill>
                  <a:srgbClr val="FFFFFF"/>
                </a:solidFill>
                <a:latin typeface="Arial" panose="020B0604020202020204"/>
                <a:cs typeface="Arial" panose="020B0604020202020204"/>
              </a:rPr>
              <a:t> </a:t>
            </a:r>
            <a:r>
              <a:rPr sz="1200" b="1" spc="-100" dirty="0">
                <a:solidFill>
                  <a:srgbClr val="FFFFFF"/>
                </a:solidFill>
                <a:latin typeface="Arial" panose="020B0604020202020204"/>
                <a:cs typeface="Arial" panose="020B0604020202020204"/>
              </a:rPr>
              <a:t>Y1</a:t>
            </a:r>
            <a:endParaRPr sz="1200">
              <a:latin typeface="Arial" panose="020B0604020202020204"/>
              <a:cs typeface="Arial" panose="020B0604020202020204"/>
            </a:endParaRPr>
          </a:p>
        </p:txBody>
      </p:sp>
      <p:sp>
        <p:nvSpPr>
          <p:cNvPr id="55" name="object 55"/>
          <p:cNvSpPr txBox="1"/>
          <p:nvPr/>
        </p:nvSpPr>
        <p:spPr>
          <a:xfrm>
            <a:off x="4052696" y="960882"/>
            <a:ext cx="428625"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Arial" panose="020B0604020202020204"/>
                <a:cs typeface="Arial" panose="020B0604020202020204"/>
              </a:rPr>
              <a:t>Q2</a:t>
            </a:r>
            <a:r>
              <a:rPr sz="1200" b="1" spc="-85" dirty="0">
                <a:solidFill>
                  <a:srgbClr val="FFFFFF"/>
                </a:solidFill>
                <a:latin typeface="Arial" panose="020B0604020202020204"/>
                <a:cs typeface="Arial" panose="020B0604020202020204"/>
              </a:rPr>
              <a:t> </a:t>
            </a:r>
            <a:r>
              <a:rPr sz="1200" b="1" spc="-100" dirty="0">
                <a:solidFill>
                  <a:srgbClr val="FFFFFF"/>
                </a:solidFill>
                <a:latin typeface="Arial" panose="020B0604020202020204"/>
                <a:cs typeface="Arial" panose="020B0604020202020204"/>
              </a:rPr>
              <a:t>Y1</a:t>
            </a:r>
            <a:endParaRPr sz="1200">
              <a:latin typeface="Arial" panose="020B0604020202020204"/>
              <a:cs typeface="Arial" panose="020B0604020202020204"/>
            </a:endParaRPr>
          </a:p>
        </p:txBody>
      </p:sp>
      <p:sp>
        <p:nvSpPr>
          <p:cNvPr id="56" name="object 56"/>
          <p:cNvSpPr txBox="1"/>
          <p:nvPr/>
        </p:nvSpPr>
        <p:spPr>
          <a:xfrm>
            <a:off x="5063997" y="960882"/>
            <a:ext cx="43180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panose="020B0604020202020204"/>
                <a:cs typeface="Arial" panose="020B0604020202020204"/>
              </a:rPr>
              <a:t>Q3</a:t>
            </a:r>
            <a:r>
              <a:rPr sz="1200" b="1" spc="-95" dirty="0">
                <a:solidFill>
                  <a:srgbClr val="FFFFFF"/>
                </a:solidFill>
                <a:latin typeface="Arial" panose="020B0604020202020204"/>
                <a:cs typeface="Arial" panose="020B0604020202020204"/>
              </a:rPr>
              <a:t> </a:t>
            </a:r>
            <a:r>
              <a:rPr sz="1200" b="1" spc="-45" dirty="0">
                <a:solidFill>
                  <a:srgbClr val="FFFFFF"/>
                </a:solidFill>
                <a:latin typeface="Arial" panose="020B0604020202020204"/>
                <a:cs typeface="Arial" panose="020B0604020202020204"/>
              </a:rPr>
              <a:t>Y1</a:t>
            </a:r>
            <a:endParaRPr sz="1200">
              <a:latin typeface="Arial" panose="020B0604020202020204"/>
              <a:cs typeface="Arial" panose="020B0604020202020204"/>
            </a:endParaRPr>
          </a:p>
        </p:txBody>
      </p:sp>
      <p:sp>
        <p:nvSpPr>
          <p:cNvPr id="57" name="object 57"/>
          <p:cNvSpPr txBox="1"/>
          <p:nvPr/>
        </p:nvSpPr>
        <p:spPr>
          <a:xfrm>
            <a:off x="6072632" y="960882"/>
            <a:ext cx="44069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panose="020B0604020202020204"/>
                <a:cs typeface="Arial" panose="020B0604020202020204"/>
              </a:rPr>
              <a:t>Q4</a:t>
            </a:r>
            <a:r>
              <a:rPr sz="1200" b="1" spc="-70" dirty="0">
                <a:solidFill>
                  <a:srgbClr val="FFFFFF"/>
                </a:solidFill>
                <a:latin typeface="Arial" panose="020B0604020202020204"/>
                <a:cs typeface="Arial" panose="020B0604020202020204"/>
              </a:rPr>
              <a:t> </a:t>
            </a:r>
            <a:r>
              <a:rPr sz="1200" b="1" spc="-80" dirty="0">
                <a:solidFill>
                  <a:srgbClr val="FFFFFF"/>
                </a:solidFill>
                <a:latin typeface="Arial" panose="020B0604020202020204"/>
                <a:cs typeface="Arial" panose="020B0604020202020204"/>
              </a:rPr>
              <a:t>Y1</a:t>
            </a:r>
            <a:endParaRPr sz="1200">
              <a:latin typeface="Arial" panose="020B0604020202020204"/>
              <a:cs typeface="Arial" panose="020B0604020202020204"/>
            </a:endParaRPr>
          </a:p>
        </p:txBody>
      </p:sp>
      <p:sp>
        <p:nvSpPr>
          <p:cNvPr id="58" name="object 58"/>
          <p:cNvSpPr txBox="1"/>
          <p:nvPr/>
        </p:nvSpPr>
        <p:spPr>
          <a:xfrm>
            <a:off x="7090029" y="960882"/>
            <a:ext cx="429895" cy="208279"/>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FFFFFF"/>
                </a:solidFill>
                <a:latin typeface="Arial" panose="020B0604020202020204"/>
                <a:cs typeface="Arial" panose="020B0604020202020204"/>
              </a:rPr>
              <a:t>Q1</a:t>
            </a:r>
            <a:r>
              <a:rPr sz="1200" b="1" spc="-130" dirty="0">
                <a:solidFill>
                  <a:srgbClr val="FFFFFF"/>
                </a:solidFill>
                <a:latin typeface="Arial" panose="020B0604020202020204"/>
                <a:cs typeface="Arial" panose="020B0604020202020204"/>
              </a:rPr>
              <a:t> </a:t>
            </a:r>
            <a:r>
              <a:rPr sz="1200" b="1" spc="-25" dirty="0">
                <a:solidFill>
                  <a:srgbClr val="FFFFFF"/>
                </a:solidFill>
                <a:latin typeface="Arial" panose="020B0604020202020204"/>
                <a:cs typeface="Arial" panose="020B0604020202020204"/>
              </a:rPr>
              <a:t>Y2</a:t>
            </a:r>
            <a:endParaRPr sz="1200">
              <a:latin typeface="Arial" panose="020B0604020202020204"/>
              <a:cs typeface="Arial" panose="020B0604020202020204"/>
            </a:endParaRPr>
          </a:p>
        </p:txBody>
      </p:sp>
      <p:sp>
        <p:nvSpPr>
          <p:cNvPr id="59" name="object 59"/>
          <p:cNvSpPr txBox="1"/>
          <p:nvPr/>
        </p:nvSpPr>
        <p:spPr>
          <a:xfrm>
            <a:off x="8093709" y="960882"/>
            <a:ext cx="44704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Arial" panose="020B0604020202020204"/>
                <a:cs typeface="Arial" panose="020B0604020202020204"/>
              </a:rPr>
              <a:t>Q2</a:t>
            </a:r>
            <a:r>
              <a:rPr sz="1200" b="1" spc="-90" dirty="0">
                <a:solidFill>
                  <a:srgbClr val="FFFFFF"/>
                </a:solidFill>
                <a:latin typeface="Arial" panose="020B0604020202020204"/>
                <a:cs typeface="Arial" panose="020B0604020202020204"/>
              </a:rPr>
              <a:t> </a:t>
            </a:r>
            <a:r>
              <a:rPr sz="1200" b="1" spc="-25" dirty="0">
                <a:solidFill>
                  <a:srgbClr val="FFFFFF"/>
                </a:solidFill>
                <a:latin typeface="Arial" panose="020B0604020202020204"/>
                <a:cs typeface="Arial" panose="020B0604020202020204"/>
              </a:rPr>
              <a:t>Y2</a:t>
            </a:r>
            <a:endParaRPr sz="1200">
              <a:latin typeface="Arial" panose="020B0604020202020204"/>
              <a:cs typeface="Arial" panose="020B0604020202020204"/>
            </a:endParaRPr>
          </a:p>
        </p:txBody>
      </p:sp>
      <p:sp>
        <p:nvSpPr>
          <p:cNvPr id="60" name="object 60"/>
          <p:cNvSpPr txBox="1"/>
          <p:nvPr/>
        </p:nvSpPr>
        <p:spPr>
          <a:xfrm>
            <a:off x="487717" y="1182310"/>
            <a:ext cx="2055495" cy="1806264"/>
          </a:xfrm>
          <a:prstGeom prst="rect">
            <a:avLst/>
          </a:prstGeom>
        </p:spPr>
        <p:txBody>
          <a:bodyPr vert="horz" wrap="square" lIns="0" tIns="13335" rIns="0" bIns="0" rtlCol="0">
            <a:spAutoFit/>
          </a:bodyPr>
          <a:lstStyle/>
          <a:p>
            <a:pPr marL="316230" marR="308610" indent="48260" algn="just">
              <a:lnSpc>
                <a:spcPct val="175000"/>
              </a:lnSpc>
              <a:spcBef>
                <a:spcPts val="10"/>
              </a:spcBef>
            </a:pPr>
            <a:r>
              <a:rPr lang="en-US" sz="1050" b="1" spc="-35" dirty="0">
                <a:solidFill>
                  <a:srgbClr val="FFFFFF"/>
                </a:solidFill>
                <a:latin typeface="Arial" panose="020B0604020202020204"/>
                <a:cs typeface="Arial" panose="020B0604020202020204"/>
              </a:rPr>
              <a:t>       Beta Testing</a:t>
            </a:r>
            <a:endParaRPr lang="en-US" sz="1050" b="1" spc="-35" dirty="0">
              <a:solidFill>
                <a:srgbClr val="FFFFFF"/>
              </a:solidFill>
              <a:latin typeface="Arial" panose="020B0604020202020204"/>
              <a:cs typeface="Arial" panose="020B0604020202020204"/>
            </a:endParaRPr>
          </a:p>
          <a:p>
            <a:pPr marL="316230" marR="308610" indent="48260" algn="just">
              <a:lnSpc>
                <a:spcPct val="175000"/>
              </a:lnSpc>
              <a:spcBef>
                <a:spcPts val="10"/>
              </a:spcBef>
            </a:pPr>
            <a:r>
              <a:rPr lang="en-US" sz="1050" b="1" spc="-35" dirty="0">
                <a:solidFill>
                  <a:srgbClr val="FFFFFF"/>
                </a:solidFill>
                <a:latin typeface="Arial" panose="020B0604020202020204"/>
                <a:cs typeface="Arial" panose="020B0604020202020204"/>
              </a:rPr>
              <a:t>         Publicity</a:t>
            </a:r>
            <a:endParaRPr lang="en-US" sz="1050" b="1" spc="-35" dirty="0">
              <a:solidFill>
                <a:srgbClr val="FFFFFF"/>
              </a:solidFill>
              <a:latin typeface="Arial" panose="020B0604020202020204"/>
              <a:cs typeface="Arial" panose="020B0604020202020204"/>
            </a:endParaRPr>
          </a:p>
          <a:p>
            <a:pPr marL="316230" marR="308610" indent="48260" algn="just">
              <a:lnSpc>
                <a:spcPct val="175000"/>
              </a:lnSpc>
              <a:spcBef>
                <a:spcPts val="10"/>
              </a:spcBef>
            </a:pPr>
            <a:r>
              <a:rPr lang="en-US" sz="1050" b="1" spc="-35" dirty="0">
                <a:solidFill>
                  <a:srgbClr val="FFFFFF"/>
                </a:solidFill>
                <a:latin typeface="Arial" panose="020B0604020202020204"/>
                <a:cs typeface="Arial" panose="020B0604020202020204"/>
              </a:rPr>
              <a:t>Listing Organizations</a:t>
            </a:r>
            <a:r>
              <a:rPr sz="1050" b="1" spc="-35" dirty="0">
                <a:solidFill>
                  <a:srgbClr val="FFFFFF"/>
                </a:solidFill>
                <a:latin typeface="Arial" panose="020B0604020202020204"/>
                <a:cs typeface="Arial" panose="020B0604020202020204"/>
              </a:rPr>
              <a:t>  </a:t>
            </a:r>
            <a:r>
              <a:rPr lang="en-US" sz="1050" b="1" spc="-35" dirty="0">
                <a:solidFill>
                  <a:srgbClr val="FFFFFF"/>
                </a:solidFill>
                <a:latin typeface="Arial" panose="020B0604020202020204"/>
                <a:cs typeface="Arial" panose="020B0604020202020204"/>
              </a:rPr>
              <a:t>       Beta   </a:t>
            </a:r>
            <a:r>
              <a:rPr lang="en-US" sz="1050" b="1" dirty="0">
                <a:solidFill>
                  <a:srgbClr val="FFFFFF"/>
                </a:solidFill>
                <a:latin typeface="Arial" panose="020B0604020202020204"/>
                <a:cs typeface="Arial" panose="020B0604020202020204"/>
              </a:rPr>
              <a:t>Launch</a:t>
            </a:r>
            <a:endParaRPr sz="1050" dirty="0">
              <a:latin typeface="Arial" panose="020B0604020202020204"/>
              <a:cs typeface="Arial" panose="020B0604020202020204"/>
            </a:endParaRPr>
          </a:p>
          <a:p>
            <a:pPr algn="ctr">
              <a:lnSpc>
                <a:spcPct val="100000"/>
              </a:lnSpc>
            </a:pPr>
            <a:endParaRPr lang="en-US" sz="1150" dirty="0">
              <a:latin typeface="Arial" panose="020B0604020202020204"/>
              <a:cs typeface="Arial" panose="020B0604020202020204"/>
            </a:endParaRPr>
          </a:p>
          <a:p>
            <a:pPr algn="ctr">
              <a:lnSpc>
                <a:spcPct val="100000"/>
              </a:lnSpc>
            </a:pPr>
            <a:r>
              <a:rPr lang="en-US" sz="1050" b="1" spc="-20" dirty="0">
                <a:solidFill>
                  <a:srgbClr val="FFFFFF"/>
                </a:solidFill>
                <a:latin typeface="Arial" panose="020B0604020202020204"/>
                <a:cs typeface="Arial" panose="020B0604020202020204"/>
              </a:rPr>
              <a:t>Machine Learning</a:t>
            </a:r>
            <a:endParaRPr lang="en-US" sz="1050" b="1" spc="-20" dirty="0">
              <a:solidFill>
                <a:srgbClr val="FFFFFF"/>
              </a:solidFill>
              <a:latin typeface="Arial" panose="020B0604020202020204"/>
              <a:cs typeface="Arial" panose="020B0604020202020204"/>
            </a:endParaRPr>
          </a:p>
          <a:p>
            <a:pPr algn="ctr">
              <a:lnSpc>
                <a:spcPct val="100000"/>
              </a:lnSpc>
            </a:pPr>
            <a:endParaRPr sz="1050" dirty="0">
              <a:latin typeface="Arial" panose="020B0604020202020204"/>
              <a:cs typeface="Arial" panose="020B0604020202020204"/>
            </a:endParaRPr>
          </a:p>
          <a:p>
            <a:pPr marL="1905" algn="ctr">
              <a:lnSpc>
                <a:spcPct val="100000"/>
              </a:lnSpc>
            </a:pPr>
            <a:r>
              <a:rPr lang="en-US" sz="1050" b="1" spc="-15" dirty="0">
                <a:solidFill>
                  <a:srgbClr val="FFFFFF"/>
                </a:solidFill>
                <a:latin typeface="Arial" panose="020B0604020202020204"/>
                <a:cs typeface="Arial" panose="020B0604020202020204"/>
              </a:rPr>
              <a:t>Fully Upgraded System</a:t>
            </a:r>
            <a:endParaRPr sz="1050" dirty="0">
              <a:latin typeface="Arial" panose="020B0604020202020204"/>
              <a:cs typeface="Arial" panose="020B0604020202020204"/>
            </a:endParaRPr>
          </a:p>
        </p:txBody>
      </p:sp>
      <p:sp>
        <p:nvSpPr>
          <p:cNvPr id="61" name="object 61"/>
          <p:cNvSpPr txBox="1">
            <a:spLocks noGrp="1"/>
          </p:cNvSpPr>
          <p:nvPr>
            <p:ph type="title"/>
          </p:nvPr>
        </p:nvSpPr>
        <p:spPr>
          <a:xfrm>
            <a:off x="371043" y="186054"/>
            <a:ext cx="5485765" cy="391160"/>
          </a:xfrm>
          <a:prstGeom prst="rect">
            <a:avLst/>
          </a:prstGeom>
        </p:spPr>
        <p:txBody>
          <a:bodyPr vert="horz" wrap="square" lIns="0" tIns="12700" rIns="0" bIns="0" rtlCol="0">
            <a:spAutoFit/>
          </a:bodyPr>
          <a:lstStyle/>
          <a:p>
            <a:pPr marL="12700">
              <a:lnSpc>
                <a:spcPct val="100000"/>
              </a:lnSpc>
              <a:spcBef>
                <a:spcPts val="100"/>
              </a:spcBef>
            </a:pPr>
            <a:r>
              <a:rPr spc="40" dirty="0"/>
              <a:t>Implementation </a:t>
            </a:r>
            <a:r>
              <a:rPr spc="20" dirty="0"/>
              <a:t>Timeline </a:t>
            </a:r>
            <a:r>
              <a:rPr spc="35" dirty="0"/>
              <a:t>(18</a:t>
            </a:r>
            <a:r>
              <a:rPr spc="-390" dirty="0"/>
              <a:t> </a:t>
            </a:r>
            <a:r>
              <a:rPr spc="-5" dirty="0"/>
              <a:t>months)</a:t>
            </a:r>
            <a:endParaRPr spc="-5" dirty="0"/>
          </a:p>
        </p:txBody>
      </p:sp>
      <p:sp>
        <p:nvSpPr>
          <p:cNvPr id="62" name="object 62"/>
          <p:cNvSpPr/>
          <p:nvPr/>
        </p:nvSpPr>
        <p:spPr>
          <a:xfrm>
            <a:off x="5423915" y="4242815"/>
            <a:ext cx="3311347" cy="208597"/>
          </a:xfrm>
          <a:prstGeom prst="rect">
            <a:avLst/>
          </a:prstGeom>
          <a:blipFill>
            <a:blip r:embed="rId3" cstate="print"/>
            <a:stretch>
              <a:fillRect/>
            </a:stretch>
          </a:blipFill>
        </p:spPr>
        <p:txBody>
          <a:bodyPr wrap="square" lIns="0" tIns="0" rIns="0" bIns="0" rtlCol="0"/>
          <a:lstStyle/>
          <a:p>
            <a:endParaRPr dirty="0"/>
          </a:p>
        </p:txBody>
      </p:sp>
      <p:sp>
        <p:nvSpPr>
          <p:cNvPr id="63" name="object 63"/>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80" dirty="0"/>
            </a:fld>
            <a:endParaRPr spc="80" dirty="0"/>
          </a:p>
        </p:txBody>
      </p:sp>
      <p:sp>
        <p:nvSpPr>
          <p:cNvPr id="64" name="object 64"/>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5" name="object 65"/>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66" name="object 66"/>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67" name="object 67"/>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68" name="Rectangle 67"/>
          <p:cNvSpPr/>
          <p:nvPr/>
        </p:nvSpPr>
        <p:spPr>
          <a:xfrm>
            <a:off x="8075148" y="75141"/>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631" y="-20315"/>
            <a:ext cx="1052135" cy="990600"/>
          </a:xfrm>
          <a:prstGeom prst="rect">
            <a:avLst/>
          </a:prstGeom>
        </p:spPr>
      </p:pic>
      <p:sp>
        <p:nvSpPr>
          <p:cNvPr id="70" name="object 19"/>
          <p:cNvSpPr/>
          <p:nvPr/>
        </p:nvSpPr>
        <p:spPr>
          <a:xfrm>
            <a:off x="6779079" y="1817240"/>
            <a:ext cx="1012825" cy="266700"/>
          </a:xfrm>
          <a:custGeom>
            <a:avLst/>
            <a:gdLst/>
            <a:ahLst/>
            <a:cxnLst/>
            <a:rect l="l" t="t" r="r" b="b"/>
            <a:pathLst>
              <a:path w="1012825" h="266700">
                <a:moveTo>
                  <a:pt x="1012761" y="0"/>
                </a:moveTo>
                <a:lnTo>
                  <a:pt x="0" y="0"/>
                </a:lnTo>
                <a:lnTo>
                  <a:pt x="0" y="266585"/>
                </a:lnTo>
                <a:lnTo>
                  <a:pt x="1012761" y="266585"/>
                </a:lnTo>
                <a:lnTo>
                  <a:pt x="1012761" y="0"/>
                </a:lnTo>
                <a:close/>
              </a:path>
            </a:pathLst>
          </a:custGeom>
          <a:solidFill>
            <a:srgbClr val="7CEBD9"/>
          </a:solidFill>
        </p:spPr>
        <p:txBody>
          <a:bodyPr wrap="square" lIns="0" tIns="0" rIns="0" bIns="0" rtlCol="0"/>
          <a:lstStyle/>
          <a:p>
            <a:endParaRPr dirty="0"/>
          </a:p>
        </p:txBody>
      </p:sp>
      <p:sp>
        <p:nvSpPr>
          <p:cNvPr id="71" name="object 19"/>
          <p:cNvSpPr/>
          <p:nvPr/>
        </p:nvSpPr>
        <p:spPr>
          <a:xfrm>
            <a:off x="7783802" y="1804001"/>
            <a:ext cx="1012825" cy="266700"/>
          </a:xfrm>
          <a:custGeom>
            <a:avLst/>
            <a:gdLst/>
            <a:ahLst/>
            <a:cxnLst/>
            <a:rect l="l" t="t" r="r" b="b"/>
            <a:pathLst>
              <a:path w="1012825" h="266700">
                <a:moveTo>
                  <a:pt x="1012761" y="0"/>
                </a:moveTo>
                <a:lnTo>
                  <a:pt x="0" y="0"/>
                </a:lnTo>
                <a:lnTo>
                  <a:pt x="0" y="266585"/>
                </a:lnTo>
                <a:lnTo>
                  <a:pt x="1012761" y="266585"/>
                </a:lnTo>
                <a:lnTo>
                  <a:pt x="1012761" y="0"/>
                </a:lnTo>
                <a:close/>
              </a:path>
            </a:pathLst>
          </a:custGeom>
          <a:solidFill>
            <a:srgbClr val="7CEBD9"/>
          </a:solidFill>
        </p:spPr>
        <p:txBody>
          <a:bodyPr wrap="square" lIns="0" tIns="0" rIns="0" bIns="0" rtlCol="0"/>
          <a:lstStyle/>
          <a:p>
            <a:endParaRPr dirty="0"/>
          </a:p>
        </p:txBody>
      </p:sp>
      <p:sp>
        <p:nvSpPr>
          <p:cNvPr id="72" name="object 29"/>
          <p:cNvSpPr/>
          <p:nvPr/>
        </p:nvSpPr>
        <p:spPr>
          <a:xfrm>
            <a:off x="7739685" y="2396104"/>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1FB199"/>
          </a:solidFill>
        </p:spPr>
        <p:txBody>
          <a:bodyPr wrap="square" lIns="0" tIns="0" rIns="0" bIns="0" rtlCol="0"/>
          <a:lstStyle/>
          <a:p>
            <a:endParaRPr dirty="0"/>
          </a:p>
        </p:txBody>
      </p:sp>
      <p:sp>
        <p:nvSpPr>
          <p:cNvPr id="73" name="object 29"/>
          <p:cNvSpPr/>
          <p:nvPr/>
        </p:nvSpPr>
        <p:spPr>
          <a:xfrm>
            <a:off x="6726986" y="2393967"/>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1FB199"/>
          </a:solidFill>
        </p:spPr>
        <p:txBody>
          <a:bodyPr wrap="square" lIns="0" tIns="0" rIns="0" bIns="0" rtlCol="0"/>
          <a:lstStyle/>
          <a:p>
            <a:endParaRPr dirty="0"/>
          </a:p>
        </p:txBody>
      </p:sp>
      <p:sp>
        <p:nvSpPr>
          <p:cNvPr id="74" name="object 29"/>
          <p:cNvSpPr/>
          <p:nvPr/>
        </p:nvSpPr>
        <p:spPr>
          <a:xfrm>
            <a:off x="5733476" y="2390613"/>
            <a:ext cx="1012825" cy="317500"/>
          </a:xfrm>
          <a:custGeom>
            <a:avLst/>
            <a:gdLst/>
            <a:ahLst/>
            <a:cxnLst/>
            <a:rect l="l" t="t" r="r" b="b"/>
            <a:pathLst>
              <a:path w="1012825" h="317500">
                <a:moveTo>
                  <a:pt x="1012761" y="0"/>
                </a:moveTo>
                <a:lnTo>
                  <a:pt x="0" y="0"/>
                </a:lnTo>
                <a:lnTo>
                  <a:pt x="0" y="317080"/>
                </a:lnTo>
                <a:lnTo>
                  <a:pt x="1012761" y="317080"/>
                </a:lnTo>
                <a:lnTo>
                  <a:pt x="1012761" y="0"/>
                </a:lnTo>
                <a:close/>
              </a:path>
            </a:pathLst>
          </a:custGeom>
          <a:solidFill>
            <a:srgbClr val="1FB199"/>
          </a:solidFill>
        </p:spPr>
        <p:txBody>
          <a:bodyPr wrap="square" lIns="0" tIns="0" rIns="0" bIns="0" rtlCol="0"/>
          <a:lstStyle/>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3" name="object 3"/>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FF6C2B"/>
          </a:solidFill>
        </p:spPr>
        <p:txBody>
          <a:bodyPr wrap="square" lIns="0" tIns="0" rIns="0" bIns="0" rtlCol="0"/>
          <a:lstStyle/>
          <a:p/>
        </p:txBody>
      </p:sp>
      <p:sp>
        <p:nvSpPr>
          <p:cNvPr id="4" name="object 4"/>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FF6C2B"/>
          </a:solidFill>
        </p:spPr>
        <p:txBody>
          <a:bodyPr wrap="square" lIns="0" tIns="0" rIns="0" bIns="0" rtlCol="0"/>
          <a:lstStyle/>
          <a:p/>
        </p:txBody>
      </p:sp>
      <p:sp>
        <p:nvSpPr>
          <p:cNvPr id="5" name="object 5"/>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BE341A"/>
          </a:solidFill>
        </p:spPr>
        <p:txBody>
          <a:bodyPr wrap="square" lIns="0" tIns="0" rIns="0" bIns="0" rtlCol="0"/>
          <a:lstStyle/>
          <a:p/>
        </p:txBody>
      </p:sp>
      <p:sp>
        <p:nvSpPr>
          <p:cNvPr id="6" name="object 6"/>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FF6C2B"/>
          </a:solidFill>
        </p:spPr>
        <p:txBody>
          <a:bodyPr wrap="square" lIns="0" tIns="0" rIns="0" bIns="0" rtlCol="0"/>
          <a:lstStyle/>
          <a:p/>
        </p:txBody>
      </p:sp>
      <p:sp>
        <p:nvSpPr>
          <p:cNvPr id="7" name="object 7"/>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8" name="object 8"/>
          <p:cNvSpPr/>
          <p:nvPr/>
        </p:nvSpPr>
        <p:spPr>
          <a:xfrm>
            <a:off x="8647263" y="64031"/>
            <a:ext cx="440318" cy="545463"/>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8077520" y="64569"/>
            <a:ext cx="502599" cy="558906"/>
          </a:xfrm>
          <a:prstGeom prst="rect">
            <a:avLst/>
          </a:prstGeom>
          <a:blipFill>
            <a:blip r:embed="rId2" cstate="print"/>
            <a:stretch>
              <a:fillRect/>
            </a:stretch>
          </a:blipFill>
        </p:spPr>
        <p:txBody>
          <a:bodyPr wrap="square" lIns="0" tIns="0" rIns="0" bIns="0" rtlCol="0"/>
          <a:lstStyle/>
          <a:p/>
        </p:txBody>
      </p:sp>
      <p:sp>
        <p:nvSpPr>
          <p:cNvPr id="10" name="object 10"/>
          <p:cNvSpPr txBox="1">
            <a:spLocks noGrp="1"/>
          </p:cNvSpPr>
          <p:nvPr>
            <p:ph type="title"/>
          </p:nvPr>
        </p:nvSpPr>
        <p:spPr>
          <a:xfrm>
            <a:off x="371043" y="186054"/>
            <a:ext cx="5016500" cy="391160"/>
          </a:xfrm>
          <a:prstGeom prst="rect">
            <a:avLst/>
          </a:prstGeom>
        </p:spPr>
        <p:txBody>
          <a:bodyPr vert="horz" wrap="square" lIns="0" tIns="12700" rIns="0" bIns="0" rtlCol="0">
            <a:spAutoFit/>
          </a:bodyPr>
          <a:lstStyle/>
          <a:p>
            <a:pPr marL="12700">
              <a:lnSpc>
                <a:spcPct val="100000"/>
              </a:lnSpc>
              <a:spcBef>
                <a:spcPts val="100"/>
              </a:spcBef>
            </a:pPr>
            <a:r>
              <a:rPr spc="-20" dirty="0"/>
              <a:t>Key </a:t>
            </a:r>
            <a:r>
              <a:rPr spc="15" dirty="0"/>
              <a:t>Performance </a:t>
            </a:r>
            <a:r>
              <a:rPr spc="5" dirty="0"/>
              <a:t>Indicators</a:t>
            </a:r>
            <a:r>
              <a:rPr spc="-340" dirty="0"/>
              <a:t> </a:t>
            </a:r>
            <a:r>
              <a:rPr spc="-20" dirty="0"/>
              <a:t>(KPIs)</a:t>
            </a:r>
            <a:endParaRPr spc="-20" dirty="0"/>
          </a:p>
        </p:txBody>
      </p:sp>
      <p:sp>
        <p:nvSpPr>
          <p:cNvPr id="17" name="object 17"/>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80" dirty="0"/>
            </a:fld>
            <a:endParaRPr spc="80" dirty="0"/>
          </a:p>
        </p:txBody>
      </p:sp>
      <p:sp>
        <p:nvSpPr>
          <p:cNvPr id="18" name="object 18"/>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19" name="object 19"/>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20" name="object 20"/>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21" name="object 21"/>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11" name="object 11"/>
          <p:cNvSpPr txBox="1"/>
          <p:nvPr/>
        </p:nvSpPr>
        <p:spPr>
          <a:xfrm>
            <a:off x="1119936" y="994663"/>
            <a:ext cx="1723389" cy="1007327"/>
          </a:xfrm>
          <a:prstGeom prst="rect">
            <a:avLst/>
          </a:prstGeom>
        </p:spPr>
        <p:txBody>
          <a:bodyPr vert="horz" wrap="square" lIns="0" tIns="12065" rIns="0" bIns="0" rtlCol="0">
            <a:spAutoFit/>
          </a:bodyPr>
          <a:lstStyle/>
          <a:p>
            <a:pPr algn="ctr">
              <a:lnSpc>
                <a:spcPct val="100000"/>
              </a:lnSpc>
              <a:spcBef>
                <a:spcPts val="95"/>
              </a:spcBef>
            </a:pPr>
            <a:r>
              <a:rPr lang="en-US" sz="1600" b="1" spc="-20" dirty="0">
                <a:solidFill>
                  <a:srgbClr val="212121"/>
                </a:solidFill>
                <a:latin typeface="Arial" panose="020B0604020202020204"/>
                <a:cs typeface="Arial" panose="020B0604020202020204"/>
              </a:rPr>
              <a:t>Reduced time</a:t>
            </a:r>
            <a:r>
              <a:rPr sz="1600" b="1" spc="-90" dirty="0">
                <a:solidFill>
                  <a:srgbClr val="212121"/>
                </a:solidFill>
                <a:latin typeface="Arial" panose="020B0604020202020204"/>
                <a:cs typeface="Arial" panose="020B0604020202020204"/>
              </a:rPr>
              <a:t> </a:t>
            </a:r>
            <a:endParaRPr sz="1600" dirty="0">
              <a:latin typeface="Arial" panose="020B0604020202020204"/>
              <a:cs typeface="Arial" panose="020B0604020202020204"/>
            </a:endParaRPr>
          </a:p>
          <a:p>
            <a:pPr marL="45085" marR="102870" indent="-635" algn="ctr">
              <a:lnSpc>
                <a:spcPct val="100000"/>
              </a:lnSpc>
              <a:spcBef>
                <a:spcPts val="825"/>
              </a:spcBef>
            </a:pPr>
            <a:r>
              <a:rPr lang="en-US" sz="1400" spc="-105" dirty="0">
                <a:solidFill>
                  <a:srgbClr val="212121"/>
                </a:solidFill>
                <a:latin typeface="Verdana" panose="020B0604030504040204"/>
                <a:cs typeface="Verdana" panose="020B0604030504040204"/>
              </a:rPr>
              <a:t>Automated selection reduced manually selection time</a:t>
            </a:r>
            <a:endParaRPr sz="1400" dirty="0">
              <a:latin typeface="Verdana" panose="020B0604030504040204"/>
              <a:cs typeface="Verdana" panose="020B0604030504040204"/>
            </a:endParaRPr>
          </a:p>
        </p:txBody>
      </p:sp>
      <p:sp>
        <p:nvSpPr>
          <p:cNvPr id="12" name="object 12"/>
          <p:cNvSpPr txBox="1"/>
          <p:nvPr/>
        </p:nvSpPr>
        <p:spPr>
          <a:xfrm>
            <a:off x="3662248" y="987238"/>
            <a:ext cx="1725295" cy="1335622"/>
          </a:xfrm>
          <a:prstGeom prst="rect">
            <a:avLst/>
          </a:prstGeom>
        </p:spPr>
        <p:txBody>
          <a:bodyPr vert="horz" wrap="square" lIns="0" tIns="12065" rIns="0" bIns="0" rtlCol="0">
            <a:spAutoFit/>
          </a:bodyPr>
          <a:lstStyle/>
          <a:p>
            <a:pPr marL="3175" algn="ctr">
              <a:lnSpc>
                <a:spcPct val="100000"/>
              </a:lnSpc>
              <a:spcBef>
                <a:spcPts val="95"/>
              </a:spcBef>
            </a:pPr>
            <a:r>
              <a:rPr lang="en-US" sz="1600" b="1" spc="-45" dirty="0">
                <a:solidFill>
                  <a:srgbClr val="212121"/>
                </a:solidFill>
                <a:latin typeface="Arial" panose="020B0604020202020204"/>
                <a:cs typeface="Arial" panose="020B0604020202020204"/>
              </a:rPr>
              <a:t>2 mode layout</a:t>
            </a:r>
            <a:endParaRPr lang="en-US" sz="1600" b="1" dirty="0">
              <a:latin typeface="Arial" panose="020B0604020202020204"/>
              <a:cs typeface="Arial" panose="020B0604020202020204"/>
            </a:endParaRPr>
          </a:p>
          <a:p>
            <a:pPr marL="3175" algn="ctr">
              <a:lnSpc>
                <a:spcPct val="100000"/>
              </a:lnSpc>
              <a:spcBef>
                <a:spcPts val="95"/>
              </a:spcBef>
            </a:pPr>
            <a:r>
              <a:rPr lang="en-US" sz="1400" spc="-100" dirty="0">
                <a:solidFill>
                  <a:srgbClr val="212121"/>
                </a:solidFill>
                <a:latin typeface="Verdana" panose="020B0604030504040204"/>
                <a:cs typeface="Verdana" panose="020B0604030504040204"/>
              </a:rPr>
              <a:t>Upon email verification, 2 types of portal are selected: Government &amp; Tenderer</a:t>
            </a:r>
            <a:endParaRPr sz="1400" dirty="0">
              <a:latin typeface="Verdana" panose="020B0604030504040204"/>
              <a:cs typeface="Verdana" panose="020B0604030504040204"/>
            </a:endParaRPr>
          </a:p>
        </p:txBody>
      </p:sp>
      <p:sp>
        <p:nvSpPr>
          <p:cNvPr id="13" name="object 13"/>
          <p:cNvSpPr txBox="1"/>
          <p:nvPr/>
        </p:nvSpPr>
        <p:spPr>
          <a:xfrm>
            <a:off x="6247257" y="994663"/>
            <a:ext cx="1941195" cy="1810111"/>
          </a:xfrm>
          <a:prstGeom prst="rect">
            <a:avLst/>
          </a:prstGeom>
        </p:spPr>
        <p:txBody>
          <a:bodyPr vert="horz" wrap="square" lIns="0" tIns="12065" rIns="0" bIns="0" rtlCol="0">
            <a:spAutoFit/>
          </a:bodyPr>
          <a:lstStyle/>
          <a:p>
            <a:pPr marL="46355" algn="ctr">
              <a:lnSpc>
                <a:spcPct val="100000"/>
              </a:lnSpc>
              <a:spcBef>
                <a:spcPts val="95"/>
              </a:spcBef>
            </a:pPr>
            <a:r>
              <a:rPr lang="en-US" sz="1600" b="1" spc="-65" dirty="0">
                <a:solidFill>
                  <a:srgbClr val="212121"/>
                </a:solidFill>
                <a:latin typeface="Arial" panose="020B0604020202020204"/>
                <a:cs typeface="Arial" panose="020B0604020202020204"/>
              </a:rPr>
              <a:t>Rating System based on reports</a:t>
            </a:r>
            <a:endParaRPr lang="en-US" sz="1600" b="1" spc="-65" dirty="0">
              <a:solidFill>
                <a:srgbClr val="212121"/>
              </a:solidFill>
              <a:latin typeface="Arial" panose="020B0604020202020204"/>
              <a:cs typeface="Arial" panose="020B0604020202020204"/>
            </a:endParaRPr>
          </a:p>
          <a:p>
            <a:pPr marL="46355" algn="ctr">
              <a:lnSpc>
                <a:spcPct val="100000"/>
              </a:lnSpc>
              <a:spcBef>
                <a:spcPts val="95"/>
              </a:spcBef>
            </a:pPr>
            <a:r>
              <a:rPr lang="en-US" sz="1400" spc="-90" dirty="0">
                <a:solidFill>
                  <a:srgbClr val="212121"/>
                </a:solidFill>
                <a:latin typeface="Verdana" panose="020B0604030504040204"/>
                <a:cs typeface="Verdana" panose="020B0604030504040204"/>
              </a:rPr>
              <a:t>After a contract has ended, reports are submitted according to the criteria of the tender and rating is updated according to it.</a:t>
            </a:r>
            <a:endParaRPr sz="1400" dirty="0">
              <a:latin typeface="Verdana" panose="020B0604030504040204"/>
              <a:cs typeface="Verdana" panose="020B0604030504040204"/>
            </a:endParaRPr>
          </a:p>
        </p:txBody>
      </p:sp>
      <p:sp>
        <p:nvSpPr>
          <p:cNvPr id="14" name="object 14"/>
          <p:cNvSpPr txBox="1"/>
          <p:nvPr/>
        </p:nvSpPr>
        <p:spPr>
          <a:xfrm>
            <a:off x="1066800" y="2792224"/>
            <a:ext cx="1640205" cy="1828065"/>
          </a:xfrm>
          <a:prstGeom prst="rect">
            <a:avLst/>
          </a:prstGeom>
        </p:spPr>
        <p:txBody>
          <a:bodyPr vert="horz" wrap="square" lIns="0" tIns="12065" rIns="0" bIns="0" rtlCol="0">
            <a:spAutoFit/>
          </a:bodyPr>
          <a:lstStyle/>
          <a:p>
            <a:pPr marL="147955" marR="95250" algn="ctr">
              <a:lnSpc>
                <a:spcPct val="100000"/>
              </a:lnSpc>
              <a:spcBef>
                <a:spcPts val="95"/>
              </a:spcBef>
            </a:pPr>
            <a:r>
              <a:rPr lang="en-US" sz="1600" b="1" spc="-25" dirty="0">
                <a:solidFill>
                  <a:srgbClr val="212121"/>
                </a:solidFill>
                <a:latin typeface="Arial" panose="020B0604020202020204"/>
                <a:cs typeface="Arial" panose="020B0604020202020204"/>
              </a:rPr>
              <a:t>Penalty system for sharks</a:t>
            </a:r>
            <a:endParaRPr lang="en-US" sz="1600" b="1" dirty="0">
              <a:latin typeface="Arial" panose="020B0604020202020204"/>
              <a:cs typeface="Arial" panose="020B0604020202020204"/>
            </a:endParaRPr>
          </a:p>
          <a:p>
            <a:pPr marL="147955" marR="95250" algn="ctr">
              <a:lnSpc>
                <a:spcPct val="100000"/>
              </a:lnSpc>
              <a:spcBef>
                <a:spcPts val="95"/>
              </a:spcBef>
            </a:pPr>
            <a:r>
              <a:rPr lang="en-US" sz="1400" spc="-80" dirty="0">
                <a:solidFill>
                  <a:srgbClr val="212121"/>
                </a:solidFill>
                <a:latin typeface="Verdana" panose="020B0604030504040204"/>
                <a:cs typeface="Verdana" panose="020B0604030504040204"/>
              </a:rPr>
              <a:t>Penalty system is introduced so that new tenderers can rise</a:t>
            </a:r>
            <a:endParaRPr sz="1400" dirty="0">
              <a:latin typeface="Verdana" panose="020B0604030504040204"/>
              <a:cs typeface="Verdana" panose="020B0604030504040204"/>
            </a:endParaRPr>
          </a:p>
        </p:txBody>
      </p:sp>
      <p:sp>
        <p:nvSpPr>
          <p:cNvPr id="15" name="object 15"/>
          <p:cNvSpPr txBox="1"/>
          <p:nvPr/>
        </p:nvSpPr>
        <p:spPr>
          <a:xfrm>
            <a:off x="3419596" y="2763388"/>
            <a:ext cx="2115070" cy="1753685"/>
          </a:xfrm>
          <a:prstGeom prst="rect">
            <a:avLst/>
          </a:prstGeom>
        </p:spPr>
        <p:txBody>
          <a:bodyPr vert="horz" wrap="square" lIns="0" tIns="12065" rIns="0" bIns="0" rtlCol="0">
            <a:spAutoFit/>
          </a:bodyPr>
          <a:lstStyle/>
          <a:p>
            <a:pPr marL="12700" marR="5080" indent="42545" algn="ctr">
              <a:lnSpc>
                <a:spcPct val="100000"/>
              </a:lnSpc>
              <a:spcBef>
                <a:spcPts val="95"/>
              </a:spcBef>
            </a:pPr>
            <a:r>
              <a:rPr lang="en-US" sz="1600" b="1" spc="-25" dirty="0">
                <a:solidFill>
                  <a:srgbClr val="212121"/>
                </a:solidFill>
                <a:latin typeface="Arial" panose="020B0604020202020204"/>
                <a:cs typeface="Arial" panose="020B0604020202020204"/>
              </a:rPr>
              <a:t>Direct Ministry to Tenderer Interaction system</a:t>
            </a:r>
            <a:endParaRPr sz="1600" dirty="0">
              <a:latin typeface="Arial" panose="020B0604020202020204"/>
              <a:cs typeface="Arial" panose="020B0604020202020204"/>
            </a:endParaRPr>
          </a:p>
          <a:p>
            <a:pPr marL="146685" marR="179705" indent="635" algn="ctr">
              <a:lnSpc>
                <a:spcPct val="100000"/>
              </a:lnSpc>
              <a:spcBef>
                <a:spcPts val="1090"/>
              </a:spcBef>
            </a:pPr>
            <a:r>
              <a:rPr lang="en-US" sz="1400" spc="-105" dirty="0">
                <a:solidFill>
                  <a:srgbClr val="212121"/>
                </a:solidFill>
                <a:latin typeface="Verdana" panose="020B0604030504040204"/>
                <a:cs typeface="Verdana" panose="020B0604030504040204"/>
              </a:rPr>
              <a:t>Easy access of communication between govt and service providers</a:t>
            </a:r>
            <a:endParaRPr sz="1400" dirty="0">
              <a:latin typeface="Verdana" panose="020B0604030504040204"/>
              <a:cs typeface="Verdana" panose="020B0604030504040204"/>
            </a:endParaRPr>
          </a:p>
        </p:txBody>
      </p:sp>
      <p:sp>
        <p:nvSpPr>
          <p:cNvPr id="16" name="object 16"/>
          <p:cNvSpPr txBox="1"/>
          <p:nvPr/>
        </p:nvSpPr>
        <p:spPr>
          <a:xfrm>
            <a:off x="5679406" y="2858810"/>
            <a:ext cx="3350833" cy="1163780"/>
          </a:xfrm>
          <a:prstGeom prst="rect">
            <a:avLst/>
          </a:prstGeom>
        </p:spPr>
        <p:txBody>
          <a:bodyPr vert="horz" wrap="square" lIns="0" tIns="12065" rIns="0" bIns="0" rtlCol="0">
            <a:spAutoFit/>
          </a:bodyPr>
          <a:lstStyle/>
          <a:p>
            <a:pPr marL="195580" marR="441325" indent="172085" algn="ctr">
              <a:lnSpc>
                <a:spcPct val="100000"/>
              </a:lnSpc>
              <a:spcBef>
                <a:spcPts val="95"/>
              </a:spcBef>
            </a:pPr>
            <a:r>
              <a:rPr lang="en-US" sz="1600" b="1" spc="-25" dirty="0">
                <a:solidFill>
                  <a:srgbClr val="212121"/>
                </a:solidFill>
                <a:latin typeface="Arial" panose="020B0604020202020204"/>
                <a:cs typeface="Arial" panose="020B0604020202020204"/>
              </a:rPr>
              <a:t>Multiple registration system for multiple works</a:t>
            </a:r>
            <a:endParaRPr lang="en-US" sz="1600" b="1" spc="-25" dirty="0">
              <a:solidFill>
                <a:srgbClr val="212121"/>
              </a:solidFill>
              <a:latin typeface="Arial" panose="020B0604020202020204"/>
              <a:cs typeface="Arial" panose="020B0604020202020204"/>
            </a:endParaRPr>
          </a:p>
          <a:p>
            <a:pPr marL="195580" marR="441325" indent="172085" algn="ctr">
              <a:lnSpc>
                <a:spcPct val="100000"/>
              </a:lnSpc>
              <a:spcBef>
                <a:spcPts val="95"/>
              </a:spcBef>
            </a:pPr>
            <a:r>
              <a:rPr lang="en-US" sz="1400" spc="-135" dirty="0">
                <a:solidFill>
                  <a:srgbClr val="212121"/>
                </a:solidFill>
                <a:latin typeface="Verdana" panose="020B0604030504040204"/>
                <a:cs typeface="Verdana" panose="020B0604030504040204"/>
              </a:rPr>
              <a:t>There will be system for the registration of multiple works by single company</a:t>
            </a:r>
            <a:endParaRPr sz="1400" dirty="0">
              <a:latin typeface="Verdana" panose="020B0604030504040204"/>
              <a:cs typeface="Verdana" panose="020B0604030504040204"/>
            </a:endParaRPr>
          </a:p>
        </p:txBody>
      </p:sp>
      <p:sp>
        <p:nvSpPr>
          <p:cNvPr id="22" name="Rectangle 21"/>
          <p:cNvSpPr/>
          <p:nvPr/>
        </p:nvSpPr>
        <p:spPr>
          <a:xfrm>
            <a:off x="8075233" y="71779"/>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5233" y="-3362"/>
            <a:ext cx="1052135" cy="990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3" name="object 3"/>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FF6C2B"/>
          </a:solidFill>
        </p:spPr>
        <p:txBody>
          <a:bodyPr wrap="square" lIns="0" tIns="0" rIns="0" bIns="0" rtlCol="0"/>
          <a:lstStyle/>
          <a:p/>
        </p:txBody>
      </p:sp>
      <p:sp>
        <p:nvSpPr>
          <p:cNvPr id="4" name="object 4"/>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FF6C2B"/>
          </a:solidFill>
        </p:spPr>
        <p:txBody>
          <a:bodyPr wrap="square" lIns="0" tIns="0" rIns="0" bIns="0" rtlCol="0"/>
          <a:lstStyle/>
          <a:p/>
        </p:txBody>
      </p:sp>
      <p:sp>
        <p:nvSpPr>
          <p:cNvPr id="5" name="object 5"/>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FF6C2B"/>
          </a:solidFill>
        </p:spPr>
        <p:txBody>
          <a:bodyPr wrap="square" lIns="0" tIns="0" rIns="0" bIns="0" rtlCol="0"/>
          <a:lstStyle/>
          <a:p/>
        </p:txBody>
      </p:sp>
      <p:sp>
        <p:nvSpPr>
          <p:cNvPr id="6" name="object 6"/>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BE341A"/>
          </a:solidFill>
        </p:spPr>
        <p:txBody>
          <a:bodyPr wrap="square" lIns="0" tIns="0" rIns="0" bIns="0" rtlCol="0"/>
          <a:lstStyle/>
          <a:p/>
        </p:txBody>
      </p:sp>
      <p:sp>
        <p:nvSpPr>
          <p:cNvPr id="7" name="object 7"/>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8" name="object 8"/>
          <p:cNvSpPr/>
          <p:nvPr/>
        </p:nvSpPr>
        <p:spPr>
          <a:xfrm>
            <a:off x="8647263" y="64031"/>
            <a:ext cx="440318" cy="545463"/>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8076065" y="67091"/>
            <a:ext cx="502211" cy="557500"/>
          </a:xfrm>
          <a:prstGeom prst="rect">
            <a:avLst/>
          </a:prstGeom>
          <a:blipFill>
            <a:blip r:embed="rId2" cstate="print"/>
            <a:stretch>
              <a:fillRect/>
            </a:stretch>
          </a:blipFill>
        </p:spPr>
        <p:txBody>
          <a:bodyPr wrap="square" lIns="0" tIns="0" rIns="0" bIns="0" rtlCol="0"/>
          <a:lstStyle/>
          <a:p/>
        </p:txBody>
      </p:sp>
      <p:graphicFrame>
        <p:nvGraphicFramePr>
          <p:cNvPr id="10" name="object 10"/>
          <p:cNvGraphicFramePr>
            <a:graphicFrameLocks noGrp="1"/>
          </p:cNvGraphicFramePr>
          <p:nvPr/>
        </p:nvGraphicFramePr>
        <p:xfrm>
          <a:off x="38259" y="938200"/>
          <a:ext cx="9067481" cy="3603701"/>
        </p:xfrm>
        <a:graphic>
          <a:graphicData uri="http://schemas.openxmlformats.org/drawingml/2006/table">
            <a:tbl>
              <a:tblPr firstRow="1" bandRow="1">
                <a:tableStyleId>{2D5ABB26-0587-4C30-8999-92F81FD0307C}</a:tableStyleId>
              </a:tblPr>
              <a:tblGrid>
                <a:gridCol w="1899603"/>
                <a:gridCol w="1194435"/>
                <a:gridCol w="2221230"/>
                <a:gridCol w="2721609"/>
                <a:gridCol w="1030604"/>
              </a:tblGrid>
              <a:tr h="431589">
                <a:tc>
                  <a:txBody>
                    <a:bodyPr/>
                    <a:lstStyle/>
                    <a:p>
                      <a:pPr marL="151130">
                        <a:lnSpc>
                          <a:spcPct val="100000"/>
                        </a:lnSpc>
                        <a:spcBef>
                          <a:spcPts val="695"/>
                        </a:spcBef>
                      </a:pPr>
                      <a:r>
                        <a:rPr sz="1100" b="1" spc="-45" dirty="0">
                          <a:solidFill>
                            <a:srgbClr val="FFFFFF"/>
                          </a:solidFill>
                          <a:latin typeface="Arial" panose="020B0604020202020204"/>
                          <a:cs typeface="Arial" panose="020B0604020202020204"/>
                        </a:rPr>
                        <a:t>STRATEGY</a:t>
                      </a:r>
                      <a:endParaRPr sz="1100">
                        <a:latin typeface="Arial" panose="020B0604020202020204"/>
                        <a:cs typeface="Arial" panose="020B0604020202020204"/>
                      </a:endParaRPr>
                    </a:p>
                  </a:txBody>
                  <a:tcPr marL="0" marR="0" marT="88265" marB="0">
                    <a:solidFill>
                      <a:srgbClr val="BE341A"/>
                    </a:solidFill>
                  </a:tcPr>
                </a:tc>
                <a:tc>
                  <a:txBody>
                    <a:bodyPr/>
                    <a:lstStyle/>
                    <a:p>
                      <a:pPr marL="320675">
                        <a:lnSpc>
                          <a:spcPct val="100000"/>
                        </a:lnSpc>
                        <a:spcBef>
                          <a:spcPts val="695"/>
                        </a:spcBef>
                      </a:pPr>
                      <a:r>
                        <a:rPr sz="1100" b="1" spc="-70" dirty="0">
                          <a:solidFill>
                            <a:srgbClr val="FFFFFF"/>
                          </a:solidFill>
                          <a:latin typeface="Arial" panose="020B0604020202020204"/>
                          <a:cs typeface="Arial" panose="020B0604020202020204"/>
                        </a:rPr>
                        <a:t>RISK </a:t>
                      </a:r>
                      <a:r>
                        <a:rPr sz="1100" b="1" spc="-65" dirty="0">
                          <a:solidFill>
                            <a:srgbClr val="FFFFFF"/>
                          </a:solidFill>
                          <a:latin typeface="Arial" panose="020B0604020202020204"/>
                          <a:cs typeface="Arial" panose="020B0604020202020204"/>
                        </a:rPr>
                        <a:t>TYPE</a:t>
                      </a:r>
                      <a:endParaRPr sz="1100">
                        <a:latin typeface="Arial" panose="020B0604020202020204"/>
                        <a:cs typeface="Arial" panose="020B0604020202020204"/>
                      </a:endParaRPr>
                    </a:p>
                  </a:txBody>
                  <a:tcPr marL="0" marR="0" marT="88265" marB="0">
                    <a:solidFill>
                      <a:srgbClr val="BE341A"/>
                    </a:solidFill>
                  </a:tcPr>
                </a:tc>
                <a:tc>
                  <a:txBody>
                    <a:bodyPr/>
                    <a:lstStyle/>
                    <a:p>
                      <a:pPr marL="710565">
                        <a:lnSpc>
                          <a:spcPct val="100000"/>
                        </a:lnSpc>
                        <a:spcBef>
                          <a:spcPts val="695"/>
                        </a:spcBef>
                      </a:pPr>
                      <a:r>
                        <a:rPr sz="1100" b="1" spc="-35" dirty="0">
                          <a:solidFill>
                            <a:srgbClr val="FFFFFF"/>
                          </a:solidFill>
                          <a:latin typeface="Arial" panose="020B0604020202020204"/>
                          <a:cs typeface="Arial" panose="020B0604020202020204"/>
                        </a:rPr>
                        <a:t>DESCRIPTION</a:t>
                      </a:r>
                      <a:endParaRPr sz="1100">
                        <a:latin typeface="Arial" panose="020B0604020202020204"/>
                        <a:cs typeface="Arial" panose="020B0604020202020204"/>
                      </a:endParaRPr>
                    </a:p>
                  </a:txBody>
                  <a:tcPr marL="0" marR="0" marT="88265" marB="0">
                    <a:solidFill>
                      <a:srgbClr val="BE341A"/>
                    </a:solidFill>
                  </a:tcPr>
                </a:tc>
                <a:tc>
                  <a:txBody>
                    <a:bodyPr/>
                    <a:lstStyle/>
                    <a:p>
                      <a:pPr marL="640715">
                        <a:lnSpc>
                          <a:spcPct val="100000"/>
                        </a:lnSpc>
                        <a:spcBef>
                          <a:spcPts val="695"/>
                        </a:spcBef>
                      </a:pPr>
                      <a:r>
                        <a:rPr sz="1100" b="1" spc="5" dirty="0">
                          <a:solidFill>
                            <a:srgbClr val="FFFFFF"/>
                          </a:solidFill>
                          <a:latin typeface="Arial" panose="020B0604020202020204"/>
                          <a:cs typeface="Arial" panose="020B0604020202020204"/>
                        </a:rPr>
                        <a:t>MITIGATION</a:t>
                      </a:r>
                      <a:r>
                        <a:rPr sz="1100" b="1" spc="-95" dirty="0">
                          <a:solidFill>
                            <a:srgbClr val="FFFFFF"/>
                          </a:solidFill>
                          <a:latin typeface="Arial" panose="020B0604020202020204"/>
                          <a:cs typeface="Arial" panose="020B0604020202020204"/>
                        </a:rPr>
                        <a:t> </a:t>
                      </a:r>
                      <a:r>
                        <a:rPr sz="1100" b="1" spc="-20" dirty="0">
                          <a:solidFill>
                            <a:srgbClr val="FFFFFF"/>
                          </a:solidFill>
                          <a:latin typeface="Arial" panose="020B0604020202020204"/>
                          <a:cs typeface="Arial" panose="020B0604020202020204"/>
                        </a:rPr>
                        <a:t>TACTICS</a:t>
                      </a:r>
                      <a:endParaRPr sz="1100" dirty="0">
                        <a:latin typeface="Arial" panose="020B0604020202020204"/>
                        <a:cs typeface="Arial" panose="020B0604020202020204"/>
                      </a:endParaRPr>
                    </a:p>
                  </a:txBody>
                  <a:tcPr marL="0" marR="0" marT="88265" marB="0">
                    <a:solidFill>
                      <a:srgbClr val="BE341A"/>
                    </a:solidFill>
                  </a:tcPr>
                </a:tc>
                <a:tc>
                  <a:txBody>
                    <a:bodyPr/>
                    <a:lstStyle/>
                    <a:p>
                      <a:pPr marL="184785">
                        <a:lnSpc>
                          <a:spcPct val="100000"/>
                        </a:lnSpc>
                        <a:spcBef>
                          <a:spcPts val="695"/>
                        </a:spcBef>
                      </a:pPr>
                      <a:r>
                        <a:rPr sz="1100" b="1" spc="-35" dirty="0">
                          <a:solidFill>
                            <a:srgbClr val="FFFFFF"/>
                          </a:solidFill>
                          <a:latin typeface="Arial" panose="020B0604020202020204"/>
                          <a:cs typeface="Arial" panose="020B0604020202020204"/>
                        </a:rPr>
                        <a:t>URGENCY</a:t>
                      </a:r>
                      <a:endParaRPr sz="1100">
                        <a:latin typeface="Arial" panose="020B0604020202020204"/>
                        <a:cs typeface="Arial" panose="020B0604020202020204"/>
                      </a:endParaRPr>
                    </a:p>
                  </a:txBody>
                  <a:tcPr marL="0" marR="0" marT="88265" marB="0">
                    <a:solidFill>
                      <a:srgbClr val="BE341A"/>
                    </a:solidFill>
                  </a:tcPr>
                </a:tc>
              </a:tr>
              <a:tr h="635211">
                <a:tc>
                  <a:txBody>
                    <a:bodyPr/>
                    <a:lstStyle/>
                    <a:p>
                      <a:pPr>
                        <a:lnSpc>
                          <a:spcPct val="100000"/>
                        </a:lnSpc>
                      </a:pPr>
                      <a:endParaRPr sz="1200" dirty="0">
                        <a:latin typeface="Times New Roman" panose="02020603050405020304"/>
                        <a:cs typeface="Times New Roman" panose="02020603050405020304"/>
                      </a:endParaRPr>
                    </a:p>
                    <a:p>
                      <a:pPr marL="91440">
                        <a:lnSpc>
                          <a:spcPct val="100000"/>
                        </a:lnSpc>
                        <a:spcBef>
                          <a:spcPts val="1045"/>
                        </a:spcBef>
                      </a:pPr>
                      <a:r>
                        <a:rPr lang="en-US" sz="1000" b="1" spc="15" dirty="0">
                          <a:solidFill>
                            <a:srgbClr val="FFFFFF"/>
                          </a:solidFill>
                          <a:latin typeface="Arial" panose="020B0604020202020204"/>
                          <a:cs typeface="Arial" panose="020B0604020202020204"/>
                        </a:rPr>
                        <a:t>Marketing</a:t>
                      </a:r>
                      <a:endParaRPr sz="1000" dirty="0">
                        <a:latin typeface="Arial" panose="020B0604020202020204"/>
                        <a:cs typeface="Arial" panose="020B0604020202020204"/>
                      </a:endParaRPr>
                    </a:p>
                  </a:txBody>
                  <a:tcPr marL="0" marR="0" marT="0" marB="0">
                    <a:lnB w="12700">
                      <a:solidFill>
                        <a:srgbClr val="FFFFFF"/>
                      </a:solidFill>
                      <a:prstDash val="solid"/>
                    </a:lnB>
                    <a:solidFill>
                      <a:srgbClr val="BE341A"/>
                    </a:solidFill>
                  </a:tcPr>
                </a:tc>
                <a:tc>
                  <a:txBody>
                    <a:bodyPr/>
                    <a:lstStyle/>
                    <a:p>
                      <a:pPr>
                        <a:lnSpc>
                          <a:spcPct val="100000"/>
                        </a:lnSpc>
                      </a:pPr>
                      <a:endParaRPr sz="2000" dirty="0">
                        <a:latin typeface="Times New Roman" panose="02020603050405020304"/>
                        <a:cs typeface="Times New Roman" panose="02020603050405020304"/>
                      </a:endParaRPr>
                    </a:p>
                    <a:p>
                      <a:pPr marL="91440">
                        <a:lnSpc>
                          <a:spcPct val="100000"/>
                        </a:lnSpc>
                      </a:pPr>
                      <a:r>
                        <a:rPr sz="1200" spc="-70" dirty="0">
                          <a:solidFill>
                            <a:srgbClr val="434343"/>
                          </a:solidFill>
                          <a:latin typeface="Verdana" panose="020B0604030504040204"/>
                          <a:cs typeface="Verdana" panose="020B0604030504040204"/>
                        </a:rPr>
                        <a:t>Low</a:t>
                      </a:r>
                      <a:r>
                        <a:rPr lang="en-US" sz="1200" spc="-175" dirty="0">
                          <a:solidFill>
                            <a:srgbClr val="434343"/>
                          </a:solidFill>
                          <a:latin typeface="Verdana" panose="020B0604030504040204"/>
                          <a:cs typeface="Verdana" panose="020B0604030504040204"/>
                        </a:rPr>
                        <a:t> </a:t>
                      </a:r>
                      <a:r>
                        <a:rPr lang="en-US" sz="1200" spc="-100" dirty="0">
                          <a:solidFill>
                            <a:srgbClr val="434343"/>
                          </a:solidFill>
                          <a:latin typeface="Verdana" panose="020B0604030504040204"/>
                          <a:cs typeface="Verdana" panose="020B0604030504040204"/>
                        </a:rPr>
                        <a:t>I</a:t>
                      </a:r>
                      <a:r>
                        <a:rPr sz="1200" spc="-100" dirty="0">
                          <a:solidFill>
                            <a:srgbClr val="434343"/>
                          </a:solidFill>
                          <a:latin typeface="Verdana" panose="020B0604030504040204"/>
                          <a:cs typeface="Verdana" panose="020B0604030504040204"/>
                        </a:rPr>
                        <a:t>mpact</a:t>
                      </a:r>
                      <a:endParaRPr sz="1200" dirty="0">
                        <a:latin typeface="Verdana" panose="020B0604030504040204"/>
                        <a:cs typeface="Verdana" panose="020B0604030504040204"/>
                      </a:endParaRPr>
                    </a:p>
                  </a:txBody>
                  <a:tcPr marL="0" marR="0" marT="0" marB="0">
                    <a:lnB w="12700">
                      <a:solidFill>
                        <a:srgbClr val="BE341A"/>
                      </a:solidFill>
                      <a:prstDash val="solid"/>
                    </a:lnB>
                  </a:tcPr>
                </a:tc>
                <a:tc>
                  <a:txBody>
                    <a:bodyPr/>
                    <a:lstStyle/>
                    <a:p>
                      <a:pPr>
                        <a:lnSpc>
                          <a:spcPct val="100000"/>
                        </a:lnSpc>
                        <a:spcBef>
                          <a:spcPts val="25"/>
                        </a:spcBef>
                      </a:pPr>
                      <a:endParaRPr sz="1350" dirty="0">
                        <a:latin typeface="Times New Roman" panose="02020603050405020304"/>
                        <a:cs typeface="Times New Roman" panose="02020603050405020304"/>
                      </a:endParaRPr>
                    </a:p>
                    <a:p>
                      <a:pPr marL="205740" marR="92710">
                        <a:lnSpc>
                          <a:spcPct val="100000"/>
                        </a:lnSpc>
                      </a:pPr>
                      <a:r>
                        <a:rPr lang="en-US" sz="1200" spc="-95" dirty="0">
                          <a:solidFill>
                            <a:srgbClr val="434343"/>
                          </a:solidFill>
                          <a:latin typeface="Verdana" panose="020B0604030504040204"/>
                          <a:cs typeface="Verdana" panose="020B0604030504040204"/>
                        </a:rPr>
                        <a:t>N</a:t>
                      </a:r>
                      <a:r>
                        <a:rPr sz="1200" spc="-75" dirty="0">
                          <a:solidFill>
                            <a:srgbClr val="434343"/>
                          </a:solidFill>
                          <a:latin typeface="Verdana" panose="020B0604030504040204"/>
                          <a:cs typeface="Verdana" panose="020B0604030504040204"/>
                        </a:rPr>
                        <a:t>ot</a:t>
                      </a:r>
                      <a:r>
                        <a:rPr sz="1200" spc="-160" dirty="0">
                          <a:solidFill>
                            <a:srgbClr val="434343"/>
                          </a:solidFill>
                          <a:latin typeface="Verdana" panose="020B0604030504040204"/>
                          <a:cs typeface="Verdana" panose="020B0604030504040204"/>
                        </a:rPr>
                        <a:t> </a:t>
                      </a:r>
                      <a:r>
                        <a:rPr sz="1200" spc="-70" dirty="0">
                          <a:solidFill>
                            <a:srgbClr val="434343"/>
                          </a:solidFill>
                          <a:latin typeface="Verdana" panose="020B0604030504040204"/>
                          <a:cs typeface="Verdana" panose="020B0604030504040204"/>
                        </a:rPr>
                        <a:t>getting</a:t>
                      </a:r>
                      <a:r>
                        <a:rPr sz="1200" spc="-185" dirty="0">
                          <a:solidFill>
                            <a:srgbClr val="434343"/>
                          </a:solidFill>
                          <a:latin typeface="Verdana" panose="020B0604030504040204"/>
                          <a:cs typeface="Verdana" panose="020B0604030504040204"/>
                        </a:rPr>
                        <a:t> </a:t>
                      </a:r>
                      <a:r>
                        <a:rPr sz="1200" spc="-90" dirty="0">
                          <a:solidFill>
                            <a:srgbClr val="434343"/>
                          </a:solidFill>
                          <a:latin typeface="Verdana" panose="020B0604030504040204"/>
                          <a:cs typeface="Verdana" panose="020B0604030504040204"/>
                        </a:rPr>
                        <a:t>enough  </a:t>
                      </a:r>
                      <a:r>
                        <a:rPr sz="1200" spc="-70" dirty="0">
                          <a:solidFill>
                            <a:srgbClr val="434343"/>
                          </a:solidFill>
                          <a:latin typeface="Verdana" panose="020B0604030504040204"/>
                          <a:cs typeface="Verdana" panose="020B0604030504040204"/>
                        </a:rPr>
                        <a:t>traction or</a:t>
                      </a:r>
                      <a:r>
                        <a:rPr sz="1200" spc="-245" dirty="0">
                          <a:solidFill>
                            <a:srgbClr val="434343"/>
                          </a:solidFill>
                          <a:latin typeface="Verdana" panose="020B0604030504040204"/>
                          <a:cs typeface="Verdana" panose="020B0604030504040204"/>
                        </a:rPr>
                        <a:t> </a:t>
                      </a:r>
                      <a:r>
                        <a:rPr sz="1200" spc="-85" dirty="0">
                          <a:solidFill>
                            <a:srgbClr val="434343"/>
                          </a:solidFill>
                          <a:latin typeface="Verdana" panose="020B0604030504040204"/>
                          <a:cs typeface="Verdana" panose="020B0604030504040204"/>
                        </a:rPr>
                        <a:t>engagement</a:t>
                      </a:r>
                      <a:endParaRPr sz="1200" dirty="0">
                        <a:latin typeface="Verdana" panose="020B0604030504040204"/>
                        <a:cs typeface="Verdana" panose="020B0604030504040204"/>
                      </a:endParaRPr>
                    </a:p>
                  </a:txBody>
                  <a:tcPr marL="0" marR="0" marT="3175" marB="0">
                    <a:lnB w="12700">
                      <a:solidFill>
                        <a:srgbClr val="BE341A"/>
                      </a:solidFill>
                      <a:prstDash val="solid"/>
                    </a:lnB>
                  </a:tcPr>
                </a:tc>
                <a:tc>
                  <a:txBody>
                    <a:bodyPr/>
                    <a:lstStyle/>
                    <a:p>
                      <a:pPr>
                        <a:lnSpc>
                          <a:spcPct val="100000"/>
                        </a:lnSpc>
                        <a:spcBef>
                          <a:spcPts val="25"/>
                        </a:spcBef>
                      </a:pPr>
                      <a:endParaRPr sz="1350" dirty="0">
                        <a:latin typeface="Times New Roman" panose="02020603050405020304"/>
                        <a:cs typeface="Times New Roman" panose="02020603050405020304"/>
                      </a:endParaRPr>
                    </a:p>
                    <a:p>
                      <a:pPr marL="92710" marR="296545">
                        <a:lnSpc>
                          <a:spcPct val="100000"/>
                        </a:lnSpc>
                      </a:pPr>
                      <a:r>
                        <a:rPr sz="1200" spc="-65" dirty="0">
                          <a:solidFill>
                            <a:srgbClr val="434343"/>
                          </a:solidFill>
                          <a:latin typeface="Verdana" panose="020B0604030504040204"/>
                          <a:cs typeface="Verdana" panose="020B0604030504040204"/>
                        </a:rPr>
                        <a:t>Refocus </a:t>
                      </a:r>
                      <a:r>
                        <a:rPr sz="1200" spc="-70" dirty="0">
                          <a:solidFill>
                            <a:srgbClr val="434343"/>
                          </a:solidFill>
                          <a:latin typeface="Verdana" panose="020B0604030504040204"/>
                          <a:cs typeface="Verdana" panose="020B0604030504040204"/>
                        </a:rPr>
                        <a:t>targeted </a:t>
                      </a:r>
                      <a:r>
                        <a:rPr sz="1200" spc="-85" dirty="0">
                          <a:solidFill>
                            <a:srgbClr val="434343"/>
                          </a:solidFill>
                          <a:latin typeface="Verdana" panose="020B0604030504040204"/>
                          <a:cs typeface="Verdana" panose="020B0604030504040204"/>
                        </a:rPr>
                        <a:t>advertisement  </a:t>
                      </a:r>
                      <a:r>
                        <a:rPr sz="1200" spc="-70" dirty="0">
                          <a:solidFill>
                            <a:srgbClr val="434343"/>
                          </a:solidFill>
                          <a:latin typeface="Verdana" panose="020B0604030504040204"/>
                          <a:cs typeface="Verdana" panose="020B0604030504040204"/>
                        </a:rPr>
                        <a:t>criteria</a:t>
                      </a:r>
                      <a:r>
                        <a:rPr sz="1200" spc="-165" dirty="0">
                          <a:solidFill>
                            <a:srgbClr val="434343"/>
                          </a:solidFill>
                          <a:latin typeface="Verdana" panose="020B0604030504040204"/>
                          <a:cs typeface="Verdana" panose="020B0604030504040204"/>
                        </a:rPr>
                        <a:t> </a:t>
                      </a:r>
                      <a:r>
                        <a:rPr sz="1200" spc="-55" dirty="0">
                          <a:solidFill>
                            <a:srgbClr val="434343"/>
                          </a:solidFill>
                          <a:latin typeface="Verdana" panose="020B0604030504040204"/>
                          <a:cs typeface="Verdana" panose="020B0604030504040204"/>
                        </a:rPr>
                        <a:t>to</a:t>
                      </a:r>
                      <a:r>
                        <a:rPr sz="1200" spc="-150" dirty="0">
                          <a:solidFill>
                            <a:srgbClr val="434343"/>
                          </a:solidFill>
                          <a:latin typeface="Verdana" panose="020B0604030504040204"/>
                          <a:cs typeface="Verdana" panose="020B0604030504040204"/>
                        </a:rPr>
                        <a:t> </a:t>
                      </a:r>
                      <a:r>
                        <a:rPr sz="1200" spc="-80" dirty="0">
                          <a:solidFill>
                            <a:srgbClr val="434343"/>
                          </a:solidFill>
                          <a:latin typeface="Verdana" panose="020B0604030504040204"/>
                          <a:cs typeface="Verdana" panose="020B0604030504040204"/>
                        </a:rPr>
                        <a:t>the</a:t>
                      </a:r>
                      <a:r>
                        <a:rPr sz="1200" spc="-170" dirty="0">
                          <a:solidFill>
                            <a:srgbClr val="434343"/>
                          </a:solidFill>
                          <a:latin typeface="Verdana" panose="020B0604030504040204"/>
                          <a:cs typeface="Verdana" panose="020B0604030504040204"/>
                        </a:rPr>
                        <a:t> </a:t>
                      </a:r>
                      <a:r>
                        <a:rPr sz="1200" spc="-80" dirty="0">
                          <a:solidFill>
                            <a:srgbClr val="434343"/>
                          </a:solidFill>
                          <a:latin typeface="Verdana" panose="020B0604030504040204"/>
                          <a:cs typeface="Verdana" panose="020B0604030504040204"/>
                        </a:rPr>
                        <a:t>ones</a:t>
                      </a:r>
                      <a:r>
                        <a:rPr sz="1200" spc="-155" dirty="0">
                          <a:solidFill>
                            <a:srgbClr val="434343"/>
                          </a:solidFill>
                          <a:latin typeface="Verdana" panose="020B0604030504040204"/>
                          <a:cs typeface="Verdana" panose="020B0604030504040204"/>
                        </a:rPr>
                        <a:t> </a:t>
                      </a:r>
                      <a:r>
                        <a:rPr sz="1200" spc="-75" dirty="0">
                          <a:solidFill>
                            <a:srgbClr val="434343"/>
                          </a:solidFill>
                          <a:latin typeface="Verdana" panose="020B0604030504040204"/>
                          <a:cs typeface="Verdana" panose="020B0604030504040204"/>
                        </a:rPr>
                        <a:t>performing</a:t>
                      </a:r>
                      <a:r>
                        <a:rPr sz="1200" spc="-170" dirty="0">
                          <a:solidFill>
                            <a:srgbClr val="434343"/>
                          </a:solidFill>
                          <a:latin typeface="Verdana" panose="020B0604030504040204"/>
                          <a:cs typeface="Verdana" panose="020B0604030504040204"/>
                        </a:rPr>
                        <a:t> </a:t>
                      </a:r>
                      <a:r>
                        <a:rPr sz="1200" spc="-85" dirty="0">
                          <a:solidFill>
                            <a:srgbClr val="434343"/>
                          </a:solidFill>
                          <a:latin typeface="Verdana" panose="020B0604030504040204"/>
                          <a:cs typeface="Verdana" panose="020B0604030504040204"/>
                        </a:rPr>
                        <a:t>well</a:t>
                      </a:r>
                      <a:endParaRPr sz="1200" dirty="0">
                        <a:latin typeface="Verdana" panose="020B0604030504040204"/>
                        <a:cs typeface="Verdana" panose="020B0604030504040204"/>
                      </a:endParaRPr>
                    </a:p>
                  </a:txBody>
                  <a:tcPr marL="0" marR="0" marT="3175" marB="0">
                    <a:lnB w="12700">
                      <a:solidFill>
                        <a:srgbClr val="BE341A"/>
                      </a:solidFill>
                      <a:prstDash val="solid"/>
                    </a:lnB>
                  </a:tcPr>
                </a:tc>
                <a:tc>
                  <a:txBody>
                    <a:bodyPr/>
                    <a:lstStyle/>
                    <a:p>
                      <a:pPr>
                        <a:lnSpc>
                          <a:spcPct val="100000"/>
                        </a:lnSpc>
                      </a:pPr>
                      <a:endParaRPr sz="2000" dirty="0">
                        <a:latin typeface="Times New Roman" panose="02020603050405020304"/>
                        <a:cs typeface="Times New Roman" panose="02020603050405020304"/>
                      </a:endParaRPr>
                    </a:p>
                    <a:p>
                      <a:pPr marL="102235">
                        <a:lnSpc>
                          <a:spcPct val="100000"/>
                        </a:lnSpc>
                      </a:pPr>
                      <a:r>
                        <a:rPr lang="en-US" sz="1200" spc="-80" dirty="0">
                          <a:solidFill>
                            <a:srgbClr val="434343"/>
                          </a:solidFill>
                          <a:latin typeface="Verdana" panose="020B0604030504040204"/>
                          <a:cs typeface="Verdana" panose="020B0604030504040204"/>
                        </a:rPr>
                        <a:t> High</a:t>
                      </a:r>
                      <a:endParaRPr sz="1200" dirty="0">
                        <a:latin typeface="Verdana" panose="020B0604030504040204"/>
                        <a:cs typeface="Verdana" panose="020B0604030504040204"/>
                      </a:endParaRPr>
                    </a:p>
                  </a:txBody>
                  <a:tcPr marL="0" marR="0" marT="0" marB="0">
                    <a:lnB w="12700">
                      <a:solidFill>
                        <a:srgbClr val="BE341A"/>
                      </a:solidFill>
                      <a:prstDash val="solid"/>
                    </a:lnB>
                  </a:tcPr>
                </a:tc>
              </a:tr>
              <a:tr h="754456">
                <a:tc>
                  <a:txBody>
                    <a:bodyPr/>
                    <a:lstStyle/>
                    <a:p>
                      <a:pPr>
                        <a:lnSpc>
                          <a:spcPct val="100000"/>
                        </a:lnSpc>
                        <a:spcBef>
                          <a:spcPts val="20"/>
                        </a:spcBef>
                      </a:pPr>
                      <a:r>
                        <a:rPr lang="en-US" sz="1050" dirty="0">
                          <a:latin typeface="Times New Roman" panose="02020603050405020304"/>
                          <a:cs typeface="Times New Roman" panose="02020603050405020304"/>
                        </a:rPr>
                        <a:t> </a:t>
                      </a:r>
                      <a:r>
                        <a:rPr lang="en-US" sz="1050" b="1" spc="15" dirty="0">
                          <a:solidFill>
                            <a:srgbClr val="FFFFFF"/>
                          </a:solidFill>
                          <a:latin typeface="Arial" panose="020B0604020202020204"/>
                          <a:cs typeface="Arial" panose="020B0604020202020204"/>
                        </a:rPr>
                        <a:t>App bugs and issues</a:t>
                      </a:r>
                      <a:endParaRPr sz="1050" dirty="0">
                        <a:latin typeface="Times New Roman" panose="02020603050405020304"/>
                        <a:cs typeface="Times New Roman" panose="02020603050405020304"/>
                      </a:endParaRPr>
                    </a:p>
                  </a:txBody>
                  <a:tcPr marL="0" marR="0" marT="2540" marB="0">
                    <a:lnT w="12700">
                      <a:solidFill>
                        <a:srgbClr val="FFFFFF"/>
                      </a:solidFill>
                      <a:prstDash val="solid"/>
                    </a:lnT>
                    <a:lnB w="12700">
                      <a:solidFill>
                        <a:srgbClr val="FFFFFF"/>
                      </a:solidFill>
                      <a:prstDash val="solid"/>
                    </a:lnB>
                    <a:solidFill>
                      <a:srgbClr val="BE341A"/>
                    </a:solidFill>
                  </a:tcPr>
                </a:tc>
                <a:tc>
                  <a:txBody>
                    <a:bodyPr/>
                    <a:lstStyle/>
                    <a:p>
                      <a:pPr>
                        <a:lnSpc>
                          <a:spcPct val="100000"/>
                        </a:lnSpc>
                        <a:spcBef>
                          <a:spcPts val="25"/>
                        </a:spcBef>
                      </a:pPr>
                      <a:r>
                        <a:rPr lang="en-US" sz="1200" dirty="0">
                          <a:latin typeface="Verdana" panose="020B0604030504040204"/>
                          <a:cs typeface="Verdana" panose="020B0604030504040204"/>
                        </a:rPr>
                        <a:t>  User Dissatisfaction</a:t>
                      </a:r>
                      <a:endParaRPr sz="1200" dirty="0">
                        <a:latin typeface="Verdana" panose="020B0604030504040204"/>
                        <a:cs typeface="Verdana" panose="020B0604030504040204"/>
                      </a:endParaRPr>
                    </a:p>
                  </a:txBody>
                  <a:tcPr marL="0" marR="0" marT="3175" marB="0">
                    <a:lnT w="12700">
                      <a:solidFill>
                        <a:srgbClr val="BE341A"/>
                      </a:solidFill>
                      <a:prstDash val="solid"/>
                    </a:lnT>
                    <a:lnB w="12700">
                      <a:solidFill>
                        <a:srgbClr val="BE341A"/>
                      </a:solidFill>
                      <a:prstDash val="solid"/>
                    </a:lnB>
                  </a:tcPr>
                </a:tc>
                <a:tc>
                  <a:txBody>
                    <a:bodyPr/>
                    <a:lstStyle/>
                    <a:p>
                      <a:pPr marL="205740" marR="137795" algn="just">
                        <a:lnSpc>
                          <a:spcPct val="100000"/>
                        </a:lnSpc>
                        <a:spcBef>
                          <a:spcPts val="860"/>
                        </a:spcBef>
                      </a:pPr>
                      <a:r>
                        <a:rPr lang="en-US" sz="1200" dirty="0">
                          <a:latin typeface="Verdana" panose="020B0604030504040204"/>
                          <a:cs typeface="Verdana" panose="020B0604030504040204"/>
                        </a:rPr>
                        <a:t>Features properly not doing the works due to bugs</a:t>
                      </a:r>
                      <a:endParaRPr sz="1200" dirty="0">
                        <a:latin typeface="Verdana" panose="020B0604030504040204"/>
                        <a:cs typeface="Verdana" panose="020B0604030504040204"/>
                      </a:endParaRPr>
                    </a:p>
                  </a:txBody>
                  <a:tcPr marL="0" marR="0" marT="109220" marB="0">
                    <a:lnT w="12700">
                      <a:solidFill>
                        <a:srgbClr val="BE341A"/>
                      </a:solidFill>
                      <a:prstDash val="solid"/>
                    </a:lnT>
                    <a:lnB w="12700">
                      <a:solidFill>
                        <a:srgbClr val="BE341A"/>
                      </a:solidFill>
                      <a:prstDash val="solid"/>
                    </a:lnB>
                  </a:tcPr>
                </a:tc>
                <a:tc>
                  <a:txBody>
                    <a:bodyPr/>
                    <a:lstStyle/>
                    <a:p>
                      <a:pPr>
                        <a:lnSpc>
                          <a:spcPct val="100000"/>
                        </a:lnSpc>
                        <a:spcBef>
                          <a:spcPts val="25"/>
                        </a:spcBef>
                      </a:pPr>
                      <a:r>
                        <a:rPr lang="en-US" sz="1200" dirty="0">
                          <a:latin typeface="Verdana" panose="020B0604030504040204"/>
                          <a:cs typeface="Verdana" panose="020B0604030504040204"/>
                        </a:rPr>
                        <a:t>  Always having a maintenance IT team dedicated for this application</a:t>
                      </a:r>
                      <a:endParaRPr sz="1200" dirty="0">
                        <a:latin typeface="Verdana" panose="020B0604030504040204"/>
                        <a:cs typeface="Verdana" panose="020B0604030504040204"/>
                      </a:endParaRPr>
                    </a:p>
                  </a:txBody>
                  <a:tcPr marL="0" marR="0" marT="3175" marB="0">
                    <a:lnT w="12700">
                      <a:solidFill>
                        <a:srgbClr val="BE341A"/>
                      </a:solidFill>
                      <a:prstDash val="solid"/>
                    </a:lnT>
                    <a:lnB w="12700">
                      <a:solidFill>
                        <a:srgbClr val="BE341A"/>
                      </a:solidFill>
                      <a:prstDash val="solid"/>
                    </a:lnB>
                  </a:tcPr>
                </a:tc>
                <a:tc>
                  <a:txBody>
                    <a:bodyPr/>
                    <a:lstStyle/>
                    <a:p>
                      <a:pPr>
                        <a:lnSpc>
                          <a:spcPct val="100000"/>
                        </a:lnSpc>
                      </a:pPr>
                      <a:r>
                        <a:rPr lang="en-US" sz="1200" dirty="0">
                          <a:latin typeface="Verdana" panose="020B0604030504040204"/>
                          <a:cs typeface="Verdana" panose="020B0604030504040204"/>
                        </a:rPr>
                        <a:t>  Medium</a:t>
                      </a:r>
                      <a:endParaRPr sz="1200" dirty="0">
                        <a:latin typeface="Verdana" panose="020B0604030504040204"/>
                        <a:cs typeface="Verdana" panose="020B0604030504040204"/>
                      </a:endParaRPr>
                    </a:p>
                  </a:txBody>
                  <a:tcPr marL="0" marR="0" marT="0" marB="0">
                    <a:lnT w="12700">
                      <a:solidFill>
                        <a:srgbClr val="BE341A"/>
                      </a:solidFill>
                      <a:prstDash val="solid"/>
                    </a:lnT>
                    <a:lnB w="12700">
                      <a:solidFill>
                        <a:srgbClr val="BE341A"/>
                      </a:solidFill>
                      <a:prstDash val="solid"/>
                    </a:lnB>
                  </a:tcPr>
                </a:tc>
              </a:tr>
              <a:tr h="685800">
                <a:tc>
                  <a:txBody>
                    <a:bodyPr/>
                    <a:lstStyle/>
                    <a:p>
                      <a:pPr>
                        <a:lnSpc>
                          <a:spcPct val="100000"/>
                        </a:lnSpc>
                        <a:spcBef>
                          <a:spcPts val="50"/>
                        </a:spcBef>
                      </a:pPr>
                      <a:endParaRPr sz="1550" dirty="0">
                        <a:latin typeface="Times New Roman" panose="02020603050405020304"/>
                        <a:cs typeface="Times New Roman" panose="02020603050405020304"/>
                      </a:endParaRPr>
                    </a:p>
                    <a:p>
                      <a:pPr marL="91440" marR="299720">
                        <a:lnSpc>
                          <a:spcPct val="100000"/>
                        </a:lnSpc>
                      </a:pPr>
                      <a:r>
                        <a:rPr lang="en-US" sz="1000" b="1" spc="-15" dirty="0">
                          <a:solidFill>
                            <a:srgbClr val="FFFFFF"/>
                          </a:solidFill>
                          <a:latin typeface="Arial" panose="020B0604020202020204"/>
                          <a:cs typeface="Arial" panose="020B0604020202020204"/>
                        </a:rPr>
                        <a:t>Direct Interaction</a:t>
                      </a:r>
                      <a:endParaRPr sz="1000" dirty="0">
                        <a:latin typeface="Arial" panose="020B0604020202020204"/>
                        <a:cs typeface="Arial" panose="020B0604020202020204"/>
                      </a:endParaRPr>
                    </a:p>
                  </a:txBody>
                  <a:tcPr marL="0" marR="0" marT="6350" marB="0">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E341A"/>
                    </a:solidFill>
                  </a:tcPr>
                </a:tc>
                <a:tc>
                  <a:txBody>
                    <a:bodyPr/>
                    <a:lstStyle/>
                    <a:p>
                      <a:pPr>
                        <a:lnSpc>
                          <a:spcPct val="100000"/>
                        </a:lnSpc>
                        <a:spcBef>
                          <a:spcPts val="30"/>
                        </a:spcBef>
                      </a:pPr>
                      <a:endParaRPr sz="1350" dirty="0">
                        <a:latin typeface="Times New Roman" panose="02020603050405020304"/>
                        <a:cs typeface="Times New Roman" panose="02020603050405020304"/>
                      </a:endParaRPr>
                    </a:p>
                    <a:p>
                      <a:pPr marL="91440" marR="245745">
                        <a:lnSpc>
                          <a:spcPct val="100000"/>
                        </a:lnSpc>
                      </a:pPr>
                      <a:r>
                        <a:rPr sz="1200" spc="-70" dirty="0">
                          <a:solidFill>
                            <a:srgbClr val="434343"/>
                          </a:solidFill>
                          <a:latin typeface="Verdana" panose="020B0604030504040204"/>
                          <a:cs typeface="Verdana" panose="020B0604030504040204"/>
                        </a:rPr>
                        <a:t>Low  </a:t>
                      </a:r>
                      <a:r>
                        <a:rPr sz="1200" dirty="0">
                          <a:solidFill>
                            <a:srgbClr val="434343"/>
                          </a:solidFill>
                          <a:latin typeface="Verdana" panose="020B0604030504040204"/>
                          <a:cs typeface="Verdana" panose="020B0604030504040204"/>
                        </a:rPr>
                        <a:t>E</a:t>
                      </a:r>
                      <a:r>
                        <a:rPr sz="1200" spc="-5" dirty="0">
                          <a:solidFill>
                            <a:srgbClr val="434343"/>
                          </a:solidFill>
                          <a:latin typeface="Verdana" panose="020B0604030504040204"/>
                          <a:cs typeface="Verdana" panose="020B0604030504040204"/>
                        </a:rPr>
                        <a:t>n</a:t>
                      </a:r>
                      <a:r>
                        <a:rPr sz="1200" dirty="0">
                          <a:solidFill>
                            <a:srgbClr val="434343"/>
                          </a:solidFill>
                          <a:latin typeface="Verdana" panose="020B0604030504040204"/>
                          <a:cs typeface="Verdana" panose="020B0604030504040204"/>
                        </a:rPr>
                        <a:t>gagement</a:t>
                      </a:r>
                      <a:endParaRPr sz="1200" dirty="0">
                        <a:latin typeface="Verdana" panose="020B0604030504040204"/>
                        <a:cs typeface="Verdana" panose="020B0604030504040204"/>
                      </a:endParaRPr>
                    </a:p>
                  </a:txBody>
                  <a:tcPr marL="0" marR="0" marT="3810" marB="0">
                    <a:lnT w="12700" cap="flat" cmpd="sng" algn="ctr">
                      <a:solidFill>
                        <a:srgbClr val="BE341A"/>
                      </a:solidFill>
                      <a:prstDash val="solid"/>
                      <a:round/>
                      <a:headEnd type="none" w="med" len="med"/>
                      <a:tailEnd type="none" w="med" len="med"/>
                    </a:lnT>
                    <a:lnB w="12700" cap="flat" cmpd="sng" algn="ctr">
                      <a:solidFill>
                        <a:srgbClr val="BE341A"/>
                      </a:solidFill>
                      <a:prstDash val="solid"/>
                      <a:round/>
                      <a:headEnd type="none" w="med" len="med"/>
                      <a:tailEnd type="none" w="med" len="med"/>
                    </a:lnB>
                  </a:tcPr>
                </a:tc>
                <a:tc>
                  <a:txBody>
                    <a:bodyPr/>
                    <a:lstStyle/>
                    <a:p>
                      <a:pPr>
                        <a:lnSpc>
                          <a:spcPct val="100000"/>
                        </a:lnSpc>
                        <a:spcBef>
                          <a:spcPts val="30"/>
                        </a:spcBef>
                      </a:pPr>
                      <a:endParaRPr sz="1350" dirty="0">
                        <a:latin typeface="Times New Roman" panose="02020603050405020304"/>
                        <a:cs typeface="Times New Roman" panose="02020603050405020304"/>
                      </a:endParaRPr>
                    </a:p>
                    <a:p>
                      <a:pPr marL="205740" marR="267970">
                        <a:lnSpc>
                          <a:spcPct val="100000"/>
                        </a:lnSpc>
                      </a:pPr>
                      <a:r>
                        <a:rPr sz="1200" spc="-80" dirty="0">
                          <a:solidFill>
                            <a:srgbClr val="434343"/>
                          </a:solidFill>
                          <a:latin typeface="Verdana" panose="020B0604030504040204"/>
                          <a:cs typeface="Verdana" panose="020B0604030504040204"/>
                        </a:rPr>
                        <a:t>Target </a:t>
                      </a:r>
                      <a:r>
                        <a:rPr sz="1200" spc="-75" dirty="0">
                          <a:solidFill>
                            <a:srgbClr val="434343"/>
                          </a:solidFill>
                          <a:latin typeface="Verdana" panose="020B0604030504040204"/>
                          <a:cs typeface="Verdana" panose="020B0604030504040204"/>
                        </a:rPr>
                        <a:t>audience not  </a:t>
                      </a:r>
                      <a:r>
                        <a:rPr sz="1200" spc="-80" dirty="0">
                          <a:solidFill>
                            <a:srgbClr val="434343"/>
                          </a:solidFill>
                          <a:latin typeface="Verdana" panose="020B0604030504040204"/>
                          <a:cs typeface="Verdana" panose="020B0604030504040204"/>
                        </a:rPr>
                        <a:t>engaging</a:t>
                      </a:r>
                      <a:r>
                        <a:rPr sz="1200" spc="-220" dirty="0">
                          <a:solidFill>
                            <a:srgbClr val="434343"/>
                          </a:solidFill>
                          <a:latin typeface="Verdana" panose="020B0604030504040204"/>
                          <a:cs typeface="Verdana" panose="020B0604030504040204"/>
                        </a:rPr>
                        <a:t> </a:t>
                      </a:r>
                      <a:r>
                        <a:rPr sz="1200" spc="-80" dirty="0">
                          <a:solidFill>
                            <a:srgbClr val="434343"/>
                          </a:solidFill>
                          <a:latin typeface="Verdana" panose="020B0604030504040204"/>
                          <a:cs typeface="Verdana" panose="020B0604030504040204"/>
                        </a:rPr>
                        <a:t>with</a:t>
                      </a:r>
                      <a:r>
                        <a:rPr sz="1200" spc="-180" dirty="0">
                          <a:solidFill>
                            <a:srgbClr val="434343"/>
                          </a:solidFill>
                          <a:latin typeface="Verdana" panose="020B0604030504040204"/>
                          <a:cs typeface="Verdana" panose="020B0604030504040204"/>
                        </a:rPr>
                        <a:t> </a:t>
                      </a:r>
                      <a:r>
                        <a:rPr sz="1200" spc="-80" dirty="0">
                          <a:solidFill>
                            <a:srgbClr val="434343"/>
                          </a:solidFill>
                          <a:latin typeface="Verdana" panose="020B0604030504040204"/>
                          <a:cs typeface="Verdana" panose="020B0604030504040204"/>
                        </a:rPr>
                        <a:t>the</a:t>
                      </a:r>
                      <a:r>
                        <a:rPr sz="1200" spc="-185" dirty="0">
                          <a:solidFill>
                            <a:srgbClr val="434343"/>
                          </a:solidFill>
                          <a:latin typeface="Verdana" panose="020B0604030504040204"/>
                          <a:cs typeface="Verdana" panose="020B0604030504040204"/>
                        </a:rPr>
                        <a:t> </a:t>
                      </a:r>
                      <a:r>
                        <a:rPr lang="en-US" sz="1200" spc="-65" dirty="0">
                          <a:solidFill>
                            <a:srgbClr val="434343"/>
                          </a:solidFill>
                          <a:latin typeface="Verdana" panose="020B0604030504040204"/>
                          <a:cs typeface="Verdana" panose="020B0604030504040204"/>
                        </a:rPr>
                        <a:t>apps</a:t>
                      </a:r>
                      <a:endParaRPr sz="1200" dirty="0">
                        <a:latin typeface="Verdana" panose="020B0604030504040204"/>
                        <a:cs typeface="Verdana" panose="020B0604030504040204"/>
                      </a:endParaRPr>
                    </a:p>
                  </a:txBody>
                  <a:tcPr marL="0" marR="0" marT="3810" marB="0">
                    <a:lnT w="12700" cap="flat" cmpd="sng" algn="ctr">
                      <a:solidFill>
                        <a:srgbClr val="BE341A"/>
                      </a:solidFill>
                      <a:prstDash val="solid"/>
                      <a:round/>
                      <a:headEnd type="none" w="med" len="med"/>
                      <a:tailEnd type="none" w="med" len="med"/>
                    </a:lnT>
                    <a:lnB w="12700" cap="flat" cmpd="sng" algn="ctr">
                      <a:solidFill>
                        <a:srgbClr val="BE341A"/>
                      </a:solidFill>
                      <a:prstDash val="solid"/>
                      <a:round/>
                      <a:headEnd type="none" w="med" len="med"/>
                      <a:tailEnd type="none" w="med" len="med"/>
                    </a:lnB>
                  </a:tcPr>
                </a:tc>
                <a:tc>
                  <a:txBody>
                    <a:bodyPr/>
                    <a:lstStyle/>
                    <a:p>
                      <a:pPr marL="92710" marR="240030">
                        <a:lnSpc>
                          <a:spcPct val="100000"/>
                        </a:lnSpc>
                        <a:spcBef>
                          <a:spcPts val="865"/>
                        </a:spcBef>
                      </a:pPr>
                      <a:r>
                        <a:rPr lang="en-US" sz="1200" spc="-60" dirty="0">
                          <a:solidFill>
                            <a:srgbClr val="434343"/>
                          </a:solidFill>
                          <a:latin typeface="Verdana" panose="020B0604030504040204"/>
                          <a:cs typeface="Verdana" panose="020B0604030504040204"/>
                        </a:rPr>
                        <a:t>O</a:t>
                      </a:r>
                      <a:r>
                        <a:rPr sz="1200" spc="-60" dirty="0">
                          <a:solidFill>
                            <a:srgbClr val="434343"/>
                          </a:solidFill>
                          <a:latin typeface="Verdana" panose="020B0604030504040204"/>
                          <a:cs typeface="Verdana" panose="020B0604030504040204"/>
                        </a:rPr>
                        <a:t>pt</a:t>
                      </a:r>
                      <a:r>
                        <a:rPr lang="en-US" sz="1200" spc="-60" dirty="0">
                          <a:solidFill>
                            <a:srgbClr val="434343"/>
                          </a:solidFill>
                          <a:latin typeface="Verdana" panose="020B0604030504040204"/>
                          <a:cs typeface="Verdana" panose="020B0604030504040204"/>
                        </a:rPr>
                        <a:t>ing </a:t>
                      </a:r>
                      <a:r>
                        <a:rPr sz="1200" spc="-160" dirty="0">
                          <a:solidFill>
                            <a:srgbClr val="434343"/>
                          </a:solidFill>
                          <a:latin typeface="Verdana" panose="020B0604030504040204"/>
                          <a:cs typeface="Verdana" panose="020B0604030504040204"/>
                        </a:rPr>
                        <a:t> </a:t>
                      </a:r>
                      <a:r>
                        <a:rPr sz="1200" spc="-40" dirty="0">
                          <a:solidFill>
                            <a:srgbClr val="434343"/>
                          </a:solidFill>
                          <a:latin typeface="Verdana" panose="020B0604030504040204"/>
                          <a:cs typeface="Verdana" panose="020B0604030504040204"/>
                        </a:rPr>
                        <a:t>for</a:t>
                      </a:r>
                      <a:r>
                        <a:rPr sz="1200" spc="-170" dirty="0">
                          <a:solidFill>
                            <a:srgbClr val="434343"/>
                          </a:solidFill>
                          <a:latin typeface="Verdana" panose="020B0604030504040204"/>
                          <a:cs typeface="Verdana" panose="020B0604030504040204"/>
                        </a:rPr>
                        <a:t> </a:t>
                      </a:r>
                      <a:r>
                        <a:rPr sz="1200" spc="-90" dirty="0">
                          <a:solidFill>
                            <a:srgbClr val="434343"/>
                          </a:solidFill>
                          <a:latin typeface="Verdana" panose="020B0604030504040204"/>
                          <a:cs typeface="Verdana" panose="020B0604030504040204"/>
                        </a:rPr>
                        <a:t>more</a:t>
                      </a:r>
                      <a:r>
                        <a:rPr sz="1200" spc="-165" dirty="0">
                          <a:solidFill>
                            <a:srgbClr val="434343"/>
                          </a:solidFill>
                          <a:latin typeface="Verdana" panose="020B0604030504040204"/>
                          <a:cs typeface="Verdana" panose="020B0604030504040204"/>
                        </a:rPr>
                        <a:t> </a:t>
                      </a:r>
                      <a:r>
                        <a:rPr sz="1200" spc="-75" dirty="0">
                          <a:solidFill>
                            <a:srgbClr val="434343"/>
                          </a:solidFill>
                          <a:latin typeface="Verdana" panose="020B0604030504040204"/>
                          <a:cs typeface="Verdana" panose="020B0604030504040204"/>
                        </a:rPr>
                        <a:t>interactive  </a:t>
                      </a:r>
                      <a:r>
                        <a:rPr sz="1200" spc="-80" dirty="0">
                          <a:solidFill>
                            <a:srgbClr val="434343"/>
                          </a:solidFill>
                          <a:latin typeface="Verdana" panose="020B0604030504040204"/>
                          <a:cs typeface="Verdana" panose="020B0604030504040204"/>
                        </a:rPr>
                        <a:t>communication with</a:t>
                      </a:r>
                      <a:r>
                        <a:rPr sz="1200" spc="-229" dirty="0">
                          <a:solidFill>
                            <a:srgbClr val="434343"/>
                          </a:solidFill>
                          <a:latin typeface="Verdana" panose="020B0604030504040204"/>
                          <a:cs typeface="Verdana" panose="020B0604030504040204"/>
                        </a:rPr>
                        <a:t> </a:t>
                      </a:r>
                      <a:r>
                        <a:rPr sz="1200" spc="-80" dirty="0">
                          <a:solidFill>
                            <a:srgbClr val="434343"/>
                          </a:solidFill>
                          <a:latin typeface="Verdana" panose="020B0604030504040204"/>
                          <a:cs typeface="Verdana" panose="020B0604030504040204"/>
                        </a:rPr>
                        <a:t>audience</a:t>
                      </a:r>
                      <a:endParaRPr sz="1200" dirty="0">
                        <a:latin typeface="Verdana" panose="020B0604030504040204"/>
                        <a:cs typeface="Verdana" panose="020B0604030504040204"/>
                      </a:endParaRPr>
                    </a:p>
                  </a:txBody>
                  <a:tcPr marL="0" marR="0" marT="109855" marB="0">
                    <a:lnT w="12700" cap="flat" cmpd="sng" algn="ctr">
                      <a:solidFill>
                        <a:srgbClr val="BE341A"/>
                      </a:solidFill>
                      <a:prstDash val="solid"/>
                      <a:round/>
                      <a:headEnd type="none" w="med" len="med"/>
                      <a:tailEnd type="none" w="med" len="med"/>
                    </a:lnT>
                    <a:lnB w="12700" cap="flat" cmpd="sng" algn="ctr">
                      <a:solidFill>
                        <a:srgbClr val="BE341A"/>
                      </a:solidFill>
                      <a:prstDash val="solid"/>
                      <a:round/>
                      <a:headEnd type="none" w="med" len="med"/>
                      <a:tailEnd type="none" w="med" len="med"/>
                    </a:lnB>
                  </a:tcPr>
                </a:tc>
                <a:tc>
                  <a:txBody>
                    <a:bodyPr/>
                    <a:lstStyle/>
                    <a:p>
                      <a:pPr>
                        <a:lnSpc>
                          <a:spcPct val="100000"/>
                        </a:lnSpc>
                        <a:spcBef>
                          <a:spcPts val="5"/>
                        </a:spcBef>
                      </a:pPr>
                      <a:endParaRPr sz="2000" dirty="0">
                        <a:latin typeface="Times New Roman" panose="02020603050405020304"/>
                        <a:cs typeface="Times New Roman" panose="02020603050405020304"/>
                      </a:endParaRPr>
                    </a:p>
                    <a:p>
                      <a:pPr marL="102235">
                        <a:lnSpc>
                          <a:spcPct val="100000"/>
                        </a:lnSpc>
                      </a:pPr>
                      <a:r>
                        <a:rPr lang="en-US" sz="1200" spc="-80" dirty="0">
                          <a:solidFill>
                            <a:srgbClr val="434343"/>
                          </a:solidFill>
                          <a:latin typeface="Verdana" panose="020B0604030504040204"/>
                          <a:cs typeface="Verdana" panose="020B0604030504040204"/>
                        </a:rPr>
                        <a:t>  Low</a:t>
                      </a:r>
                      <a:endParaRPr sz="1200" dirty="0">
                        <a:latin typeface="Verdana" panose="020B0604030504040204"/>
                        <a:cs typeface="Verdana" panose="020B0604030504040204"/>
                      </a:endParaRPr>
                    </a:p>
                  </a:txBody>
                  <a:tcPr marL="0" marR="0" marT="635" marB="0">
                    <a:lnT w="12700" cap="flat" cmpd="sng" algn="ctr">
                      <a:solidFill>
                        <a:srgbClr val="BE341A"/>
                      </a:solidFill>
                      <a:prstDash val="solid"/>
                      <a:round/>
                      <a:headEnd type="none" w="med" len="med"/>
                      <a:tailEnd type="none" w="med" len="med"/>
                    </a:lnT>
                    <a:lnB w="12700" cap="flat" cmpd="sng" algn="ctr">
                      <a:solidFill>
                        <a:srgbClr val="BE341A"/>
                      </a:solidFill>
                      <a:prstDash val="solid"/>
                      <a:round/>
                      <a:headEnd type="none" w="med" len="med"/>
                      <a:tailEnd type="none" w="med" len="med"/>
                    </a:lnB>
                  </a:tcPr>
                </a:tc>
              </a:tr>
              <a:tr h="940290">
                <a:tc>
                  <a:txBody>
                    <a:bodyPr/>
                    <a:lstStyle/>
                    <a:p>
                      <a:pPr marL="91440" marR="299720" lvl="0" indent="0" defTabSz="914400" eaLnBrk="1" fontAlgn="auto" latinLnBrk="0" hangingPunct="1">
                        <a:lnSpc>
                          <a:spcPct val="100000"/>
                        </a:lnSpc>
                        <a:spcBef>
                          <a:spcPts val="0"/>
                        </a:spcBef>
                        <a:spcAft>
                          <a:spcPts val="0"/>
                        </a:spcAft>
                        <a:buClrTx/>
                        <a:buSzTx/>
                        <a:buFontTx/>
                        <a:buNone/>
                        <a:defRPr/>
                      </a:pPr>
                      <a:endParaRPr lang="en-US" sz="800" b="1" spc="-15" dirty="0">
                        <a:solidFill>
                          <a:srgbClr val="FFFFFF"/>
                        </a:solidFill>
                        <a:latin typeface="Arial" panose="020B0604020202020204"/>
                        <a:cs typeface="Arial" panose="020B0604020202020204"/>
                      </a:endParaRPr>
                    </a:p>
                    <a:p>
                      <a:pPr marL="91440" marR="299720" lvl="0" indent="0" defTabSz="914400" eaLnBrk="1" fontAlgn="auto" latinLnBrk="0" hangingPunct="1">
                        <a:lnSpc>
                          <a:spcPct val="100000"/>
                        </a:lnSpc>
                        <a:spcBef>
                          <a:spcPts val="0"/>
                        </a:spcBef>
                        <a:spcAft>
                          <a:spcPts val="0"/>
                        </a:spcAft>
                        <a:buClrTx/>
                        <a:buSzTx/>
                        <a:buFontTx/>
                        <a:buNone/>
                        <a:defRPr/>
                      </a:pPr>
                      <a:r>
                        <a:rPr lang="en-US" sz="1200" b="1" spc="-15" dirty="0">
                          <a:solidFill>
                            <a:srgbClr val="FFFFFF"/>
                          </a:solidFill>
                          <a:latin typeface="Arial" panose="020B0604020202020204"/>
                          <a:cs typeface="Arial" panose="020B0604020202020204"/>
                        </a:rPr>
                        <a:t>Less Government Patronization</a:t>
                      </a:r>
                      <a:endParaRPr lang="en-US" sz="1200" dirty="0">
                        <a:latin typeface="Arial" panose="020B0604020202020204"/>
                        <a:cs typeface="Arial" panose="020B0604020202020204"/>
                      </a:endParaRPr>
                    </a:p>
                  </a:txBody>
                  <a:tcPr marL="0" marR="0" marT="6350" marB="0">
                    <a:lnT w="12700" cap="flat" cmpd="sng" algn="ctr">
                      <a:solidFill>
                        <a:srgbClr val="FFFFFF"/>
                      </a:solidFill>
                      <a:prstDash val="solid"/>
                      <a:round/>
                      <a:headEnd type="none" w="med" len="med"/>
                      <a:tailEnd type="none" w="med" len="med"/>
                    </a:lnT>
                    <a:solidFill>
                      <a:srgbClr val="BE341A"/>
                    </a:solidFill>
                  </a:tcPr>
                </a:tc>
                <a:tc>
                  <a:txBody>
                    <a:bodyPr/>
                    <a:lstStyle/>
                    <a:p>
                      <a:pPr marL="91440" marR="245745">
                        <a:lnSpc>
                          <a:spcPct val="100000"/>
                        </a:lnSpc>
                      </a:pPr>
                      <a:r>
                        <a:rPr lang="en-US" sz="1200" dirty="0">
                          <a:latin typeface="Verdana" panose="020B0604030504040204"/>
                          <a:cs typeface="Verdana" panose="020B0604030504040204"/>
                        </a:rPr>
                        <a:t>Lack of main authority</a:t>
                      </a:r>
                      <a:endParaRPr sz="1200" dirty="0">
                        <a:latin typeface="Verdana" panose="020B0604030504040204"/>
                        <a:cs typeface="Verdana" panose="020B0604030504040204"/>
                      </a:endParaRPr>
                    </a:p>
                  </a:txBody>
                  <a:tcPr marL="0" marR="0" marT="3810" marB="0">
                    <a:lnT w="12700" cap="flat" cmpd="sng" algn="ctr">
                      <a:solidFill>
                        <a:srgbClr val="BE341A"/>
                      </a:solidFill>
                      <a:prstDash val="solid"/>
                      <a:round/>
                      <a:headEnd type="none" w="med" len="med"/>
                      <a:tailEnd type="none" w="med" len="med"/>
                    </a:lnT>
                    <a:lnB w="12700">
                      <a:solidFill>
                        <a:srgbClr val="BE341A"/>
                      </a:solidFill>
                      <a:prstDash val="solid"/>
                    </a:lnB>
                  </a:tcPr>
                </a:tc>
                <a:tc>
                  <a:txBody>
                    <a:bodyPr/>
                    <a:lstStyle/>
                    <a:p>
                      <a:pPr marL="205740" marR="267970">
                        <a:lnSpc>
                          <a:spcPct val="100000"/>
                        </a:lnSpc>
                      </a:pPr>
                      <a:r>
                        <a:rPr lang="en-US" sz="1200" dirty="0">
                          <a:latin typeface="Verdana" panose="020B0604030504040204"/>
                          <a:cs typeface="Verdana" panose="020B0604030504040204"/>
                        </a:rPr>
                        <a:t>Government not prioritizing enough</a:t>
                      </a:r>
                      <a:endParaRPr sz="1200" dirty="0">
                        <a:latin typeface="Verdana" panose="020B0604030504040204"/>
                        <a:cs typeface="Verdana" panose="020B0604030504040204"/>
                      </a:endParaRPr>
                    </a:p>
                  </a:txBody>
                  <a:tcPr marL="0" marR="0" marT="3810" marB="0">
                    <a:lnT w="12700" cap="flat" cmpd="sng" algn="ctr">
                      <a:solidFill>
                        <a:srgbClr val="BE341A"/>
                      </a:solidFill>
                      <a:prstDash val="solid"/>
                      <a:round/>
                      <a:headEnd type="none" w="med" len="med"/>
                      <a:tailEnd type="none" w="med" len="med"/>
                    </a:lnT>
                    <a:lnB w="12700">
                      <a:solidFill>
                        <a:srgbClr val="BE341A"/>
                      </a:solidFill>
                      <a:prstDash val="solid"/>
                    </a:lnB>
                  </a:tcPr>
                </a:tc>
                <a:tc>
                  <a:txBody>
                    <a:bodyPr/>
                    <a:lstStyle/>
                    <a:p>
                      <a:pPr marL="92710" marR="240030">
                        <a:lnSpc>
                          <a:spcPct val="100000"/>
                        </a:lnSpc>
                        <a:spcBef>
                          <a:spcPts val="865"/>
                        </a:spcBef>
                      </a:pPr>
                      <a:r>
                        <a:rPr lang="en-US" sz="1200" dirty="0">
                          <a:latin typeface="Verdana" panose="020B0604030504040204"/>
                          <a:cs typeface="Verdana" panose="020B0604030504040204"/>
                        </a:rPr>
                        <a:t>Refocused preaching the government about the digital Bangladesh and how the automation system serves the purpose</a:t>
                      </a:r>
                      <a:endParaRPr sz="1200" dirty="0">
                        <a:latin typeface="Verdana" panose="020B0604030504040204"/>
                        <a:cs typeface="Verdana" panose="020B0604030504040204"/>
                      </a:endParaRPr>
                    </a:p>
                  </a:txBody>
                  <a:tcPr marL="0" marR="0" marT="109855" marB="0">
                    <a:lnT w="12700" cap="flat" cmpd="sng" algn="ctr">
                      <a:solidFill>
                        <a:srgbClr val="BE341A"/>
                      </a:solidFill>
                      <a:prstDash val="solid"/>
                      <a:round/>
                      <a:headEnd type="none" w="med" len="med"/>
                      <a:tailEnd type="none" w="med" len="med"/>
                    </a:lnT>
                    <a:lnB w="12700">
                      <a:solidFill>
                        <a:srgbClr val="BE341A"/>
                      </a:solidFill>
                      <a:prstDash val="solid"/>
                    </a:lnB>
                  </a:tcPr>
                </a:tc>
                <a:tc>
                  <a:txBody>
                    <a:bodyPr/>
                    <a:lstStyle/>
                    <a:p>
                      <a:pPr marL="102235">
                        <a:lnSpc>
                          <a:spcPct val="100000"/>
                        </a:lnSpc>
                      </a:pPr>
                      <a:r>
                        <a:rPr lang="en-US" sz="1200" dirty="0">
                          <a:latin typeface="Verdana" panose="020B0604030504040204"/>
                          <a:cs typeface="Verdana" panose="020B0604030504040204"/>
                        </a:rPr>
                        <a:t> High</a:t>
                      </a:r>
                      <a:endParaRPr sz="1200" dirty="0">
                        <a:latin typeface="Verdana" panose="020B0604030504040204"/>
                        <a:cs typeface="Verdana" panose="020B0604030504040204"/>
                      </a:endParaRPr>
                    </a:p>
                  </a:txBody>
                  <a:tcPr marL="0" marR="0" marT="635" marB="0">
                    <a:lnT w="12700" cap="flat" cmpd="sng" algn="ctr">
                      <a:solidFill>
                        <a:srgbClr val="BE341A"/>
                      </a:solidFill>
                      <a:prstDash val="solid"/>
                      <a:round/>
                      <a:headEnd type="none" w="med" len="med"/>
                      <a:tailEnd type="none" w="med" len="med"/>
                    </a:lnT>
                    <a:lnB w="12700">
                      <a:solidFill>
                        <a:srgbClr val="BE341A"/>
                      </a:solidFill>
                      <a:prstDash val="solid"/>
                    </a:lnB>
                  </a:tcPr>
                </a:tc>
              </a:tr>
            </a:tbl>
          </a:graphicData>
        </a:graphic>
      </p:graphicFrame>
      <p:sp>
        <p:nvSpPr>
          <p:cNvPr id="12" name="object 12"/>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80" dirty="0"/>
            </a:fld>
            <a:endParaRPr spc="80" dirty="0"/>
          </a:p>
        </p:txBody>
      </p:sp>
      <p:sp>
        <p:nvSpPr>
          <p:cNvPr id="13" name="object 13"/>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14" name="object 14"/>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15" name="object 15"/>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11" name="object 11"/>
          <p:cNvSpPr txBox="1">
            <a:spLocks noGrp="1"/>
          </p:cNvSpPr>
          <p:nvPr>
            <p:ph type="title"/>
          </p:nvPr>
        </p:nvSpPr>
        <p:spPr>
          <a:xfrm>
            <a:off x="371043" y="186054"/>
            <a:ext cx="2988945" cy="391160"/>
          </a:xfrm>
          <a:prstGeom prst="rect">
            <a:avLst/>
          </a:prstGeom>
        </p:spPr>
        <p:txBody>
          <a:bodyPr vert="horz" wrap="square" lIns="0" tIns="12700" rIns="0" bIns="0" rtlCol="0">
            <a:spAutoFit/>
          </a:bodyPr>
          <a:lstStyle/>
          <a:p>
            <a:pPr marL="12700">
              <a:lnSpc>
                <a:spcPct val="100000"/>
              </a:lnSpc>
              <a:spcBef>
                <a:spcPts val="100"/>
              </a:spcBef>
            </a:pPr>
            <a:r>
              <a:rPr spc="-80" dirty="0"/>
              <a:t>Risks </a:t>
            </a:r>
            <a:r>
              <a:rPr spc="-30" dirty="0"/>
              <a:t>and</a:t>
            </a:r>
            <a:r>
              <a:rPr spc="-195" dirty="0"/>
              <a:t> </a:t>
            </a:r>
            <a:r>
              <a:rPr spc="65" dirty="0"/>
              <a:t>Mitigation</a:t>
            </a:r>
            <a:endParaRPr spc="65" dirty="0"/>
          </a:p>
        </p:txBody>
      </p:sp>
      <p:sp>
        <p:nvSpPr>
          <p:cNvPr id="17" name="Rectangle 16"/>
          <p:cNvSpPr/>
          <p:nvPr/>
        </p:nvSpPr>
        <p:spPr>
          <a:xfrm>
            <a:off x="8076989" y="75141"/>
            <a:ext cx="1005476" cy="655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065" y="0"/>
            <a:ext cx="1067935" cy="7885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3" name="object 3"/>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FF6C2B"/>
          </a:solidFill>
        </p:spPr>
        <p:txBody>
          <a:bodyPr wrap="square" lIns="0" tIns="0" rIns="0" bIns="0" rtlCol="0"/>
          <a:lstStyle/>
          <a:p/>
        </p:txBody>
      </p:sp>
      <p:sp>
        <p:nvSpPr>
          <p:cNvPr id="4" name="object 4"/>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FF6C2B"/>
          </a:solidFill>
        </p:spPr>
        <p:txBody>
          <a:bodyPr wrap="square" lIns="0" tIns="0" rIns="0" bIns="0" rtlCol="0"/>
          <a:lstStyle/>
          <a:p/>
        </p:txBody>
      </p:sp>
      <p:sp>
        <p:nvSpPr>
          <p:cNvPr id="5" name="object 5"/>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FF6C2B"/>
          </a:solidFill>
        </p:spPr>
        <p:txBody>
          <a:bodyPr wrap="square" lIns="0" tIns="0" rIns="0" bIns="0" rtlCol="0"/>
          <a:lstStyle/>
          <a:p/>
        </p:txBody>
      </p:sp>
      <p:sp>
        <p:nvSpPr>
          <p:cNvPr id="6" name="object 6"/>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BE341A"/>
          </a:solidFill>
        </p:spPr>
        <p:txBody>
          <a:bodyPr wrap="square" lIns="0" tIns="0" rIns="0" bIns="0" rtlCol="0"/>
          <a:lstStyle/>
          <a:p/>
        </p:txBody>
      </p:sp>
      <p:sp>
        <p:nvSpPr>
          <p:cNvPr id="7" name="object 7"/>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8" name="object 8"/>
          <p:cNvSpPr/>
          <p:nvPr/>
        </p:nvSpPr>
        <p:spPr>
          <a:xfrm>
            <a:off x="8647263" y="64031"/>
            <a:ext cx="440318" cy="545463"/>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8076065" y="67091"/>
            <a:ext cx="502211" cy="557500"/>
          </a:xfrm>
          <a:prstGeom prst="rect">
            <a:avLst/>
          </a:prstGeom>
          <a:blipFill>
            <a:blip r:embed="rId2" cstate="print"/>
            <a:stretch>
              <a:fillRect/>
            </a:stretch>
          </a:blip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80" dirty="0"/>
            </a:fld>
            <a:endParaRPr spc="80" dirty="0"/>
          </a:p>
        </p:txBody>
      </p:sp>
      <p:sp>
        <p:nvSpPr>
          <p:cNvPr id="13" name="object 13"/>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14" name="object 14"/>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15" name="object 15"/>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11" name="object 11"/>
          <p:cNvSpPr txBox="1">
            <a:spLocks noGrp="1"/>
          </p:cNvSpPr>
          <p:nvPr>
            <p:ph type="title"/>
          </p:nvPr>
        </p:nvSpPr>
        <p:spPr>
          <a:xfrm>
            <a:off x="371043" y="186054"/>
            <a:ext cx="6334557" cy="382156"/>
          </a:xfrm>
          <a:prstGeom prst="rect">
            <a:avLst/>
          </a:prstGeom>
        </p:spPr>
        <p:txBody>
          <a:bodyPr vert="horz" wrap="square" lIns="0" tIns="12700" rIns="0" bIns="0" rtlCol="0">
            <a:spAutoFit/>
          </a:bodyPr>
          <a:lstStyle/>
          <a:p>
            <a:pPr marL="12700">
              <a:lnSpc>
                <a:spcPct val="100000"/>
              </a:lnSpc>
              <a:spcBef>
                <a:spcPts val="100"/>
              </a:spcBef>
            </a:pPr>
            <a:r>
              <a:rPr lang="en-US" spc="-80" dirty="0"/>
              <a:t>Subscription Revenue Business Model</a:t>
            </a:r>
            <a:endParaRPr spc="65" dirty="0"/>
          </a:p>
        </p:txBody>
      </p:sp>
      <p:sp>
        <p:nvSpPr>
          <p:cNvPr id="17" name="Rectangle 16"/>
          <p:cNvSpPr/>
          <p:nvPr/>
        </p:nvSpPr>
        <p:spPr>
          <a:xfrm>
            <a:off x="8076989" y="75141"/>
            <a:ext cx="1005476" cy="655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065" y="0"/>
            <a:ext cx="1067935" cy="788501"/>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8169" y="3411848"/>
            <a:ext cx="760102" cy="760102"/>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V="1">
            <a:off x="914400" y="2155029"/>
            <a:ext cx="745389" cy="745389"/>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924800" y="2339630"/>
            <a:ext cx="617907" cy="617907"/>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2481" y="3373354"/>
            <a:ext cx="837090" cy="837090"/>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4350" y="3371149"/>
            <a:ext cx="837090" cy="837090"/>
          </a:xfrm>
          <a:prstGeom prst="rect">
            <a:avLst/>
          </a:prstGeom>
        </p:spPr>
      </p:pic>
      <p:cxnSp>
        <p:nvCxnSpPr>
          <p:cNvPr id="32" name="Straight Connector 31"/>
          <p:cNvCxnSpPr>
            <a:stCxn id="24" idx="0"/>
          </p:cNvCxnSpPr>
          <p:nvPr/>
        </p:nvCxnSpPr>
        <p:spPr>
          <a:xfrm flipV="1">
            <a:off x="1287094" y="1545664"/>
            <a:ext cx="0" cy="609365"/>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V="1">
            <a:off x="1283022" y="1545664"/>
            <a:ext cx="2037013" cy="243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40862" y="1241235"/>
            <a:ext cx="560578" cy="560578"/>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9495" y="1207139"/>
            <a:ext cx="628769" cy="628769"/>
          </a:xfrm>
          <a:prstGeom prst="rect">
            <a:avLst/>
          </a:prstGeom>
        </p:spPr>
      </p:pic>
      <p:cxnSp>
        <p:nvCxnSpPr>
          <p:cNvPr id="38" name="Straight Arrow Connector 37"/>
          <p:cNvCxnSpPr>
            <a:stCxn id="20" idx="3"/>
            <a:endCxn id="28" idx="1"/>
          </p:cNvCxnSpPr>
          <p:nvPr/>
        </p:nvCxnSpPr>
        <p:spPr>
          <a:xfrm>
            <a:off x="3901440" y="1521524"/>
            <a:ext cx="242805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Connector: Elbow 45"/>
          <p:cNvCxnSpPr>
            <a:stCxn id="28" idx="3"/>
            <a:endCxn id="26" idx="0"/>
          </p:cNvCxnSpPr>
          <p:nvPr/>
        </p:nvCxnSpPr>
        <p:spPr>
          <a:xfrm>
            <a:off x="6958264" y="1521524"/>
            <a:ext cx="1275489" cy="8181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Connector: Elbow 51"/>
          <p:cNvCxnSpPr>
            <a:stCxn id="26" idx="2"/>
            <a:endCxn id="22" idx="3"/>
          </p:cNvCxnSpPr>
          <p:nvPr/>
        </p:nvCxnSpPr>
        <p:spPr>
          <a:xfrm rot="5400000">
            <a:off x="7058831" y="2616977"/>
            <a:ext cx="834362" cy="1515482"/>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a:stCxn id="22" idx="1"/>
            <a:endCxn id="29" idx="3"/>
          </p:cNvCxnSpPr>
          <p:nvPr/>
        </p:nvCxnSpPr>
        <p:spPr>
          <a:xfrm flipH="1">
            <a:off x="5329571" y="3791899"/>
            <a:ext cx="62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1"/>
            <a:endCxn id="30" idx="3"/>
          </p:cNvCxnSpPr>
          <p:nvPr/>
        </p:nvCxnSpPr>
        <p:spPr>
          <a:xfrm flipH="1" flipV="1">
            <a:off x="3901440" y="3789694"/>
            <a:ext cx="591041" cy="2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p:cNvCxnSpPr>
            <a:stCxn id="30" idx="1"/>
            <a:endCxn id="65" idx="2"/>
          </p:cNvCxnSpPr>
          <p:nvPr/>
        </p:nvCxnSpPr>
        <p:spPr>
          <a:xfrm rot="10800000">
            <a:off x="1283022" y="3236698"/>
            <a:ext cx="1781328" cy="5529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120296" y="1753198"/>
            <a:ext cx="1119923" cy="369332"/>
          </a:xfrm>
          <a:prstGeom prst="rect">
            <a:avLst/>
          </a:prstGeom>
          <a:noFill/>
        </p:spPr>
        <p:txBody>
          <a:bodyPr wrap="square" rtlCol="0">
            <a:spAutoFit/>
          </a:bodyPr>
          <a:lstStyle/>
          <a:p>
            <a:r>
              <a:rPr lang="en-US" dirty="0"/>
              <a:t>Products</a:t>
            </a:r>
            <a:endParaRPr lang="en-US" dirty="0"/>
          </a:p>
        </p:txBody>
      </p:sp>
      <p:sp>
        <p:nvSpPr>
          <p:cNvPr id="63" name="TextBox 62"/>
          <p:cNvSpPr txBox="1"/>
          <p:nvPr/>
        </p:nvSpPr>
        <p:spPr>
          <a:xfrm>
            <a:off x="6158309" y="1797713"/>
            <a:ext cx="1119923" cy="369332"/>
          </a:xfrm>
          <a:prstGeom prst="rect">
            <a:avLst/>
          </a:prstGeom>
          <a:noFill/>
        </p:spPr>
        <p:txBody>
          <a:bodyPr wrap="square" rtlCol="0">
            <a:spAutoFit/>
          </a:bodyPr>
          <a:lstStyle/>
          <a:p>
            <a:r>
              <a:rPr lang="en-US" dirty="0"/>
              <a:t>   Period</a:t>
            </a:r>
            <a:endParaRPr lang="en-US" dirty="0"/>
          </a:p>
        </p:txBody>
      </p:sp>
      <p:sp>
        <p:nvSpPr>
          <p:cNvPr id="64" name="TextBox 63"/>
          <p:cNvSpPr txBox="1"/>
          <p:nvPr/>
        </p:nvSpPr>
        <p:spPr>
          <a:xfrm>
            <a:off x="7450835" y="2907736"/>
            <a:ext cx="1382639" cy="369332"/>
          </a:xfrm>
          <a:prstGeom prst="rect">
            <a:avLst/>
          </a:prstGeom>
          <a:noFill/>
        </p:spPr>
        <p:txBody>
          <a:bodyPr wrap="square" rtlCol="0">
            <a:spAutoFit/>
          </a:bodyPr>
          <a:lstStyle/>
          <a:p>
            <a:r>
              <a:rPr lang="en-US" dirty="0"/>
              <a:t>   customers</a:t>
            </a:r>
            <a:endParaRPr lang="en-US" dirty="0"/>
          </a:p>
        </p:txBody>
      </p:sp>
      <p:sp>
        <p:nvSpPr>
          <p:cNvPr id="65" name="TextBox 64"/>
          <p:cNvSpPr txBox="1"/>
          <p:nvPr/>
        </p:nvSpPr>
        <p:spPr>
          <a:xfrm>
            <a:off x="539652" y="2867365"/>
            <a:ext cx="1486740" cy="369332"/>
          </a:xfrm>
          <a:prstGeom prst="rect">
            <a:avLst/>
          </a:prstGeom>
          <a:noFill/>
        </p:spPr>
        <p:txBody>
          <a:bodyPr wrap="square" rtlCol="0">
            <a:spAutoFit/>
          </a:bodyPr>
          <a:lstStyle/>
          <a:p>
            <a:r>
              <a:rPr lang="en-US" dirty="0"/>
              <a:t>   Our Team</a:t>
            </a:r>
            <a:endParaRPr lang="en-US" dirty="0"/>
          </a:p>
        </p:txBody>
      </p:sp>
      <p:sp>
        <p:nvSpPr>
          <p:cNvPr id="68" name="TextBox 67"/>
          <p:cNvSpPr txBox="1"/>
          <p:nvPr/>
        </p:nvSpPr>
        <p:spPr>
          <a:xfrm>
            <a:off x="4303503" y="4072640"/>
            <a:ext cx="1119923" cy="369332"/>
          </a:xfrm>
          <a:prstGeom prst="rect">
            <a:avLst/>
          </a:prstGeom>
          <a:noFill/>
        </p:spPr>
        <p:txBody>
          <a:bodyPr wrap="square" rtlCol="0">
            <a:spAutoFit/>
          </a:bodyPr>
          <a:lstStyle/>
          <a:p>
            <a:r>
              <a:rPr lang="en-US" dirty="0"/>
              <a:t> Revenue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3" name="object 3"/>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FF6C2B"/>
          </a:solidFill>
        </p:spPr>
        <p:txBody>
          <a:bodyPr wrap="square" lIns="0" tIns="0" rIns="0" bIns="0" rtlCol="0"/>
          <a:lstStyle/>
          <a:p/>
        </p:txBody>
      </p:sp>
      <p:sp>
        <p:nvSpPr>
          <p:cNvPr id="4" name="object 4"/>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FF6C2B"/>
          </a:solidFill>
        </p:spPr>
        <p:txBody>
          <a:bodyPr wrap="square" lIns="0" tIns="0" rIns="0" bIns="0" rtlCol="0"/>
          <a:lstStyle/>
          <a:p/>
        </p:txBody>
      </p:sp>
      <p:sp>
        <p:nvSpPr>
          <p:cNvPr id="5" name="object 5"/>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FF6C2B"/>
          </a:solidFill>
        </p:spPr>
        <p:txBody>
          <a:bodyPr wrap="square" lIns="0" tIns="0" rIns="0" bIns="0" rtlCol="0"/>
          <a:lstStyle/>
          <a:p/>
        </p:txBody>
      </p:sp>
      <p:sp>
        <p:nvSpPr>
          <p:cNvPr id="6" name="object 6"/>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BE341A"/>
          </a:solidFill>
        </p:spPr>
        <p:txBody>
          <a:bodyPr wrap="square" lIns="0" tIns="0" rIns="0" bIns="0" rtlCol="0"/>
          <a:lstStyle/>
          <a:p/>
        </p:txBody>
      </p:sp>
      <p:sp>
        <p:nvSpPr>
          <p:cNvPr id="7" name="object 7"/>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8" name="object 8"/>
          <p:cNvSpPr/>
          <p:nvPr/>
        </p:nvSpPr>
        <p:spPr>
          <a:xfrm>
            <a:off x="8647263" y="64031"/>
            <a:ext cx="440318" cy="545463"/>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8076065" y="67091"/>
            <a:ext cx="502211" cy="557500"/>
          </a:xfrm>
          <a:prstGeom prst="rect">
            <a:avLst/>
          </a:prstGeom>
          <a:blipFill>
            <a:blip r:embed="rId2" cstate="print"/>
            <a:stretch>
              <a:fillRect/>
            </a:stretch>
          </a:blipFill>
        </p:spPr>
        <p:txBody>
          <a:bodyPr wrap="square" lIns="0" tIns="0" rIns="0" bIns="0" rtlCol="0"/>
          <a:lstStyle/>
          <a:p/>
        </p:txBody>
      </p:sp>
      <p:sp>
        <p:nvSpPr>
          <p:cNvPr id="12" name="object 12"/>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80" dirty="0"/>
            </a:fld>
            <a:endParaRPr spc="80" dirty="0"/>
          </a:p>
        </p:txBody>
      </p:sp>
      <p:sp>
        <p:nvSpPr>
          <p:cNvPr id="13" name="object 13"/>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14" name="object 14"/>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15" name="object 15"/>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16" name="object 16"/>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11" name="object 11"/>
          <p:cNvSpPr txBox="1">
            <a:spLocks noGrp="1"/>
          </p:cNvSpPr>
          <p:nvPr>
            <p:ph type="title"/>
          </p:nvPr>
        </p:nvSpPr>
        <p:spPr>
          <a:xfrm>
            <a:off x="371043" y="186054"/>
            <a:ext cx="6334557" cy="382156"/>
          </a:xfrm>
          <a:prstGeom prst="rect">
            <a:avLst/>
          </a:prstGeom>
        </p:spPr>
        <p:txBody>
          <a:bodyPr vert="horz" wrap="square" lIns="0" tIns="12700" rIns="0" bIns="0" rtlCol="0">
            <a:spAutoFit/>
          </a:bodyPr>
          <a:lstStyle/>
          <a:p>
            <a:pPr marL="12700">
              <a:lnSpc>
                <a:spcPct val="100000"/>
              </a:lnSpc>
              <a:spcBef>
                <a:spcPts val="100"/>
              </a:spcBef>
            </a:pPr>
            <a:r>
              <a:rPr lang="en-US" spc="-80" dirty="0"/>
              <a:t>Machine Learning Model</a:t>
            </a:r>
            <a:endParaRPr spc="65" dirty="0"/>
          </a:p>
        </p:txBody>
      </p:sp>
      <p:sp>
        <p:nvSpPr>
          <p:cNvPr id="17" name="Rectangle 16"/>
          <p:cNvSpPr/>
          <p:nvPr/>
        </p:nvSpPr>
        <p:spPr>
          <a:xfrm>
            <a:off x="8076989" y="75141"/>
            <a:ext cx="1005476" cy="655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065" y="0"/>
            <a:ext cx="1067935" cy="788501"/>
          </a:xfrm>
          <a:prstGeom prst="rect">
            <a:avLst/>
          </a:prstGeom>
        </p:spPr>
      </p:pic>
      <p:sp>
        <p:nvSpPr>
          <p:cNvPr id="10" name="Text Box 9"/>
          <p:cNvSpPr txBox="1"/>
          <p:nvPr/>
        </p:nvSpPr>
        <p:spPr>
          <a:xfrm>
            <a:off x="185420" y="788670"/>
            <a:ext cx="4815840" cy="368300"/>
          </a:xfrm>
          <a:prstGeom prst="rect">
            <a:avLst/>
          </a:prstGeom>
          <a:noFill/>
        </p:spPr>
        <p:txBody>
          <a:bodyPr wrap="square" rtlCol="0">
            <a:spAutoFit/>
          </a:bodyPr>
          <a:p>
            <a:r>
              <a:rPr lang="en-US" b="1"/>
              <a:t>Work Flow-&gt;</a:t>
            </a:r>
            <a:endParaRPr lang="en-US" b="1"/>
          </a:p>
        </p:txBody>
      </p:sp>
      <p:sp>
        <p:nvSpPr>
          <p:cNvPr id="19" name="Text Box 18"/>
          <p:cNvSpPr txBox="1"/>
          <p:nvPr/>
        </p:nvSpPr>
        <p:spPr>
          <a:xfrm>
            <a:off x="370840" y="1352550"/>
            <a:ext cx="8276590" cy="368300"/>
          </a:xfrm>
          <a:prstGeom prst="rect">
            <a:avLst/>
          </a:prstGeom>
          <a:noFill/>
        </p:spPr>
        <p:txBody>
          <a:bodyPr wrap="square" rtlCol="0">
            <a:spAutoFit/>
          </a:bodyPr>
          <a:p>
            <a:r>
              <a:rPr lang="en-US" b="1"/>
              <a:t>Feature Selection-&gt; Extract Data on Selected Feature-&gt; Create Training Model </a:t>
            </a:r>
            <a:endParaRPr lang="en-US" b="1"/>
          </a:p>
        </p:txBody>
      </p:sp>
      <p:cxnSp>
        <p:nvCxnSpPr>
          <p:cNvPr id="20" name="Straight Arrow Connector 19"/>
          <p:cNvCxnSpPr/>
          <p:nvPr/>
        </p:nvCxnSpPr>
        <p:spPr>
          <a:xfrm flipH="1">
            <a:off x="1143000" y="1743710"/>
            <a:ext cx="8255" cy="1056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185420" y="2823210"/>
            <a:ext cx="2205990" cy="922020"/>
          </a:xfrm>
          <a:prstGeom prst="rect">
            <a:avLst/>
          </a:prstGeom>
          <a:noFill/>
        </p:spPr>
        <p:txBody>
          <a:bodyPr wrap="none" rtlCol="0">
            <a:spAutoFit/>
          </a:bodyPr>
          <a:p>
            <a:r>
              <a:rPr lang="en-US" b="1"/>
              <a:t>Food Grade</a:t>
            </a:r>
            <a:endParaRPr lang="en-US" b="1"/>
          </a:p>
          <a:p>
            <a:r>
              <a:rPr lang="en-US" b="1"/>
              <a:t>Storage Grade</a:t>
            </a:r>
            <a:endParaRPr lang="en-US" b="1"/>
          </a:p>
          <a:p>
            <a:r>
              <a:rPr lang="en-US" b="1"/>
              <a:t>Transportation Grade</a:t>
            </a:r>
            <a:endParaRPr lang="en-US" b="1"/>
          </a:p>
        </p:txBody>
      </p:sp>
      <p:cxnSp>
        <p:nvCxnSpPr>
          <p:cNvPr id="22" name="Straight Arrow Connector 21"/>
          <p:cNvCxnSpPr/>
          <p:nvPr/>
        </p:nvCxnSpPr>
        <p:spPr>
          <a:xfrm>
            <a:off x="3581400" y="1720850"/>
            <a:ext cx="32385" cy="1007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2498090" y="2724150"/>
            <a:ext cx="2202180" cy="1476375"/>
          </a:xfrm>
          <a:prstGeom prst="rect">
            <a:avLst/>
          </a:prstGeom>
          <a:noFill/>
        </p:spPr>
        <p:txBody>
          <a:bodyPr wrap="square" rtlCol="0">
            <a:spAutoFit/>
          </a:bodyPr>
          <a:p>
            <a:r>
              <a:rPr lang="en-US" b="1"/>
              <a:t>Collect data that in which feature importance was put more and how it affected the reward</a:t>
            </a:r>
            <a:endParaRPr lang="en-US" b="1"/>
          </a:p>
        </p:txBody>
      </p:sp>
      <p:sp>
        <p:nvSpPr>
          <p:cNvPr id="24" name="Text Box 23"/>
          <p:cNvSpPr txBox="1"/>
          <p:nvPr/>
        </p:nvSpPr>
        <p:spPr>
          <a:xfrm>
            <a:off x="4863465" y="3638550"/>
            <a:ext cx="4276725" cy="645160"/>
          </a:xfrm>
          <a:prstGeom prst="rect">
            <a:avLst/>
          </a:prstGeom>
          <a:noFill/>
        </p:spPr>
        <p:txBody>
          <a:bodyPr wrap="square" rtlCol="0">
            <a:spAutoFit/>
          </a:bodyPr>
          <a:p>
            <a:r>
              <a:rPr lang="en-US"/>
              <a:t>Feature 1 * Weight 1+</a:t>
            </a:r>
            <a:r>
              <a:rPr lang="en-US">
                <a:sym typeface="+mn-ea"/>
              </a:rPr>
              <a:t>Feature 1 * Weight 1 =Final Ranking Score</a:t>
            </a:r>
            <a:r>
              <a:rPr lang="en-US"/>
              <a:t> </a:t>
            </a:r>
            <a:endParaRPr lang="en-US"/>
          </a:p>
        </p:txBody>
      </p:sp>
      <p:cxnSp>
        <p:nvCxnSpPr>
          <p:cNvPr id="25" name="Straight Arrow Connector 24"/>
          <p:cNvCxnSpPr/>
          <p:nvPr/>
        </p:nvCxnSpPr>
        <p:spPr>
          <a:xfrm>
            <a:off x="6550025" y="1764665"/>
            <a:ext cx="3175" cy="73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543040" y="3088640"/>
            <a:ext cx="10160" cy="549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5291455" y="2569210"/>
            <a:ext cx="2795270" cy="368300"/>
          </a:xfrm>
          <a:prstGeom prst="rect">
            <a:avLst/>
          </a:prstGeom>
          <a:noFill/>
        </p:spPr>
        <p:txBody>
          <a:bodyPr wrap="square" rtlCol="0">
            <a:spAutoFit/>
          </a:bodyPr>
          <a:p>
            <a:r>
              <a:rPr lang="en-US"/>
              <a:t>Get Perfect Weight Value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2299" y="599653"/>
            <a:ext cx="2915285" cy="371897"/>
          </a:xfrm>
          <a:prstGeom prst="rect">
            <a:avLst/>
          </a:prstGeom>
        </p:spPr>
        <p:txBody>
          <a:bodyPr vert="horz" wrap="square" lIns="0" tIns="12700" rIns="0" bIns="0" rtlCol="0">
            <a:spAutoFit/>
          </a:bodyPr>
          <a:lstStyle/>
          <a:p>
            <a:pPr marL="12700">
              <a:lnSpc>
                <a:spcPts val="2840"/>
              </a:lnSpc>
              <a:spcBef>
                <a:spcPts val="100"/>
              </a:spcBef>
            </a:pPr>
            <a:r>
              <a:rPr lang="en-US" spc="30" dirty="0"/>
              <a:t>WHAT IS TENDER?</a:t>
            </a:r>
            <a:endParaRPr spc="-40" dirty="0"/>
          </a:p>
        </p:txBody>
      </p:sp>
      <p:sp>
        <p:nvSpPr>
          <p:cNvPr id="4" name="object 4"/>
          <p:cNvSpPr txBox="1"/>
          <p:nvPr/>
        </p:nvSpPr>
        <p:spPr>
          <a:xfrm>
            <a:off x="8603615" y="4755753"/>
            <a:ext cx="169545" cy="209550"/>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dirty="0">
              <a:latin typeface="Trebuchet MS" panose="020B0603020202020204"/>
              <a:cs typeface="Trebuchet MS" panose="020B0603020202020204"/>
            </a:endParaRPr>
          </a:p>
        </p:txBody>
      </p:sp>
      <p:sp>
        <p:nvSpPr>
          <p:cNvPr id="5" name="object 5"/>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object 6"/>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7" name="object 7"/>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3" name="object 3"/>
          <p:cNvSpPr txBox="1"/>
          <p:nvPr/>
        </p:nvSpPr>
        <p:spPr>
          <a:xfrm>
            <a:off x="621855" y="1276350"/>
            <a:ext cx="7522209" cy="2348913"/>
          </a:xfrm>
          <a:prstGeom prst="rect">
            <a:avLst/>
          </a:prstGeom>
        </p:spPr>
        <p:txBody>
          <a:bodyPr vert="horz" wrap="square" lIns="0" tIns="12700" rIns="0" bIns="0" rtlCol="0">
            <a:spAutoFit/>
          </a:bodyPr>
          <a:lstStyle/>
          <a:p>
            <a:pPr marL="12065" marR="11430" algn="ctr">
              <a:lnSpc>
                <a:spcPct val="107000"/>
              </a:lnSpc>
              <a:spcBef>
                <a:spcPts val="100"/>
              </a:spcBef>
              <a:tabLst>
                <a:tab pos="185420" algn="l"/>
              </a:tabLst>
            </a:pPr>
            <a:r>
              <a:rPr lang="en-US" sz="2400" dirty="0">
                <a:solidFill>
                  <a:schemeClr val="accent6">
                    <a:lumMod val="75000"/>
                  </a:schemeClr>
                </a:solidFill>
                <a:latin typeface="Verdana" panose="020B0604030504040204"/>
                <a:cs typeface="Verdana" panose="020B0604030504040204"/>
              </a:rPr>
              <a:t>A tender is a fixed prize offer to execute a work or supply products .During the first step of this tender procedure ,contractors are invited to submit bids for construction  or provide particularly planned services or items within a specific time limit.</a:t>
            </a:r>
            <a:endParaRPr sz="2400" dirty="0">
              <a:solidFill>
                <a:schemeClr val="accent6">
                  <a:lumMod val="75000"/>
                </a:schemeClr>
              </a:solidFill>
              <a:latin typeface="Verdana" panose="020B0604030504040204"/>
              <a:cs typeface="Verdana" panose="020B0604030504040204"/>
            </a:endParaRPr>
          </a:p>
        </p:txBody>
      </p:sp>
      <p:sp>
        <p:nvSpPr>
          <p:cNvPr id="9" name="Rectangle 8"/>
          <p:cNvSpPr/>
          <p:nvPr/>
        </p:nvSpPr>
        <p:spPr>
          <a:xfrm>
            <a:off x="8077200" y="55030"/>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00136" y="-19050"/>
            <a:ext cx="1006958" cy="990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3" y="64134"/>
            <a:ext cx="2915285" cy="371897"/>
          </a:xfrm>
          <a:prstGeom prst="rect">
            <a:avLst/>
          </a:prstGeom>
        </p:spPr>
        <p:txBody>
          <a:bodyPr vert="horz" wrap="square" lIns="0" tIns="12700" rIns="0" bIns="0" rtlCol="0">
            <a:spAutoFit/>
          </a:bodyPr>
          <a:lstStyle/>
          <a:p>
            <a:pPr marL="12700">
              <a:lnSpc>
                <a:spcPts val="2840"/>
              </a:lnSpc>
              <a:spcBef>
                <a:spcPts val="100"/>
              </a:spcBef>
            </a:pPr>
            <a:r>
              <a:rPr lang="en-US" spc="30" dirty="0"/>
              <a:t>Problem</a:t>
            </a:r>
            <a:r>
              <a:rPr spc="-180" dirty="0"/>
              <a:t> </a:t>
            </a:r>
            <a:r>
              <a:rPr spc="-40" dirty="0"/>
              <a:t>Analysis</a:t>
            </a:r>
            <a:endParaRPr spc="-40" dirty="0"/>
          </a:p>
        </p:txBody>
      </p:sp>
      <p:sp>
        <p:nvSpPr>
          <p:cNvPr id="4" name="object 4"/>
          <p:cNvSpPr txBox="1"/>
          <p:nvPr/>
        </p:nvSpPr>
        <p:spPr>
          <a:xfrm>
            <a:off x="8603615" y="4755753"/>
            <a:ext cx="169545" cy="209550"/>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a:latin typeface="Trebuchet MS" panose="020B0603020202020204"/>
              <a:cs typeface="Trebuchet MS" panose="020B0603020202020204"/>
            </a:endParaRPr>
          </a:p>
        </p:txBody>
      </p:sp>
      <p:sp>
        <p:nvSpPr>
          <p:cNvPr id="5" name="object 5"/>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object 6"/>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7" name="object 7"/>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3" name="object 3"/>
          <p:cNvSpPr txBox="1"/>
          <p:nvPr/>
        </p:nvSpPr>
        <p:spPr>
          <a:xfrm>
            <a:off x="493803" y="819150"/>
            <a:ext cx="7522209" cy="3244478"/>
          </a:xfrm>
          <a:prstGeom prst="rect">
            <a:avLst/>
          </a:prstGeom>
          <a:solidFill>
            <a:schemeClr val="accent6">
              <a:lumMod val="40000"/>
              <a:lumOff val="60000"/>
            </a:schemeClr>
          </a:solidFill>
        </p:spPr>
        <p:txBody>
          <a:bodyPr vert="horz" wrap="square" lIns="0" tIns="12700" rIns="0" bIns="0" rtlCol="0">
            <a:spAutoFit/>
          </a:bodyPr>
          <a:lstStyle/>
          <a:p>
            <a:pPr marL="285750" marR="0" indent="-285750">
              <a:spcBef>
                <a:spcPts val="0"/>
              </a:spcBef>
              <a:spcAft>
                <a:spcPts val="0"/>
              </a:spcAft>
              <a:buFont typeface="Wingdings" panose="05000000000000000000" pitchFamily="2" charset="2"/>
              <a:buChar char="q"/>
            </a:pPr>
            <a:r>
              <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Government purchases various components through tender which takes a lot of time as the process of allocation of tender takes more than 2 months.</a:t>
            </a: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q"/>
            </a:pPr>
            <a:r>
              <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Often it is observed after allocation of tender the fulfillment of the required tender takes more than the required time for contact period.</a:t>
            </a: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q"/>
            </a:pPr>
            <a:r>
              <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From tender allocation to tender completion it takes more than 6 months to complete all the process as government itself have to compare all the required items.</a:t>
            </a: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q"/>
            </a:pPr>
            <a:r>
              <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Addressing this issue will help the government in having transparency and parity in rates of items procured by different Govt organizations and the entire process of tender allocation will take very less time than what is taking now.</a:t>
            </a: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q"/>
            </a:pPr>
            <a:r>
              <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Objective:  </a:t>
            </a:r>
            <a:r>
              <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There is a requirement of software(Mobile/Web App) for Govt procurements which lists various items with specifications, rates, warranty and compare them and decide the best option </a:t>
            </a:r>
            <a:r>
              <a:rPr lang="en-US" sz="14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I.e</a:t>
            </a:r>
            <a:r>
              <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one available for car insurance etc. </a:t>
            </a: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8077547" y="74020"/>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7547" y="-1121"/>
            <a:ext cx="1052135" cy="99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165" y="4624578"/>
            <a:ext cx="8912860" cy="0"/>
          </a:xfrm>
          <a:custGeom>
            <a:avLst/>
            <a:gdLst/>
            <a:ahLst/>
            <a:cxnLst/>
            <a:rect l="l" t="t" r="r" b="b"/>
            <a:pathLst>
              <a:path w="8912860">
                <a:moveTo>
                  <a:pt x="0" y="0"/>
                </a:moveTo>
                <a:lnTo>
                  <a:pt x="8912479" y="0"/>
                </a:lnTo>
              </a:path>
            </a:pathLst>
          </a:custGeom>
          <a:ln w="28575">
            <a:solidFill>
              <a:srgbClr val="BE341A"/>
            </a:solidFill>
          </a:ln>
        </p:spPr>
        <p:txBody>
          <a:bodyPr wrap="square" lIns="0" tIns="0" rIns="0" bIns="0" rtlCol="0"/>
          <a:lstStyle/>
          <a:p/>
        </p:txBody>
      </p:sp>
      <p:sp>
        <p:nvSpPr>
          <p:cNvPr id="3" name="object 3"/>
          <p:cNvSpPr/>
          <p:nvPr/>
        </p:nvSpPr>
        <p:spPr>
          <a:xfrm>
            <a:off x="3901440" y="4721352"/>
            <a:ext cx="962025" cy="306705"/>
          </a:xfrm>
          <a:custGeom>
            <a:avLst/>
            <a:gdLst/>
            <a:ahLst/>
            <a:cxnLst/>
            <a:rect l="l" t="t" r="r" b="b"/>
            <a:pathLst>
              <a:path w="962025" h="306704">
                <a:moveTo>
                  <a:pt x="910589" y="0"/>
                </a:moveTo>
                <a:lnTo>
                  <a:pt x="51054" y="0"/>
                </a:lnTo>
                <a:lnTo>
                  <a:pt x="31182" y="4012"/>
                </a:lnTo>
                <a:lnTo>
                  <a:pt x="14954" y="14954"/>
                </a:lnTo>
                <a:lnTo>
                  <a:pt x="4012" y="31182"/>
                </a:lnTo>
                <a:lnTo>
                  <a:pt x="0" y="51054"/>
                </a:lnTo>
                <a:lnTo>
                  <a:pt x="0" y="255270"/>
                </a:lnTo>
                <a:lnTo>
                  <a:pt x="4012" y="275141"/>
                </a:lnTo>
                <a:lnTo>
                  <a:pt x="14954" y="291369"/>
                </a:lnTo>
                <a:lnTo>
                  <a:pt x="31182" y="302311"/>
                </a:lnTo>
                <a:lnTo>
                  <a:pt x="51054" y="306324"/>
                </a:lnTo>
                <a:lnTo>
                  <a:pt x="910589" y="306324"/>
                </a:lnTo>
                <a:lnTo>
                  <a:pt x="930461" y="302311"/>
                </a:lnTo>
                <a:lnTo>
                  <a:pt x="946689" y="291369"/>
                </a:lnTo>
                <a:lnTo>
                  <a:pt x="957631" y="275141"/>
                </a:lnTo>
                <a:lnTo>
                  <a:pt x="961644" y="255270"/>
                </a:lnTo>
                <a:lnTo>
                  <a:pt x="961644" y="51054"/>
                </a:lnTo>
                <a:lnTo>
                  <a:pt x="957631" y="31182"/>
                </a:lnTo>
                <a:lnTo>
                  <a:pt x="946689" y="14954"/>
                </a:lnTo>
                <a:lnTo>
                  <a:pt x="930461" y="4012"/>
                </a:lnTo>
                <a:lnTo>
                  <a:pt x="910589" y="0"/>
                </a:lnTo>
                <a:close/>
              </a:path>
            </a:pathLst>
          </a:custGeom>
          <a:solidFill>
            <a:srgbClr val="BE341A"/>
          </a:solidFill>
        </p:spPr>
        <p:txBody>
          <a:bodyPr wrap="square" lIns="0" tIns="0" rIns="0" bIns="0" rtlCol="0"/>
          <a:lstStyle/>
          <a:p/>
        </p:txBody>
      </p:sp>
      <p:sp>
        <p:nvSpPr>
          <p:cNvPr id="4" name="object 4"/>
          <p:cNvSpPr txBox="1"/>
          <p:nvPr/>
        </p:nvSpPr>
        <p:spPr>
          <a:xfrm>
            <a:off x="4065778" y="4769916"/>
            <a:ext cx="634365"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panose="020B0604020202020204"/>
                <a:cs typeface="Arial" panose="020B0604020202020204"/>
              </a:rPr>
              <a:t>A</a:t>
            </a:r>
            <a:r>
              <a:rPr sz="1200" b="1" spc="-15" dirty="0">
                <a:solidFill>
                  <a:srgbClr val="FFFFFF"/>
                </a:solidFill>
                <a:latin typeface="Arial" panose="020B0604020202020204"/>
                <a:cs typeface="Arial" panose="020B0604020202020204"/>
              </a:rPr>
              <a:t>n</a:t>
            </a:r>
            <a:r>
              <a:rPr sz="1200" b="1" spc="-20" dirty="0">
                <a:solidFill>
                  <a:srgbClr val="FFFFFF"/>
                </a:solidFill>
                <a:latin typeface="Arial" panose="020B0604020202020204"/>
                <a:cs typeface="Arial" panose="020B0604020202020204"/>
              </a:rPr>
              <a:t>a</a:t>
            </a:r>
            <a:r>
              <a:rPr sz="1200" b="1" spc="45" dirty="0">
                <a:solidFill>
                  <a:srgbClr val="FFFFFF"/>
                </a:solidFill>
                <a:latin typeface="Arial" panose="020B0604020202020204"/>
                <a:cs typeface="Arial" panose="020B0604020202020204"/>
              </a:rPr>
              <a:t>l</a:t>
            </a:r>
            <a:r>
              <a:rPr sz="1200" b="1" spc="-50" dirty="0">
                <a:solidFill>
                  <a:srgbClr val="FFFFFF"/>
                </a:solidFill>
                <a:latin typeface="Arial" panose="020B0604020202020204"/>
                <a:cs typeface="Arial" panose="020B0604020202020204"/>
              </a:rPr>
              <a:t>y</a:t>
            </a:r>
            <a:r>
              <a:rPr sz="1200" b="1" spc="-45" dirty="0">
                <a:solidFill>
                  <a:srgbClr val="FFFFFF"/>
                </a:solidFill>
                <a:latin typeface="Arial" panose="020B0604020202020204"/>
                <a:cs typeface="Arial" panose="020B0604020202020204"/>
              </a:rPr>
              <a:t>s</a:t>
            </a:r>
            <a:r>
              <a:rPr sz="1200" b="1" spc="-40" dirty="0">
                <a:solidFill>
                  <a:srgbClr val="FFFFFF"/>
                </a:solidFill>
                <a:latin typeface="Arial" panose="020B0604020202020204"/>
                <a:cs typeface="Arial" panose="020B0604020202020204"/>
              </a:rPr>
              <a:t>is</a:t>
            </a:r>
            <a:endParaRPr sz="1200">
              <a:latin typeface="Arial" panose="020B0604020202020204"/>
              <a:cs typeface="Arial" panose="020B0604020202020204"/>
            </a:endParaRPr>
          </a:p>
        </p:txBody>
      </p:sp>
      <p:sp>
        <p:nvSpPr>
          <p:cNvPr id="5" name="object 5"/>
          <p:cNvSpPr/>
          <p:nvPr/>
        </p:nvSpPr>
        <p:spPr>
          <a:xfrm>
            <a:off x="4960620" y="4721352"/>
            <a:ext cx="963294" cy="306705"/>
          </a:xfrm>
          <a:custGeom>
            <a:avLst/>
            <a:gdLst/>
            <a:ahLst/>
            <a:cxnLst/>
            <a:rect l="l" t="t" r="r" b="b"/>
            <a:pathLst>
              <a:path w="963295" h="306704">
                <a:moveTo>
                  <a:pt x="912113" y="0"/>
                </a:moveTo>
                <a:lnTo>
                  <a:pt x="51053" y="0"/>
                </a:lnTo>
                <a:lnTo>
                  <a:pt x="31182" y="4012"/>
                </a:lnTo>
                <a:lnTo>
                  <a:pt x="14954" y="14954"/>
                </a:lnTo>
                <a:lnTo>
                  <a:pt x="4012" y="31182"/>
                </a:lnTo>
                <a:lnTo>
                  <a:pt x="0" y="51054"/>
                </a:lnTo>
                <a:lnTo>
                  <a:pt x="0" y="255270"/>
                </a:lnTo>
                <a:lnTo>
                  <a:pt x="4012" y="275141"/>
                </a:lnTo>
                <a:lnTo>
                  <a:pt x="14954" y="291369"/>
                </a:lnTo>
                <a:lnTo>
                  <a:pt x="31182" y="302311"/>
                </a:lnTo>
                <a:lnTo>
                  <a:pt x="51053" y="306324"/>
                </a:lnTo>
                <a:lnTo>
                  <a:pt x="912113" y="306324"/>
                </a:lnTo>
                <a:lnTo>
                  <a:pt x="931985" y="302311"/>
                </a:lnTo>
                <a:lnTo>
                  <a:pt x="948213" y="291369"/>
                </a:lnTo>
                <a:lnTo>
                  <a:pt x="959155" y="275141"/>
                </a:lnTo>
                <a:lnTo>
                  <a:pt x="963167" y="255270"/>
                </a:lnTo>
                <a:lnTo>
                  <a:pt x="963167" y="51054"/>
                </a:lnTo>
                <a:lnTo>
                  <a:pt x="959155" y="31182"/>
                </a:lnTo>
                <a:lnTo>
                  <a:pt x="948213" y="14954"/>
                </a:lnTo>
                <a:lnTo>
                  <a:pt x="931985" y="4012"/>
                </a:lnTo>
                <a:lnTo>
                  <a:pt x="912113" y="0"/>
                </a:lnTo>
                <a:close/>
              </a:path>
            </a:pathLst>
          </a:custGeom>
          <a:solidFill>
            <a:srgbClr val="FF6C2B"/>
          </a:solidFill>
        </p:spPr>
        <p:txBody>
          <a:bodyPr wrap="square" lIns="0" tIns="0" rIns="0" bIns="0" rtlCol="0"/>
          <a:lstStyle/>
          <a:p/>
        </p:txBody>
      </p:sp>
      <p:sp>
        <p:nvSpPr>
          <p:cNvPr id="6" name="object 6"/>
          <p:cNvSpPr txBox="1"/>
          <p:nvPr/>
        </p:nvSpPr>
        <p:spPr>
          <a:xfrm>
            <a:off x="5060696" y="4769916"/>
            <a:ext cx="763270" cy="208915"/>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FFFFFF"/>
                </a:solidFill>
                <a:latin typeface="Arial" panose="020B0604020202020204"/>
                <a:cs typeface="Arial" panose="020B0604020202020204"/>
              </a:rPr>
              <a:t>Initiatives</a:t>
            </a:r>
            <a:endParaRPr sz="1200" dirty="0">
              <a:latin typeface="Arial" panose="020B0604020202020204"/>
              <a:cs typeface="Arial" panose="020B0604020202020204"/>
            </a:endParaRPr>
          </a:p>
        </p:txBody>
      </p:sp>
      <p:sp>
        <p:nvSpPr>
          <p:cNvPr id="7" name="object 7"/>
          <p:cNvSpPr/>
          <p:nvPr/>
        </p:nvSpPr>
        <p:spPr>
          <a:xfrm>
            <a:off x="6021323" y="4721352"/>
            <a:ext cx="1333500" cy="289560"/>
          </a:xfrm>
          <a:custGeom>
            <a:avLst/>
            <a:gdLst/>
            <a:ahLst/>
            <a:cxnLst/>
            <a:rect l="l" t="t" r="r" b="b"/>
            <a:pathLst>
              <a:path w="1333500" h="289560">
                <a:moveTo>
                  <a:pt x="1285240"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1285240" y="289560"/>
                </a:lnTo>
                <a:lnTo>
                  <a:pt x="1304032" y="285768"/>
                </a:lnTo>
                <a:lnTo>
                  <a:pt x="1319371" y="275426"/>
                </a:lnTo>
                <a:lnTo>
                  <a:pt x="1329709" y="260086"/>
                </a:lnTo>
                <a:lnTo>
                  <a:pt x="1333500" y="241300"/>
                </a:lnTo>
                <a:lnTo>
                  <a:pt x="1333500" y="48260"/>
                </a:lnTo>
                <a:lnTo>
                  <a:pt x="1329709" y="29473"/>
                </a:lnTo>
                <a:lnTo>
                  <a:pt x="1319371" y="14133"/>
                </a:lnTo>
                <a:lnTo>
                  <a:pt x="1304032" y="3791"/>
                </a:lnTo>
                <a:lnTo>
                  <a:pt x="1285240" y="0"/>
                </a:lnTo>
                <a:close/>
              </a:path>
            </a:pathLst>
          </a:custGeom>
          <a:solidFill>
            <a:srgbClr val="FF6C2B"/>
          </a:solidFill>
        </p:spPr>
        <p:txBody>
          <a:bodyPr wrap="square" lIns="0" tIns="0" rIns="0" bIns="0" rtlCol="0"/>
          <a:lstStyle/>
          <a:p/>
        </p:txBody>
      </p:sp>
      <p:sp>
        <p:nvSpPr>
          <p:cNvPr id="8" name="object 8"/>
          <p:cNvSpPr txBox="1"/>
          <p:nvPr/>
        </p:nvSpPr>
        <p:spPr>
          <a:xfrm>
            <a:off x="6140322" y="4768088"/>
            <a:ext cx="1096645" cy="193675"/>
          </a:xfrm>
          <a:prstGeom prst="rect">
            <a:avLst/>
          </a:prstGeom>
        </p:spPr>
        <p:txBody>
          <a:bodyPr vert="horz" wrap="square" lIns="0" tIns="12700" rIns="0" bIns="0" rtlCol="0">
            <a:spAutoFit/>
          </a:bodyPr>
          <a:lstStyle/>
          <a:p>
            <a:pPr marL="12700">
              <a:lnSpc>
                <a:spcPct val="100000"/>
              </a:lnSpc>
              <a:spcBef>
                <a:spcPts val="100"/>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9" name="object 9"/>
          <p:cNvSpPr/>
          <p:nvPr/>
        </p:nvSpPr>
        <p:spPr>
          <a:xfrm>
            <a:off x="7450835" y="4718303"/>
            <a:ext cx="963294" cy="289560"/>
          </a:xfrm>
          <a:custGeom>
            <a:avLst/>
            <a:gdLst/>
            <a:ahLst/>
            <a:cxnLst/>
            <a:rect l="l" t="t" r="r" b="b"/>
            <a:pathLst>
              <a:path w="963295" h="289560">
                <a:moveTo>
                  <a:pt x="914908" y="0"/>
                </a:moveTo>
                <a:lnTo>
                  <a:pt x="48260" y="0"/>
                </a:lnTo>
                <a:lnTo>
                  <a:pt x="29467" y="3791"/>
                </a:lnTo>
                <a:lnTo>
                  <a:pt x="14128" y="14133"/>
                </a:lnTo>
                <a:lnTo>
                  <a:pt x="3790" y="29473"/>
                </a:lnTo>
                <a:lnTo>
                  <a:pt x="0" y="48260"/>
                </a:lnTo>
                <a:lnTo>
                  <a:pt x="0" y="241300"/>
                </a:lnTo>
                <a:lnTo>
                  <a:pt x="3790" y="260086"/>
                </a:lnTo>
                <a:lnTo>
                  <a:pt x="14128" y="275426"/>
                </a:lnTo>
                <a:lnTo>
                  <a:pt x="29467" y="285768"/>
                </a:lnTo>
                <a:lnTo>
                  <a:pt x="48260" y="289560"/>
                </a:lnTo>
                <a:lnTo>
                  <a:pt x="914908" y="289560"/>
                </a:lnTo>
                <a:lnTo>
                  <a:pt x="933700" y="285768"/>
                </a:lnTo>
                <a:lnTo>
                  <a:pt x="949039" y="275426"/>
                </a:lnTo>
                <a:lnTo>
                  <a:pt x="959377" y="260086"/>
                </a:lnTo>
                <a:lnTo>
                  <a:pt x="963168" y="241300"/>
                </a:lnTo>
                <a:lnTo>
                  <a:pt x="963168" y="48260"/>
                </a:lnTo>
                <a:lnTo>
                  <a:pt x="959377" y="29473"/>
                </a:lnTo>
                <a:lnTo>
                  <a:pt x="949039" y="14133"/>
                </a:lnTo>
                <a:lnTo>
                  <a:pt x="933700" y="3791"/>
                </a:lnTo>
                <a:lnTo>
                  <a:pt x="914908" y="0"/>
                </a:lnTo>
                <a:close/>
              </a:path>
            </a:pathLst>
          </a:custGeom>
          <a:solidFill>
            <a:srgbClr val="FF6C2B"/>
          </a:solidFill>
        </p:spPr>
        <p:txBody>
          <a:bodyPr wrap="square" lIns="0" tIns="0" rIns="0" bIns="0" rtlCol="0"/>
          <a:lstStyle/>
          <a:p/>
        </p:txBody>
      </p:sp>
      <p:sp>
        <p:nvSpPr>
          <p:cNvPr id="10" name="object 10"/>
          <p:cNvSpPr txBox="1"/>
          <p:nvPr/>
        </p:nvSpPr>
        <p:spPr>
          <a:xfrm>
            <a:off x="7690866" y="4765649"/>
            <a:ext cx="485775" cy="193675"/>
          </a:xfrm>
          <a:prstGeom prst="rect">
            <a:avLst/>
          </a:prstGeom>
        </p:spPr>
        <p:txBody>
          <a:bodyPr vert="horz" wrap="square" lIns="0" tIns="12700" rIns="0" bIns="0" rtlCol="0">
            <a:spAutoFit/>
          </a:bodyPr>
          <a:lstStyle/>
          <a:p>
            <a:pPr marL="12700">
              <a:lnSpc>
                <a:spcPct val="100000"/>
              </a:lnSpc>
              <a:spcBef>
                <a:spcPts val="100"/>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20" dirty="0">
                <a:solidFill>
                  <a:srgbClr val="FFFFFF"/>
                </a:solidFill>
                <a:latin typeface="Arial" panose="020B0604020202020204"/>
                <a:cs typeface="Arial" panose="020B0604020202020204"/>
              </a:rPr>
              <a:t>act</a:t>
            </a:r>
            <a:endParaRPr sz="1100">
              <a:latin typeface="Arial" panose="020B0604020202020204"/>
              <a:cs typeface="Arial" panose="020B0604020202020204"/>
            </a:endParaRPr>
          </a:p>
        </p:txBody>
      </p:sp>
      <p:sp>
        <p:nvSpPr>
          <p:cNvPr id="11" name="object 11"/>
          <p:cNvSpPr/>
          <p:nvPr/>
        </p:nvSpPr>
        <p:spPr>
          <a:xfrm>
            <a:off x="8647263" y="64031"/>
            <a:ext cx="440318" cy="545463"/>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8077520" y="64569"/>
            <a:ext cx="502599" cy="558906"/>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164592" y="96011"/>
            <a:ext cx="128270" cy="563880"/>
          </a:xfrm>
          <a:custGeom>
            <a:avLst/>
            <a:gdLst/>
            <a:ahLst/>
            <a:cxnLst/>
            <a:rect l="l" t="t" r="r" b="b"/>
            <a:pathLst>
              <a:path w="128270" h="563880">
                <a:moveTo>
                  <a:pt x="128015" y="0"/>
                </a:moveTo>
                <a:lnTo>
                  <a:pt x="0" y="0"/>
                </a:lnTo>
                <a:lnTo>
                  <a:pt x="0" y="563879"/>
                </a:lnTo>
                <a:lnTo>
                  <a:pt x="128015" y="563879"/>
                </a:lnTo>
                <a:lnTo>
                  <a:pt x="128015" y="0"/>
                </a:lnTo>
                <a:close/>
              </a:path>
            </a:pathLst>
          </a:custGeom>
          <a:solidFill>
            <a:srgbClr val="740000"/>
          </a:solidFill>
        </p:spPr>
        <p:txBody>
          <a:bodyPr wrap="square" lIns="0" tIns="0" rIns="0" bIns="0" rtlCol="0"/>
          <a:lstStyle/>
          <a:p/>
        </p:txBody>
      </p:sp>
      <p:sp>
        <p:nvSpPr>
          <p:cNvPr id="14" name="object 14"/>
          <p:cNvSpPr txBox="1"/>
          <p:nvPr/>
        </p:nvSpPr>
        <p:spPr>
          <a:xfrm>
            <a:off x="8629015" y="4749800"/>
            <a:ext cx="106045" cy="197490"/>
          </a:xfrm>
          <a:prstGeom prst="rect">
            <a:avLst/>
          </a:prstGeom>
        </p:spPr>
        <p:txBody>
          <a:bodyPr vert="horz" wrap="square" lIns="0" tIns="12700" rIns="0" bIns="0" rtlCol="0">
            <a:spAutoFit/>
          </a:bodyPr>
          <a:lstStyle/>
          <a:p>
            <a:pPr marL="12700">
              <a:lnSpc>
                <a:spcPct val="100000"/>
              </a:lnSpc>
              <a:spcBef>
                <a:spcPts val="100"/>
              </a:spcBef>
            </a:pPr>
            <a:r>
              <a:rPr lang="en-US" sz="1200" dirty="0">
                <a:solidFill>
                  <a:srgbClr val="737373"/>
                </a:solidFill>
                <a:latin typeface="Trebuchet MS" panose="020B0603020202020204"/>
                <a:cs typeface="Trebuchet MS" panose="020B0603020202020204"/>
              </a:rPr>
              <a:t>4</a:t>
            </a:r>
            <a:endParaRPr sz="1200" dirty="0">
              <a:latin typeface="Trebuchet MS" panose="020B0603020202020204"/>
              <a:cs typeface="Trebuchet MS" panose="020B0603020202020204"/>
            </a:endParaRPr>
          </a:p>
        </p:txBody>
      </p:sp>
      <p:sp>
        <p:nvSpPr>
          <p:cNvPr id="15" name="object 15"/>
          <p:cNvSpPr txBox="1">
            <a:spLocks noGrp="1"/>
          </p:cNvSpPr>
          <p:nvPr>
            <p:ph type="title"/>
          </p:nvPr>
        </p:nvSpPr>
        <p:spPr>
          <a:xfrm>
            <a:off x="371043" y="64134"/>
            <a:ext cx="6124575" cy="625475"/>
          </a:xfrm>
          <a:prstGeom prst="rect">
            <a:avLst/>
          </a:prstGeom>
        </p:spPr>
        <p:txBody>
          <a:bodyPr vert="horz" wrap="square" lIns="0" tIns="12700" rIns="0" bIns="0" rtlCol="0">
            <a:spAutoFit/>
          </a:bodyPr>
          <a:lstStyle/>
          <a:p>
            <a:pPr marL="12700">
              <a:lnSpc>
                <a:spcPts val="2840"/>
              </a:lnSpc>
              <a:spcBef>
                <a:spcPts val="100"/>
              </a:spcBef>
            </a:pPr>
            <a:r>
              <a:rPr spc="55" dirty="0"/>
              <a:t>Digital</a:t>
            </a:r>
            <a:r>
              <a:rPr spc="-440" dirty="0"/>
              <a:t> </a:t>
            </a:r>
            <a:r>
              <a:rPr spc="-20" dirty="0"/>
              <a:t>Presence </a:t>
            </a:r>
            <a:r>
              <a:rPr lang="en-US" spc="45" dirty="0"/>
              <a:t>Problems</a:t>
            </a:r>
            <a:endParaRPr spc="45" dirty="0"/>
          </a:p>
          <a:p>
            <a:pPr marL="12700">
              <a:lnSpc>
                <a:spcPts val="1880"/>
              </a:lnSpc>
            </a:pPr>
            <a:r>
              <a:rPr sz="1600" b="0" spc="-95" dirty="0">
                <a:solidFill>
                  <a:srgbClr val="A2A2A2"/>
                </a:solidFill>
                <a:latin typeface="Verdana" panose="020B0604030504040204"/>
                <a:cs typeface="Verdana" panose="020B0604030504040204"/>
              </a:rPr>
              <a:t>identifying</a:t>
            </a:r>
            <a:r>
              <a:rPr sz="1600" b="0" spc="-190" dirty="0">
                <a:solidFill>
                  <a:srgbClr val="A2A2A2"/>
                </a:solidFill>
                <a:latin typeface="Verdana" panose="020B0604030504040204"/>
                <a:cs typeface="Verdana" panose="020B0604030504040204"/>
              </a:rPr>
              <a:t> </a:t>
            </a:r>
            <a:r>
              <a:rPr sz="1600" b="0" spc="-105" dirty="0">
                <a:solidFill>
                  <a:srgbClr val="A2A2A2"/>
                </a:solidFill>
                <a:latin typeface="Verdana" panose="020B0604030504040204"/>
                <a:cs typeface="Verdana" panose="020B0604030504040204"/>
              </a:rPr>
              <a:t>loopholes</a:t>
            </a:r>
            <a:r>
              <a:rPr sz="1600" b="0" spc="-160" dirty="0">
                <a:solidFill>
                  <a:srgbClr val="A2A2A2"/>
                </a:solidFill>
                <a:latin typeface="Verdana" panose="020B0604030504040204"/>
                <a:cs typeface="Verdana" panose="020B0604030504040204"/>
              </a:rPr>
              <a:t> </a:t>
            </a:r>
            <a:r>
              <a:rPr sz="1600" b="0" spc="-120" dirty="0">
                <a:solidFill>
                  <a:srgbClr val="A2A2A2"/>
                </a:solidFill>
                <a:latin typeface="Verdana" panose="020B0604030504040204"/>
                <a:cs typeface="Verdana" panose="020B0604030504040204"/>
              </a:rPr>
              <a:t>in</a:t>
            </a:r>
            <a:r>
              <a:rPr sz="1600" b="0" spc="-215" dirty="0">
                <a:solidFill>
                  <a:srgbClr val="A2A2A2"/>
                </a:solidFill>
                <a:latin typeface="Verdana" panose="020B0604030504040204"/>
                <a:cs typeface="Verdana" panose="020B0604030504040204"/>
              </a:rPr>
              <a:t> </a:t>
            </a:r>
            <a:r>
              <a:rPr sz="1600" b="0" spc="-105" dirty="0">
                <a:solidFill>
                  <a:srgbClr val="A2A2A2"/>
                </a:solidFill>
                <a:latin typeface="Verdana" panose="020B0604030504040204"/>
                <a:cs typeface="Verdana" panose="020B0604030504040204"/>
              </a:rPr>
              <a:t>the</a:t>
            </a:r>
            <a:r>
              <a:rPr sz="1600" b="0" spc="-204" dirty="0">
                <a:solidFill>
                  <a:srgbClr val="A2A2A2"/>
                </a:solidFill>
                <a:latin typeface="Verdana" panose="020B0604030504040204"/>
                <a:cs typeface="Verdana" panose="020B0604030504040204"/>
              </a:rPr>
              <a:t> </a:t>
            </a:r>
            <a:r>
              <a:rPr sz="1600" b="0" spc="-100" dirty="0">
                <a:solidFill>
                  <a:srgbClr val="A2A2A2"/>
                </a:solidFill>
                <a:latin typeface="Verdana" panose="020B0604030504040204"/>
                <a:cs typeface="Verdana" panose="020B0604030504040204"/>
              </a:rPr>
              <a:t>current</a:t>
            </a:r>
            <a:r>
              <a:rPr sz="1600" b="0" spc="-204" dirty="0">
                <a:solidFill>
                  <a:srgbClr val="A2A2A2"/>
                </a:solidFill>
                <a:latin typeface="Verdana" panose="020B0604030504040204"/>
                <a:cs typeface="Verdana" panose="020B0604030504040204"/>
              </a:rPr>
              <a:t> </a:t>
            </a:r>
            <a:r>
              <a:rPr sz="1600" b="0" spc="-95" dirty="0">
                <a:solidFill>
                  <a:srgbClr val="A2A2A2"/>
                </a:solidFill>
                <a:latin typeface="Verdana" panose="020B0604030504040204"/>
                <a:cs typeface="Verdana" panose="020B0604030504040204"/>
              </a:rPr>
              <a:t>digital</a:t>
            </a:r>
            <a:r>
              <a:rPr sz="1600" b="0" spc="-215" dirty="0">
                <a:solidFill>
                  <a:srgbClr val="A2A2A2"/>
                </a:solidFill>
                <a:latin typeface="Verdana" panose="020B0604030504040204"/>
                <a:cs typeface="Verdana" panose="020B0604030504040204"/>
              </a:rPr>
              <a:t> </a:t>
            </a:r>
            <a:r>
              <a:rPr sz="1600" b="0" spc="-120" dirty="0">
                <a:solidFill>
                  <a:srgbClr val="A2A2A2"/>
                </a:solidFill>
                <a:latin typeface="Verdana" panose="020B0604030504040204"/>
                <a:cs typeface="Verdana" panose="020B0604030504040204"/>
              </a:rPr>
              <a:t>chann</a:t>
            </a:r>
            <a:r>
              <a:rPr lang="en-US" sz="1600" b="0" spc="-120" dirty="0">
                <a:solidFill>
                  <a:srgbClr val="A2A2A2"/>
                </a:solidFill>
                <a:latin typeface="Verdana" panose="020B0604030504040204"/>
                <a:cs typeface="Verdana" panose="020B0604030504040204"/>
              </a:rPr>
              <a:t>els</a:t>
            </a:r>
            <a:endParaRPr sz="1600" dirty="0">
              <a:latin typeface="Verdana" panose="020B0604030504040204"/>
              <a:cs typeface="Verdana" panose="020B0604030504040204"/>
            </a:endParaRPr>
          </a:p>
        </p:txBody>
      </p:sp>
      <p:sp>
        <p:nvSpPr>
          <p:cNvPr id="16" name="object 16"/>
          <p:cNvSpPr txBox="1"/>
          <p:nvPr/>
        </p:nvSpPr>
        <p:spPr>
          <a:xfrm>
            <a:off x="481380" y="1526794"/>
            <a:ext cx="3683635" cy="884025"/>
          </a:xfrm>
          <a:prstGeom prst="rect">
            <a:avLst/>
          </a:prstGeom>
        </p:spPr>
        <p:txBody>
          <a:bodyPr vert="horz" wrap="square" lIns="0" tIns="13335" rIns="0" bIns="0" rtlCol="0">
            <a:spAutoFit/>
          </a:bodyPr>
          <a:lstStyle/>
          <a:p>
            <a:pPr marL="635" algn="ctr">
              <a:lnSpc>
                <a:spcPts val="1650"/>
              </a:lnSpc>
              <a:spcBef>
                <a:spcPts val="105"/>
              </a:spcBef>
            </a:pPr>
            <a:r>
              <a:rPr lang="en-US" sz="1400" b="1" spc="-30" dirty="0">
                <a:solidFill>
                  <a:srgbClr val="434343"/>
                </a:solidFill>
                <a:latin typeface="Arial" panose="020B0604020202020204"/>
                <a:cs typeface="Arial" panose="020B0604020202020204"/>
              </a:rPr>
              <a:t>Less way of knowing the better fit contractor among the huge list</a:t>
            </a:r>
            <a:endParaRPr lang="en-US" sz="1400" b="1" spc="-30" dirty="0">
              <a:solidFill>
                <a:srgbClr val="434343"/>
              </a:solidFill>
              <a:latin typeface="Arial" panose="020B0604020202020204"/>
              <a:cs typeface="Arial" panose="020B0604020202020204"/>
            </a:endParaRPr>
          </a:p>
          <a:p>
            <a:pPr marL="635" algn="ctr">
              <a:lnSpc>
                <a:spcPts val="1650"/>
              </a:lnSpc>
              <a:spcBef>
                <a:spcPts val="105"/>
              </a:spcBef>
            </a:pPr>
            <a:r>
              <a:rPr lang="en-US" sz="1400" spc="-110" dirty="0">
                <a:solidFill>
                  <a:srgbClr val="434343"/>
                </a:solidFill>
                <a:latin typeface="Verdana" panose="020B0604030504040204"/>
                <a:cs typeface="Verdana" panose="020B0604030504040204"/>
              </a:rPr>
              <a:t>Selection process is done manually without any recommendation based on past record</a:t>
            </a:r>
            <a:endParaRPr sz="1400" dirty="0">
              <a:latin typeface="Arial" panose="020B0604020202020204"/>
              <a:cs typeface="Arial" panose="020B0604020202020204"/>
            </a:endParaRPr>
          </a:p>
        </p:txBody>
      </p:sp>
      <p:sp>
        <p:nvSpPr>
          <p:cNvPr id="18" name="object 18"/>
          <p:cNvSpPr txBox="1"/>
          <p:nvPr/>
        </p:nvSpPr>
        <p:spPr>
          <a:xfrm>
            <a:off x="367284" y="3234055"/>
            <a:ext cx="4137660" cy="649601"/>
          </a:xfrm>
          <a:prstGeom prst="rect">
            <a:avLst/>
          </a:prstGeom>
        </p:spPr>
        <p:txBody>
          <a:bodyPr vert="horz" wrap="square" lIns="0" tIns="12700" rIns="0" bIns="0" rtlCol="0">
            <a:spAutoFit/>
          </a:bodyPr>
          <a:lstStyle/>
          <a:p>
            <a:pPr algn="ctr">
              <a:lnSpc>
                <a:spcPts val="1650"/>
              </a:lnSpc>
              <a:spcBef>
                <a:spcPts val="100"/>
              </a:spcBef>
            </a:pPr>
            <a:r>
              <a:rPr lang="en-US" sz="1400" b="1" spc="-30" dirty="0">
                <a:solidFill>
                  <a:srgbClr val="434343"/>
                </a:solidFill>
                <a:latin typeface="Arial" panose="020B0604020202020204"/>
                <a:cs typeface="Arial" panose="020B0604020202020204"/>
              </a:rPr>
              <a:t>Lengthy Registration process</a:t>
            </a:r>
            <a:endParaRPr lang="en-US" sz="1400" b="1" spc="-30" dirty="0">
              <a:solidFill>
                <a:srgbClr val="434343"/>
              </a:solidFill>
              <a:latin typeface="Arial" panose="020B0604020202020204"/>
              <a:cs typeface="Arial" panose="020B0604020202020204"/>
            </a:endParaRPr>
          </a:p>
          <a:p>
            <a:pPr marL="38100" marR="30480" indent="-1270" algn="ctr">
              <a:lnSpc>
                <a:spcPts val="1680"/>
              </a:lnSpc>
              <a:spcBef>
                <a:spcPts val="30"/>
              </a:spcBef>
            </a:pPr>
            <a:r>
              <a:rPr lang="en-US" sz="1400" spc="-70" dirty="0">
                <a:solidFill>
                  <a:srgbClr val="434343"/>
                </a:solidFill>
                <a:latin typeface="Verdana" panose="020B0604030504040204"/>
                <a:cs typeface="Verdana" panose="020B0604030504040204"/>
              </a:rPr>
              <a:t>Content </a:t>
            </a:r>
            <a:r>
              <a:rPr lang="en-US" sz="1400" spc="-105" dirty="0">
                <a:solidFill>
                  <a:srgbClr val="434343"/>
                </a:solidFill>
                <a:latin typeface="Verdana" panose="020B0604030504040204"/>
                <a:cs typeface="Verdana" panose="020B0604030504040204"/>
              </a:rPr>
              <a:t>in </a:t>
            </a:r>
            <a:r>
              <a:rPr lang="en-US" sz="1400" spc="-110" dirty="0">
                <a:solidFill>
                  <a:srgbClr val="434343"/>
                </a:solidFill>
                <a:latin typeface="Verdana" panose="020B0604030504040204"/>
                <a:cs typeface="Verdana" panose="020B0604030504040204"/>
              </a:rPr>
              <a:t>all Has to go through a lengthy registration process </a:t>
            </a:r>
            <a:r>
              <a:rPr lang="en-US" sz="1400" spc="-110" dirty="0" err="1">
                <a:solidFill>
                  <a:srgbClr val="434343"/>
                </a:solidFill>
                <a:latin typeface="Verdana" panose="020B0604030504040204"/>
                <a:cs typeface="Verdana" panose="020B0604030504040204"/>
              </a:rPr>
              <a:t>everytime</a:t>
            </a:r>
            <a:endParaRPr lang="en-US" sz="1350" baseline="25000" dirty="0">
              <a:latin typeface="Verdana" panose="020B0604030504040204"/>
              <a:cs typeface="Verdana" panose="020B0604030504040204"/>
            </a:endParaRPr>
          </a:p>
        </p:txBody>
      </p:sp>
      <p:sp>
        <p:nvSpPr>
          <p:cNvPr id="19" name="object 19"/>
          <p:cNvSpPr txBox="1"/>
          <p:nvPr/>
        </p:nvSpPr>
        <p:spPr>
          <a:xfrm>
            <a:off x="4826889" y="1524762"/>
            <a:ext cx="3914775" cy="868251"/>
          </a:xfrm>
          <a:prstGeom prst="rect">
            <a:avLst/>
          </a:prstGeom>
        </p:spPr>
        <p:txBody>
          <a:bodyPr vert="horz" wrap="square" lIns="0" tIns="13335" rIns="0" bIns="0" rtlCol="0">
            <a:spAutoFit/>
          </a:bodyPr>
          <a:lstStyle/>
          <a:p>
            <a:pPr marL="1270" algn="ctr">
              <a:lnSpc>
                <a:spcPts val="1650"/>
              </a:lnSpc>
              <a:spcBef>
                <a:spcPts val="105"/>
              </a:spcBef>
            </a:pPr>
            <a:r>
              <a:rPr lang="en-US" sz="1400" b="1" spc="5" dirty="0">
                <a:solidFill>
                  <a:srgbClr val="434343"/>
                </a:solidFill>
                <a:latin typeface="Arial" panose="020B0604020202020204"/>
                <a:cs typeface="Arial" panose="020B0604020202020204"/>
              </a:rPr>
              <a:t>Consumes too much time for selection process</a:t>
            </a:r>
            <a:endParaRPr sz="1400" dirty="0">
              <a:latin typeface="Arial" panose="020B0604020202020204"/>
              <a:cs typeface="Arial" panose="020B0604020202020204"/>
            </a:endParaRPr>
          </a:p>
          <a:p>
            <a:pPr marL="12065" marR="5080" algn="ctr">
              <a:lnSpc>
                <a:spcPts val="1680"/>
              </a:lnSpc>
              <a:spcBef>
                <a:spcPts val="25"/>
              </a:spcBef>
            </a:pPr>
            <a:r>
              <a:rPr lang="en-US" sz="1400" spc="-105" dirty="0">
                <a:solidFill>
                  <a:srgbClr val="434343"/>
                </a:solidFill>
                <a:latin typeface="Verdana" panose="020B0604030504040204"/>
                <a:cs typeface="Verdana" panose="020B0604030504040204"/>
              </a:rPr>
              <a:t>Even after having the online website, the time, taken for selection </a:t>
            </a:r>
            <a:endParaRPr sz="1400" dirty="0">
              <a:latin typeface="Verdana" panose="020B0604030504040204"/>
              <a:cs typeface="Verdana" panose="020B0604030504040204"/>
            </a:endParaRPr>
          </a:p>
        </p:txBody>
      </p:sp>
      <p:sp>
        <p:nvSpPr>
          <p:cNvPr id="20" name="object 20"/>
          <p:cNvSpPr txBox="1"/>
          <p:nvPr/>
        </p:nvSpPr>
        <p:spPr>
          <a:xfrm>
            <a:off x="4904613" y="3234055"/>
            <a:ext cx="3762375" cy="867610"/>
          </a:xfrm>
          <a:prstGeom prst="rect">
            <a:avLst/>
          </a:prstGeom>
        </p:spPr>
        <p:txBody>
          <a:bodyPr vert="horz" wrap="square" lIns="0" tIns="12700" rIns="0" bIns="0" rtlCol="0">
            <a:spAutoFit/>
          </a:bodyPr>
          <a:lstStyle/>
          <a:p>
            <a:pPr algn="ctr">
              <a:lnSpc>
                <a:spcPts val="1650"/>
              </a:lnSpc>
              <a:spcBef>
                <a:spcPts val="100"/>
              </a:spcBef>
            </a:pPr>
            <a:r>
              <a:rPr sz="1400" b="1" spc="-30" dirty="0">
                <a:solidFill>
                  <a:srgbClr val="434343"/>
                </a:solidFill>
                <a:latin typeface="Arial" panose="020B0604020202020204"/>
                <a:cs typeface="Arial" panose="020B0604020202020204"/>
              </a:rPr>
              <a:t>L</a:t>
            </a:r>
            <a:r>
              <a:rPr lang="en-US" sz="1400" b="1" spc="-30" dirty="0">
                <a:solidFill>
                  <a:srgbClr val="434343"/>
                </a:solidFill>
                <a:latin typeface="Arial" panose="020B0604020202020204"/>
                <a:cs typeface="Arial" panose="020B0604020202020204"/>
              </a:rPr>
              <a:t>ack of direct interaction between tenderer and government</a:t>
            </a:r>
            <a:endParaRPr sz="1400" dirty="0">
              <a:latin typeface="Arial" panose="020B0604020202020204"/>
              <a:cs typeface="Arial" panose="020B0604020202020204"/>
            </a:endParaRPr>
          </a:p>
          <a:p>
            <a:pPr marL="12700" marR="5080" indent="-635" algn="ctr">
              <a:lnSpc>
                <a:spcPts val="1680"/>
              </a:lnSpc>
              <a:spcBef>
                <a:spcPts val="30"/>
              </a:spcBef>
            </a:pPr>
            <a:r>
              <a:rPr lang="en-US" sz="1400" spc="-105" dirty="0">
                <a:solidFill>
                  <a:srgbClr val="434343"/>
                </a:solidFill>
                <a:latin typeface="Verdana" panose="020B0604030504040204"/>
                <a:cs typeface="Verdana" panose="020B0604030504040204"/>
              </a:rPr>
              <a:t>No efficient way of selection of tenders due to lack of information about company records</a:t>
            </a:r>
            <a:endParaRPr sz="1400" dirty="0">
              <a:latin typeface="Verdana" panose="020B0604030504040204"/>
              <a:cs typeface="Verdana" panose="020B0604030504040204"/>
            </a:endParaRPr>
          </a:p>
        </p:txBody>
      </p:sp>
      <p:sp>
        <p:nvSpPr>
          <p:cNvPr id="21" name="object 21"/>
          <p:cNvSpPr/>
          <p:nvPr/>
        </p:nvSpPr>
        <p:spPr>
          <a:xfrm>
            <a:off x="2193035" y="1048511"/>
            <a:ext cx="347980" cy="356870"/>
          </a:xfrm>
          <a:custGeom>
            <a:avLst/>
            <a:gdLst/>
            <a:ahLst/>
            <a:cxnLst/>
            <a:rect l="l" t="t" r="r" b="b"/>
            <a:pathLst>
              <a:path w="347980" h="356869">
                <a:moveTo>
                  <a:pt x="253619" y="294132"/>
                </a:moveTo>
                <a:lnTo>
                  <a:pt x="96138" y="294132"/>
                </a:lnTo>
                <a:lnTo>
                  <a:pt x="88900" y="301371"/>
                </a:lnTo>
                <a:lnTo>
                  <a:pt x="88900" y="318770"/>
                </a:lnTo>
                <a:lnTo>
                  <a:pt x="70993" y="318770"/>
                </a:lnTo>
                <a:lnTo>
                  <a:pt x="63753" y="326009"/>
                </a:lnTo>
                <a:lnTo>
                  <a:pt x="63753" y="354329"/>
                </a:lnTo>
                <a:lnTo>
                  <a:pt x="66039" y="356615"/>
                </a:lnTo>
                <a:lnTo>
                  <a:pt x="283718" y="356615"/>
                </a:lnTo>
                <a:lnTo>
                  <a:pt x="286003" y="354329"/>
                </a:lnTo>
                <a:lnTo>
                  <a:pt x="286003" y="346710"/>
                </a:lnTo>
                <a:lnTo>
                  <a:pt x="72516" y="346710"/>
                </a:lnTo>
                <a:lnTo>
                  <a:pt x="72516" y="331977"/>
                </a:lnTo>
                <a:lnTo>
                  <a:pt x="75183" y="329691"/>
                </a:lnTo>
                <a:lnTo>
                  <a:pt x="110489" y="329691"/>
                </a:lnTo>
                <a:lnTo>
                  <a:pt x="113156" y="327405"/>
                </a:lnTo>
                <a:lnTo>
                  <a:pt x="113156" y="321817"/>
                </a:lnTo>
                <a:lnTo>
                  <a:pt x="110489" y="319532"/>
                </a:lnTo>
                <a:lnTo>
                  <a:pt x="98043" y="319532"/>
                </a:lnTo>
                <a:lnTo>
                  <a:pt x="98043" y="307339"/>
                </a:lnTo>
                <a:lnTo>
                  <a:pt x="100330" y="304800"/>
                </a:lnTo>
                <a:lnTo>
                  <a:pt x="260857" y="304800"/>
                </a:lnTo>
                <a:lnTo>
                  <a:pt x="260857" y="301371"/>
                </a:lnTo>
                <a:lnTo>
                  <a:pt x="253619" y="294132"/>
                </a:lnTo>
                <a:close/>
              </a:path>
              <a:path w="347980" h="356869">
                <a:moveTo>
                  <a:pt x="260857" y="304800"/>
                </a:moveTo>
                <a:lnTo>
                  <a:pt x="246506" y="304800"/>
                </a:lnTo>
                <a:lnTo>
                  <a:pt x="249174" y="306959"/>
                </a:lnTo>
                <a:lnTo>
                  <a:pt x="249174" y="319532"/>
                </a:lnTo>
                <a:lnTo>
                  <a:pt x="138302" y="319532"/>
                </a:lnTo>
                <a:lnTo>
                  <a:pt x="136016" y="321817"/>
                </a:lnTo>
                <a:lnTo>
                  <a:pt x="136016" y="327405"/>
                </a:lnTo>
                <a:lnTo>
                  <a:pt x="138302" y="329691"/>
                </a:lnTo>
                <a:lnTo>
                  <a:pt x="271525" y="329691"/>
                </a:lnTo>
                <a:lnTo>
                  <a:pt x="273812" y="331977"/>
                </a:lnTo>
                <a:lnTo>
                  <a:pt x="273812" y="346710"/>
                </a:lnTo>
                <a:lnTo>
                  <a:pt x="286003" y="346710"/>
                </a:lnTo>
                <a:lnTo>
                  <a:pt x="286003" y="326009"/>
                </a:lnTo>
                <a:lnTo>
                  <a:pt x="278764" y="318770"/>
                </a:lnTo>
                <a:lnTo>
                  <a:pt x="260857" y="318770"/>
                </a:lnTo>
                <a:lnTo>
                  <a:pt x="260857" y="304800"/>
                </a:lnTo>
                <a:close/>
              </a:path>
              <a:path w="347980" h="356869">
                <a:moveTo>
                  <a:pt x="167131" y="88900"/>
                </a:moveTo>
                <a:lnTo>
                  <a:pt x="157606" y="88900"/>
                </a:lnTo>
                <a:lnTo>
                  <a:pt x="157606" y="294132"/>
                </a:lnTo>
                <a:lnTo>
                  <a:pt x="167131" y="294132"/>
                </a:lnTo>
                <a:lnTo>
                  <a:pt x="167131" y="88900"/>
                </a:lnTo>
                <a:close/>
              </a:path>
              <a:path w="347980" h="356869">
                <a:moveTo>
                  <a:pt x="187959" y="140080"/>
                </a:moveTo>
                <a:lnTo>
                  <a:pt x="182244" y="140080"/>
                </a:lnTo>
                <a:lnTo>
                  <a:pt x="179958" y="142366"/>
                </a:lnTo>
                <a:lnTo>
                  <a:pt x="179958" y="294132"/>
                </a:lnTo>
                <a:lnTo>
                  <a:pt x="190626" y="294132"/>
                </a:lnTo>
                <a:lnTo>
                  <a:pt x="190626" y="142366"/>
                </a:lnTo>
                <a:lnTo>
                  <a:pt x="187959" y="140080"/>
                </a:lnTo>
                <a:close/>
              </a:path>
              <a:path w="347980" h="356869">
                <a:moveTo>
                  <a:pt x="57784" y="116966"/>
                </a:moveTo>
                <a:lnTo>
                  <a:pt x="40258" y="116966"/>
                </a:lnTo>
                <a:lnTo>
                  <a:pt x="0" y="205993"/>
                </a:lnTo>
                <a:lnTo>
                  <a:pt x="0" y="212725"/>
                </a:lnTo>
                <a:lnTo>
                  <a:pt x="3682" y="230943"/>
                </a:lnTo>
                <a:lnTo>
                  <a:pt x="13747" y="245887"/>
                </a:lnTo>
                <a:lnTo>
                  <a:pt x="28717" y="255998"/>
                </a:lnTo>
                <a:lnTo>
                  <a:pt x="47116" y="259714"/>
                </a:lnTo>
                <a:lnTo>
                  <a:pt x="50926" y="259714"/>
                </a:lnTo>
                <a:lnTo>
                  <a:pt x="69165" y="256051"/>
                </a:lnTo>
                <a:lnTo>
                  <a:pt x="78882" y="249554"/>
                </a:lnTo>
                <a:lnTo>
                  <a:pt x="47116" y="249554"/>
                </a:lnTo>
                <a:lnTo>
                  <a:pt x="33063" y="246675"/>
                </a:lnTo>
                <a:lnTo>
                  <a:pt x="21462" y="238807"/>
                </a:lnTo>
                <a:lnTo>
                  <a:pt x="13577" y="227105"/>
                </a:lnTo>
                <a:lnTo>
                  <a:pt x="10668" y="212725"/>
                </a:lnTo>
                <a:lnTo>
                  <a:pt x="98043" y="212725"/>
                </a:lnTo>
                <a:lnTo>
                  <a:pt x="98043" y="205993"/>
                </a:lnTo>
                <a:lnTo>
                  <a:pt x="96665" y="202946"/>
                </a:lnTo>
                <a:lnTo>
                  <a:pt x="12953" y="202946"/>
                </a:lnTo>
                <a:lnTo>
                  <a:pt x="48640" y="123825"/>
                </a:lnTo>
                <a:lnTo>
                  <a:pt x="60886" y="123825"/>
                </a:lnTo>
                <a:lnTo>
                  <a:pt x="57784" y="116966"/>
                </a:lnTo>
                <a:close/>
              </a:path>
              <a:path w="347980" h="356869">
                <a:moveTo>
                  <a:pt x="248849" y="88900"/>
                </a:moveTo>
                <a:lnTo>
                  <a:pt x="230886" y="88900"/>
                </a:lnTo>
                <a:lnTo>
                  <a:pt x="238125" y="92328"/>
                </a:lnTo>
                <a:lnTo>
                  <a:pt x="243119" y="97317"/>
                </a:lnTo>
                <a:lnTo>
                  <a:pt x="252827" y="105608"/>
                </a:lnTo>
                <a:lnTo>
                  <a:pt x="263826" y="111791"/>
                </a:lnTo>
                <a:lnTo>
                  <a:pt x="275849" y="115641"/>
                </a:lnTo>
                <a:lnTo>
                  <a:pt x="288670" y="116966"/>
                </a:lnTo>
                <a:lnTo>
                  <a:pt x="290068" y="116966"/>
                </a:lnTo>
                <a:lnTo>
                  <a:pt x="249936" y="205993"/>
                </a:lnTo>
                <a:lnTo>
                  <a:pt x="249936" y="212725"/>
                </a:lnTo>
                <a:lnTo>
                  <a:pt x="253599" y="230943"/>
                </a:lnTo>
                <a:lnTo>
                  <a:pt x="263620" y="245887"/>
                </a:lnTo>
                <a:lnTo>
                  <a:pt x="278546" y="255998"/>
                </a:lnTo>
                <a:lnTo>
                  <a:pt x="296925" y="259714"/>
                </a:lnTo>
                <a:lnTo>
                  <a:pt x="300736" y="259714"/>
                </a:lnTo>
                <a:lnTo>
                  <a:pt x="318754" y="256051"/>
                </a:lnTo>
                <a:lnTo>
                  <a:pt x="328397" y="249554"/>
                </a:lnTo>
                <a:lnTo>
                  <a:pt x="296544" y="249554"/>
                </a:lnTo>
                <a:lnTo>
                  <a:pt x="282545" y="246675"/>
                </a:lnTo>
                <a:lnTo>
                  <a:pt x="270938" y="238807"/>
                </a:lnTo>
                <a:lnTo>
                  <a:pt x="263022" y="227105"/>
                </a:lnTo>
                <a:lnTo>
                  <a:pt x="260095" y="212725"/>
                </a:lnTo>
                <a:lnTo>
                  <a:pt x="347471" y="212725"/>
                </a:lnTo>
                <a:lnTo>
                  <a:pt x="347471" y="205612"/>
                </a:lnTo>
                <a:lnTo>
                  <a:pt x="346265" y="202946"/>
                </a:lnTo>
                <a:lnTo>
                  <a:pt x="263144" y="202946"/>
                </a:lnTo>
                <a:lnTo>
                  <a:pt x="298831" y="123825"/>
                </a:lnTo>
                <a:lnTo>
                  <a:pt x="310486" y="123825"/>
                </a:lnTo>
                <a:lnTo>
                  <a:pt x="307213" y="116586"/>
                </a:lnTo>
                <a:lnTo>
                  <a:pt x="341756" y="116586"/>
                </a:lnTo>
                <a:lnTo>
                  <a:pt x="346328" y="112395"/>
                </a:lnTo>
                <a:lnTo>
                  <a:pt x="346328" y="106425"/>
                </a:lnTo>
                <a:lnTo>
                  <a:pt x="288670" y="106425"/>
                </a:lnTo>
                <a:lnTo>
                  <a:pt x="278058" y="105374"/>
                </a:lnTo>
                <a:lnTo>
                  <a:pt x="268065" y="102298"/>
                </a:lnTo>
                <a:lnTo>
                  <a:pt x="258838" y="97282"/>
                </a:lnTo>
                <a:lnTo>
                  <a:pt x="250697" y="90550"/>
                </a:lnTo>
                <a:lnTo>
                  <a:pt x="248849" y="88900"/>
                </a:lnTo>
                <a:close/>
              </a:path>
              <a:path w="347980" h="356869">
                <a:moveTo>
                  <a:pt x="98043" y="212725"/>
                </a:moveTo>
                <a:lnTo>
                  <a:pt x="87375" y="212725"/>
                </a:lnTo>
                <a:lnTo>
                  <a:pt x="84341" y="227105"/>
                </a:lnTo>
                <a:lnTo>
                  <a:pt x="76533" y="238807"/>
                </a:lnTo>
                <a:lnTo>
                  <a:pt x="65033" y="246675"/>
                </a:lnTo>
                <a:lnTo>
                  <a:pt x="50926" y="249554"/>
                </a:lnTo>
                <a:lnTo>
                  <a:pt x="78882" y="249554"/>
                </a:lnTo>
                <a:lnTo>
                  <a:pt x="84153" y="246030"/>
                </a:lnTo>
                <a:lnTo>
                  <a:pt x="94307" y="231104"/>
                </a:lnTo>
                <a:lnTo>
                  <a:pt x="98043" y="212725"/>
                </a:lnTo>
                <a:close/>
              </a:path>
              <a:path w="347980" h="356869">
                <a:moveTo>
                  <a:pt x="347471" y="212725"/>
                </a:moveTo>
                <a:lnTo>
                  <a:pt x="337184" y="212725"/>
                </a:lnTo>
                <a:lnTo>
                  <a:pt x="334275" y="227105"/>
                </a:lnTo>
                <a:lnTo>
                  <a:pt x="326389" y="238807"/>
                </a:lnTo>
                <a:lnTo>
                  <a:pt x="314789" y="246675"/>
                </a:lnTo>
                <a:lnTo>
                  <a:pt x="300736" y="249554"/>
                </a:lnTo>
                <a:lnTo>
                  <a:pt x="328397" y="249554"/>
                </a:lnTo>
                <a:lnTo>
                  <a:pt x="333628" y="246030"/>
                </a:lnTo>
                <a:lnTo>
                  <a:pt x="343741" y="231104"/>
                </a:lnTo>
                <a:lnTo>
                  <a:pt x="347471" y="212725"/>
                </a:lnTo>
                <a:close/>
              </a:path>
              <a:path w="347980" h="356869">
                <a:moveTo>
                  <a:pt x="60886" y="123825"/>
                </a:moveTo>
                <a:lnTo>
                  <a:pt x="48640" y="123825"/>
                </a:lnTo>
                <a:lnTo>
                  <a:pt x="84327" y="202946"/>
                </a:lnTo>
                <a:lnTo>
                  <a:pt x="96665" y="202946"/>
                </a:lnTo>
                <a:lnTo>
                  <a:pt x="60886" y="123825"/>
                </a:lnTo>
                <a:close/>
              </a:path>
              <a:path w="347980" h="356869">
                <a:moveTo>
                  <a:pt x="310486" y="123825"/>
                </a:moveTo>
                <a:lnTo>
                  <a:pt x="298831" y="123825"/>
                </a:lnTo>
                <a:lnTo>
                  <a:pt x="334137" y="202946"/>
                </a:lnTo>
                <a:lnTo>
                  <a:pt x="346265" y="202946"/>
                </a:lnTo>
                <a:lnTo>
                  <a:pt x="310486" y="123825"/>
                </a:lnTo>
                <a:close/>
              </a:path>
              <a:path w="347980" h="356869">
                <a:moveTo>
                  <a:pt x="190626" y="88900"/>
                </a:moveTo>
                <a:lnTo>
                  <a:pt x="179958" y="88900"/>
                </a:lnTo>
                <a:lnTo>
                  <a:pt x="179958" y="115442"/>
                </a:lnTo>
                <a:lnTo>
                  <a:pt x="182244" y="117728"/>
                </a:lnTo>
                <a:lnTo>
                  <a:pt x="187959" y="117728"/>
                </a:lnTo>
                <a:lnTo>
                  <a:pt x="190626" y="115442"/>
                </a:lnTo>
                <a:lnTo>
                  <a:pt x="190626" y="88900"/>
                </a:lnTo>
                <a:close/>
              </a:path>
              <a:path w="347980" h="356869">
                <a:moveTo>
                  <a:pt x="173989" y="0"/>
                </a:moveTo>
                <a:lnTo>
                  <a:pt x="163613" y="2051"/>
                </a:lnTo>
                <a:lnTo>
                  <a:pt x="155273" y="7651"/>
                </a:lnTo>
                <a:lnTo>
                  <a:pt x="149719" y="15966"/>
                </a:lnTo>
                <a:lnTo>
                  <a:pt x="147700" y="26162"/>
                </a:lnTo>
                <a:lnTo>
                  <a:pt x="147700" y="34036"/>
                </a:lnTo>
                <a:lnTo>
                  <a:pt x="151511" y="41275"/>
                </a:lnTo>
                <a:lnTo>
                  <a:pt x="157225" y="46227"/>
                </a:lnTo>
                <a:lnTo>
                  <a:pt x="157225" y="57530"/>
                </a:lnTo>
                <a:lnTo>
                  <a:pt x="124206" y="57530"/>
                </a:lnTo>
                <a:lnTo>
                  <a:pt x="112212" y="58773"/>
                </a:lnTo>
                <a:lnTo>
                  <a:pt x="101028" y="62325"/>
                </a:lnTo>
                <a:lnTo>
                  <a:pt x="90987" y="67925"/>
                </a:lnTo>
                <a:lnTo>
                  <a:pt x="82422" y="75311"/>
                </a:lnTo>
                <a:lnTo>
                  <a:pt x="77227" y="79650"/>
                </a:lnTo>
                <a:lnTo>
                  <a:pt x="71437" y="82883"/>
                </a:lnTo>
                <a:lnTo>
                  <a:pt x="65170" y="84901"/>
                </a:lnTo>
                <a:lnTo>
                  <a:pt x="58546" y="85598"/>
                </a:lnTo>
                <a:lnTo>
                  <a:pt x="5714" y="85598"/>
                </a:lnTo>
                <a:lnTo>
                  <a:pt x="1524" y="89788"/>
                </a:lnTo>
                <a:lnTo>
                  <a:pt x="1524" y="112395"/>
                </a:lnTo>
                <a:lnTo>
                  <a:pt x="5714" y="116966"/>
                </a:lnTo>
                <a:lnTo>
                  <a:pt x="61594" y="116966"/>
                </a:lnTo>
                <a:lnTo>
                  <a:pt x="73318" y="115724"/>
                </a:lnTo>
                <a:lnTo>
                  <a:pt x="84423" y="112172"/>
                </a:lnTo>
                <a:lnTo>
                  <a:pt x="94527" y="106572"/>
                </a:lnTo>
                <a:lnTo>
                  <a:pt x="95151" y="106045"/>
                </a:lnTo>
                <a:lnTo>
                  <a:pt x="11811" y="106045"/>
                </a:lnTo>
                <a:lnTo>
                  <a:pt x="11811" y="95376"/>
                </a:lnTo>
                <a:lnTo>
                  <a:pt x="58546" y="95376"/>
                </a:lnTo>
                <a:lnTo>
                  <a:pt x="67153" y="94545"/>
                </a:lnTo>
                <a:lnTo>
                  <a:pt x="75295" y="92059"/>
                </a:lnTo>
                <a:lnTo>
                  <a:pt x="82746" y="87929"/>
                </a:lnTo>
                <a:lnTo>
                  <a:pt x="89281" y="82168"/>
                </a:lnTo>
                <a:lnTo>
                  <a:pt x="96559" y="76289"/>
                </a:lnTo>
                <a:lnTo>
                  <a:pt x="105028" y="71897"/>
                </a:lnTo>
                <a:lnTo>
                  <a:pt x="114355" y="69149"/>
                </a:lnTo>
                <a:lnTo>
                  <a:pt x="124206" y="68199"/>
                </a:lnTo>
                <a:lnTo>
                  <a:pt x="257257" y="68199"/>
                </a:lnTo>
                <a:lnTo>
                  <a:pt x="256758" y="67764"/>
                </a:lnTo>
                <a:lnTo>
                  <a:pt x="246538" y="62182"/>
                </a:lnTo>
                <a:lnTo>
                  <a:pt x="235319" y="58719"/>
                </a:lnTo>
                <a:lnTo>
                  <a:pt x="231129" y="58292"/>
                </a:lnTo>
                <a:lnTo>
                  <a:pt x="167131" y="58292"/>
                </a:lnTo>
                <a:lnTo>
                  <a:pt x="167131" y="51815"/>
                </a:lnTo>
                <a:lnTo>
                  <a:pt x="190626" y="51815"/>
                </a:lnTo>
                <a:lnTo>
                  <a:pt x="190626" y="46227"/>
                </a:lnTo>
                <a:lnTo>
                  <a:pt x="196341" y="41655"/>
                </a:lnTo>
                <a:lnTo>
                  <a:pt x="167131" y="41655"/>
                </a:lnTo>
                <a:lnTo>
                  <a:pt x="166750" y="41275"/>
                </a:lnTo>
                <a:lnTo>
                  <a:pt x="165988" y="41275"/>
                </a:lnTo>
                <a:lnTo>
                  <a:pt x="165988" y="40512"/>
                </a:lnTo>
                <a:lnTo>
                  <a:pt x="164845" y="40512"/>
                </a:lnTo>
                <a:lnTo>
                  <a:pt x="164845" y="40132"/>
                </a:lnTo>
                <a:lnTo>
                  <a:pt x="163321" y="40132"/>
                </a:lnTo>
                <a:lnTo>
                  <a:pt x="163321" y="39750"/>
                </a:lnTo>
                <a:lnTo>
                  <a:pt x="159131" y="36702"/>
                </a:lnTo>
                <a:lnTo>
                  <a:pt x="155701" y="32130"/>
                </a:lnTo>
                <a:lnTo>
                  <a:pt x="155781" y="26162"/>
                </a:lnTo>
                <a:lnTo>
                  <a:pt x="157606" y="17399"/>
                </a:lnTo>
                <a:lnTo>
                  <a:pt x="164845" y="10287"/>
                </a:lnTo>
                <a:lnTo>
                  <a:pt x="194190" y="10287"/>
                </a:lnTo>
                <a:lnTo>
                  <a:pt x="192309" y="7556"/>
                </a:lnTo>
                <a:lnTo>
                  <a:pt x="183971" y="2016"/>
                </a:lnTo>
                <a:lnTo>
                  <a:pt x="173989" y="0"/>
                </a:lnTo>
                <a:close/>
              </a:path>
              <a:path w="347980" h="356869">
                <a:moveTo>
                  <a:pt x="257257" y="68199"/>
                </a:moveTo>
                <a:lnTo>
                  <a:pt x="223265" y="68199"/>
                </a:lnTo>
                <a:lnTo>
                  <a:pt x="233021" y="69149"/>
                </a:lnTo>
                <a:lnTo>
                  <a:pt x="242157" y="71897"/>
                </a:lnTo>
                <a:lnTo>
                  <a:pt x="250483" y="76289"/>
                </a:lnTo>
                <a:lnTo>
                  <a:pt x="257809" y="82168"/>
                </a:lnTo>
                <a:lnTo>
                  <a:pt x="264346" y="87929"/>
                </a:lnTo>
                <a:lnTo>
                  <a:pt x="271811" y="92059"/>
                </a:lnTo>
                <a:lnTo>
                  <a:pt x="279991" y="94545"/>
                </a:lnTo>
                <a:lnTo>
                  <a:pt x="288670" y="95376"/>
                </a:lnTo>
                <a:lnTo>
                  <a:pt x="335280" y="95376"/>
                </a:lnTo>
                <a:lnTo>
                  <a:pt x="335280" y="106045"/>
                </a:lnTo>
                <a:lnTo>
                  <a:pt x="288670" y="106045"/>
                </a:lnTo>
                <a:lnTo>
                  <a:pt x="288670" y="106425"/>
                </a:lnTo>
                <a:lnTo>
                  <a:pt x="346328" y="106425"/>
                </a:lnTo>
                <a:lnTo>
                  <a:pt x="346328" y="89788"/>
                </a:lnTo>
                <a:lnTo>
                  <a:pt x="341756" y="85598"/>
                </a:lnTo>
                <a:lnTo>
                  <a:pt x="289306" y="85598"/>
                </a:lnTo>
                <a:lnTo>
                  <a:pt x="282628" y="84901"/>
                </a:lnTo>
                <a:lnTo>
                  <a:pt x="276272" y="82883"/>
                </a:lnTo>
                <a:lnTo>
                  <a:pt x="270464" y="79650"/>
                </a:lnTo>
                <a:lnTo>
                  <a:pt x="257257" y="68199"/>
                </a:lnTo>
                <a:close/>
              </a:path>
              <a:path w="347980" h="356869">
                <a:moveTo>
                  <a:pt x="223265" y="78359"/>
                </a:moveTo>
                <a:lnTo>
                  <a:pt x="125730" y="78359"/>
                </a:lnTo>
                <a:lnTo>
                  <a:pt x="117052" y="79263"/>
                </a:lnTo>
                <a:lnTo>
                  <a:pt x="108886" y="81883"/>
                </a:lnTo>
                <a:lnTo>
                  <a:pt x="101459" y="86074"/>
                </a:lnTo>
                <a:lnTo>
                  <a:pt x="94995" y="91693"/>
                </a:lnTo>
                <a:lnTo>
                  <a:pt x="87919" y="97740"/>
                </a:lnTo>
                <a:lnTo>
                  <a:pt x="79533" y="102250"/>
                </a:lnTo>
                <a:lnTo>
                  <a:pt x="70242" y="105070"/>
                </a:lnTo>
                <a:lnTo>
                  <a:pt x="60451" y="106045"/>
                </a:lnTo>
                <a:lnTo>
                  <a:pt x="95151" y="106045"/>
                </a:lnTo>
                <a:lnTo>
                  <a:pt x="103250" y="99187"/>
                </a:lnTo>
                <a:lnTo>
                  <a:pt x="108227" y="94847"/>
                </a:lnTo>
                <a:lnTo>
                  <a:pt x="113918" y="91614"/>
                </a:lnTo>
                <a:lnTo>
                  <a:pt x="120181" y="89596"/>
                </a:lnTo>
                <a:lnTo>
                  <a:pt x="126872" y="88900"/>
                </a:lnTo>
                <a:lnTo>
                  <a:pt x="248849" y="88900"/>
                </a:lnTo>
                <a:lnTo>
                  <a:pt x="244965" y="85431"/>
                </a:lnTo>
                <a:lnTo>
                  <a:pt x="238267" y="81597"/>
                </a:lnTo>
                <a:lnTo>
                  <a:pt x="230927" y="79192"/>
                </a:lnTo>
                <a:lnTo>
                  <a:pt x="223265" y="78359"/>
                </a:lnTo>
                <a:close/>
              </a:path>
              <a:path w="347980" h="356869">
                <a:moveTo>
                  <a:pt x="190626" y="51815"/>
                </a:moveTo>
                <a:lnTo>
                  <a:pt x="179958" y="51815"/>
                </a:lnTo>
                <a:lnTo>
                  <a:pt x="179958" y="58292"/>
                </a:lnTo>
                <a:lnTo>
                  <a:pt x="231129" y="58292"/>
                </a:lnTo>
                <a:lnTo>
                  <a:pt x="223646" y="57530"/>
                </a:lnTo>
                <a:lnTo>
                  <a:pt x="190626" y="57530"/>
                </a:lnTo>
                <a:lnTo>
                  <a:pt x="190626" y="51815"/>
                </a:lnTo>
                <a:close/>
              </a:path>
              <a:path w="347980" h="356869">
                <a:moveTo>
                  <a:pt x="179324" y="51815"/>
                </a:moveTo>
                <a:lnTo>
                  <a:pt x="168656" y="51815"/>
                </a:lnTo>
                <a:lnTo>
                  <a:pt x="168656" y="52577"/>
                </a:lnTo>
                <a:lnTo>
                  <a:pt x="179577" y="52577"/>
                </a:lnTo>
                <a:lnTo>
                  <a:pt x="179324" y="51815"/>
                </a:lnTo>
                <a:close/>
              </a:path>
              <a:path w="347980" h="356869">
                <a:moveTo>
                  <a:pt x="194190" y="10287"/>
                </a:moveTo>
                <a:lnTo>
                  <a:pt x="183006" y="10287"/>
                </a:lnTo>
                <a:lnTo>
                  <a:pt x="189864" y="17399"/>
                </a:lnTo>
                <a:lnTo>
                  <a:pt x="189864" y="32130"/>
                </a:lnTo>
                <a:lnTo>
                  <a:pt x="187197" y="36702"/>
                </a:lnTo>
                <a:lnTo>
                  <a:pt x="182244" y="39750"/>
                </a:lnTo>
                <a:lnTo>
                  <a:pt x="181863" y="40132"/>
                </a:lnTo>
                <a:lnTo>
                  <a:pt x="181101" y="40132"/>
                </a:lnTo>
                <a:lnTo>
                  <a:pt x="181101" y="40512"/>
                </a:lnTo>
                <a:lnTo>
                  <a:pt x="179577" y="40512"/>
                </a:lnTo>
                <a:lnTo>
                  <a:pt x="179577" y="41275"/>
                </a:lnTo>
                <a:lnTo>
                  <a:pt x="178562" y="41275"/>
                </a:lnTo>
                <a:lnTo>
                  <a:pt x="178181" y="41655"/>
                </a:lnTo>
                <a:lnTo>
                  <a:pt x="196341" y="41655"/>
                </a:lnTo>
                <a:lnTo>
                  <a:pt x="200151" y="34036"/>
                </a:lnTo>
                <a:lnTo>
                  <a:pt x="200151" y="26162"/>
                </a:lnTo>
                <a:lnTo>
                  <a:pt x="198028" y="15859"/>
                </a:lnTo>
                <a:lnTo>
                  <a:pt x="194190" y="10287"/>
                </a:lnTo>
                <a:close/>
              </a:path>
            </a:pathLst>
          </a:custGeom>
          <a:solidFill>
            <a:srgbClr val="BE341A"/>
          </a:solidFill>
        </p:spPr>
        <p:txBody>
          <a:bodyPr wrap="square" lIns="0" tIns="0" rIns="0" bIns="0" rtlCol="0"/>
          <a:lstStyle/>
          <a:p/>
        </p:txBody>
      </p:sp>
      <p:sp>
        <p:nvSpPr>
          <p:cNvPr id="25" name="object 25"/>
          <p:cNvSpPr/>
          <p:nvPr/>
        </p:nvSpPr>
        <p:spPr>
          <a:xfrm>
            <a:off x="6527292" y="1048511"/>
            <a:ext cx="378460" cy="325120"/>
          </a:xfrm>
          <a:custGeom>
            <a:avLst/>
            <a:gdLst/>
            <a:ahLst/>
            <a:cxnLst/>
            <a:rect l="l" t="t" r="r" b="b"/>
            <a:pathLst>
              <a:path w="378459" h="325119">
                <a:moveTo>
                  <a:pt x="224028" y="165227"/>
                </a:moveTo>
                <a:lnTo>
                  <a:pt x="219075" y="160020"/>
                </a:lnTo>
                <a:lnTo>
                  <a:pt x="204343" y="160020"/>
                </a:lnTo>
                <a:lnTo>
                  <a:pt x="201295" y="162306"/>
                </a:lnTo>
                <a:lnTo>
                  <a:pt x="201295" y="168910"/>
                </a:lnTo>
                <a:lnTo>
                  <a:pt x="203962" y="171069"/>
                </a:lnTo>
                <a:lnTo>
                  <a:pt x="213360" y="171069"/>
                </a:lnTo>
                <a:lnTo>
                  <a:pt x="213360" y="183642"/>
                </a:lnTo>
                <a:lnTo>
                  <a:pt x="164846" y="183642"/>
                </a:lnTo>
                <a:lnTo>
                  <a:pt x="164846" y="171069"/>
                </a:lnTo>
                <a:lnTo>
                  <a:pt x="185801" y="171069"/>
                </a:lnTo>
                <a:lnTo>
                  <a:pt x="188468" y="168910"/>
                </a:lnTo>
                <a:lnTo>
                  <a:pt x="188468" y="162306"/>
                </a:lnTo>
                <a:lnTo>
                  <a:pt x="186182" y="160020"/>
                </a:lnTo>
                <a:lnTo>
                  <a:pt x="159258" y="160020"/>
                </a:lnTo>
                <a:lnTo>
                  <a:pt x="153924" y="165227"/>
                </a:lnTo>
                <a:lnTo>
                  <a:pt x="153924" y="188341"/>
                </a:lnTo>
                <a:lnTo>
                  <a:pt x="159258" y="193548"/>
                </a:lnTo>
                <a:lnTo>
                  <a:pt x="219075" y="193548"/>
                </a:lnTo>
                <a:lnTo>
                  <a:pt x="224028" y="188341"/>
                </a:lnTo>
                <a:lnTo>
                  <a:pt x="224028" y="183642"/>
                </a:lnTo>
                <a:lnTo>
                  <a:pt x="224028" y="165227"/>
                </a:lnTo>
                <a:close/>
              </a:path>
              <a:path w="378459" h="325119">
                <a:moveTo>
                  <a:pt x="377952" y="82296"/>
                </a:moveTo>
                <a:lnTo>
                  <a:pt x="375602" y="71043"/>
                </a:lnTo>
                <a:lnTo>
                  <a:pt x="371144" y="64516"/>
                </a:lnTo>
                <a:lnTo>
                  <a:pt x="369252" y="61747"/>
                </a:lnTo>
                <a:lnTo>
                  <a:pt x="366522" y="59918"/>
                </a:lnTo>
                <a:lnTo>
                  <a:pt x="366522" y="82296"/>
                </a:lnTo>
                <a:lnTo>
                  <a:pt x="366522" y="165354"/>
                </a:lnTo>
                <a:lnTo>
                  <a:pt x="363258" y="181457"/>
                </a:lnTo>
                <a:lnTo>
                  <a:pt x="354457" y="194576"/>
                </a:lnTo>
                <a:lnTo>
                  <a:pt x="354457" y="208915"/>
                </a:lnTo>
                <a:lnTo>
                  <a:pt x="354457" y="307848"/>
                </a:lnTo>
                <a:lnTo>
                  <a:pt x="348742" y="313563"/>
                </a:lnTo>
                <a:lnTo>
                  <a:pt x="312420" y="313563"/>
                </a:lnTo>
                <a:lnTo>
                  <a:pt x="312420" y="235839"/>
                </a:lnTo>
                <a:lnTo>
                  <a:pt x="319151" y="235839"/>
                </a:lnTo>
                <a:lnTo>
                  <a:pt x="324104" y="230505"/>
                </a:lnTo>
                <a:lnTo>
                  <a:pt x="324104" y="224917"/>
                </a:lnTo>
                <a:lnTo>
                  <a:pt x="324104" y="218440"/>
                </a:lnTo>
                <a:lnTo>
                  <a:pt x="324866" y="218440"/>
                </a:lnTo>
                <a:lnTo>
                  <a:pt x="332803" y="217817"/>
                </a:lnTo>
                <a:lnTo>
                  <a:pt x="340512" y="215963"/>
                </a:lnTo>
                <a:lnTo>
                  <a:pt x="347789" y="212979"/>
                </a:lnTo>
                <a:lnTo>
                  <a:pt x="354457" y="208915"/>
                </a:lnTo>
                <a:lnTo>
                  <a:pt x="354457" y="194576"/>
                </a:lnTo>
                <a:lnTo>
                  <a:pt x="354355" y="194716"/>
                </a:lnTo>
                <a:lnTo>
                  <a:pt x="341122" y="203708"/>
                </a:lnTo>
                <a:lnTo>
                  <a:pt x="324866" y="207010"/>
                </a:lnTo>
                <a:lnTo>
                  <a:pt x="324104" y="194564"/>
                </a:lnTo>
                <a:lnTo>
                  <a:pt x="324104" y="188468"/>
                </a:lnTo>
                <a:lnTo>
                  <a:pt x="319151" y="183134"/>
                </a:lnTo>
                <a:lnTo>
                  <a:pt x="313944" y="183134"/>
                </a:lnTo>
                <a:lnTo>
                  <a:pt x="313944" y="194564"/>
                </a:lnTo>
                <a:lnTo>
                  <a:pt x="313563" y="224536"/>
                </a:lnTo>
                <a:lnTo>
                  <a:pt x="301371" y="224675"/>
                </a:lnTo>
                <a:lnTo>
                  <a:pt x="301371" y="313563"/>
                </a:lnTo>
                <a:lnTo>
                  <a:pt x="288925" y="313563"/>
                </a:lnTo>
                <a:lnTo>
                  <a:pt x="288925" y="250952"/>
                </a:lnTo>
                <a:lnTo>
                  <a:pt x="286131" y="248412"/>
                </a:lnTo>
                <a:lnTo>
                  <a:pt x="279781" y="248412"/>
                </a:lnTo>
                <a:lnTo>
                  <a:pt x="277495" y="250571"/>
                </a:lnTo>
                <a:lnTo>
                  <a:pt x="277495" y="313563"/>
                </a:lnTo>
                <a:lnTo>
                  <a:pt x="99314" y="313563"/>
                </a:lnTo>
                <a:lnTo>
                  <a:pt x="99314" y="235839"/>
                </a:lnTo>
                <a:lnTo>
                  <a:pt x="105778" y="235839"/>
                </a:lnTo>
                <a:lnTo>
                  <a:pt x="111125" y="230505"/>
                </a:lnTo>
                <a:lnTo>
                  <a:pt x="111125" y="224536"/>
                </a:lnTo>
                <a:lnTo>
                  <a:pt x="111125" y="218440"/>
                </a:lnTo>
                <a:lnTo>
                  <a:pt x="265430" y="218440"/>
                </a:lnTo>
                <a:lnTo>
                  <a:pt x="265430" y="230505"/>
                </a:lnTo>
                <a:lnTo>
                  <a:pt x="270637" y="235839"/>
                </a:lnTo>
                <a:lnTo>
                  <a:pt x="300990" y="235839"/>
                </a:lnTo>
                <a:lnTo>
                  <a:pt x="301371" y="313563"/>
                </a:lnTo>
                <a:lnTo>
                  <a:pt x="301371" y="224675"/>
                </a:lnTo>
                <a:lnTo>
                  <a:pt x="277495" y="224917"/>
                </a:lnTo>
                <a:lnTo>
                  <a:pt x="276733" y="224917"/>
                </a:lnTo>
                <a:lnTo>
                  <a:pt x="276733" y="218440"/>
                </a:lnTo>
                <a:lnTo>
                  <a:pt x="276733" y="207010"/>
                </a:lnTo>
                <a:lnTo>
                  <a:pt x="276733" y="194564"/>
                </a:lnTo>
                <a:lnTo>
                  <a:pt x="289687" y="194564"/>
                </a:lnTo>
                <a:lnTo>
                  <a:pt x="289687" y="209677"/>
                </a:lnTo>
                <a:lnTo>
                  <a:pt x="291846" y="212725"/>
                </a:lnTo>
                <a:lnTo>
                  <a:pt x="298323" y="212725"/>
                </a:lnTo>
                <a:lnTo>
                  <a:pt x="300990" y="210439"/>
                </a:lnTo>
                <a:lnTo>
                  <a:pt x="300990" y="194564"/>
                </a:lnTo>
                <a:lnTo>
                  <a:pt x="313944" y="194564"/>
                </a:lnTo>
                <a:lnTo>
                  <a:pt x="313944" y="183134"/>
                </a:lnTo>
                <a:lnTo>
                  <a:pt x="312420" y="183134"/>
                </a:lnTo>
                <a:lnTo>
                  <a:pt x="312420" y="64516"/>
                </a:lnTo>
                <a:lnTo>
                  <a:pt x="348361" y="64516"/>
                </a:lnTo>
                <a:lnTo>
                  <a:pt x="355371" y="65913"/>
                </a:lnTo>
                <a:lnTo>
                  <a:pt x="361149" y="69697"/>
                </a:lnTo>
                <a:lnTo>
                  <a:pt x="365074" y="75349"/>
                </a:lnTo>
                <a:lnTo>
                  <a:pt x="366522" y="82296"/>
                </a:lnTo>
                <a:lnTo>
                  <a:pt x="366522" y="59918"/>
                </a:lnTo>
                <a:lnTo>
                  <a:pt x="359841" y="55422"/>
                </a:lnTo>
                <a:lnTo>
                  <a:pt x="350227" y="53467"/>
                </a:lnTo>
                <a:lnTo>
                  <a:pt x="348361" y="53086"/>
                </a:lnTo>
                <a:lnTo>
                  <a:pt x="301752" y="53086"/>
                </a:lnTo>
                <a:lnTo>
                  <a:pt x="301752" y="64516"/>
                </a:lnTo>
                <a:lnTo>
                  <a:pt x="301752" y="183134"/>
                </a:lnTo>
                <a:lnTo>
                  <a:pt x="289306" y="183134"/>
                </a:lnTo>
                <a:lnTo>
                  <a:pt x="289306" y="64516"/>
                </a:lnTo>
                <a:lnTo>
                  <a:pt x="301752" y="64516"/>
                </a:lnTo>
                <a:lnTo>
                  <a:pt x="301752" y="53086"/>
                </a:lnTo>
                <a:lnTo>
                  <a:pt x="277876" y="53086"/>
                </a:lnTo>
                <a:lnTo>
                  <a:pt x="277876" y="64516"/>
                </a:lnTo>
                <a:lnTo>
                  <a:pt x="277876" y="183134"/>
                </a:lnTo>
                <a:lnTo>
                  <a:pt x="271018" y="183134"/>
                </a:lnTo>
                <a:lnTo>
                  <a:pt x="266065" y="188468"/>
                </a:lnTo>
                <a:lnTo>
                  <a:pt x="266065" y="207010"/>
                </a:lnTo>
                <a:lnTo>
                  <a:pt x="111506" y="207010"/>
                </a:lnTo>
                <a:lnTo>
                  <a:pt x="111506" y="194183"/>
                </a:lnTo>
                <a:lnTo>
                  <a:pt x="111506" y="188468"/>
                </a:lnTo>
                <a:lnTo>
                  <a:pt x="106172" y="183134"/>
                </a:lnTo>
                <a:lnTo>
                  <a:pt x="100457" y="183134"/>
                </a:lnTo>
                <a:lnTo>
                  <a:pt x="100457" y="194183"/>
                </a:lnTo>
                <a:lnTo>
                  <a:pt x="100457" y="224536"/>
                </a:lnTo>
                <a:lnTo>
                  <a:pt x="88252" y="224536"/>
                </a:lnTo>
                <a:lnTo>
                  <a:pt x="88252" y="235839"/>
                </a:lnTo>
                <a:lnTo>
                  <a:pt x="88252" y="313563"/>
                </a:lnTo>
                <a:lnTo>
                  <a:pt x="75806" y="313563"/>
                </a:lnTo>
                <a:lnTo>
                  <a:pt x="75806" y="250952"/>
                </a:lnTo>
                <a:lnTo>
                  <a:pt x="73533" y="248412"/>
                </a:lnTo>
                <a:lnTo>
                  <a:pt x="67056" y="248412"/>
                </a:lnTo>
                <a:lnTo>
                  <a:pt x="64389" y="250571"/>
                </a:lnTo>
                <a:lnTo>
                  <a:pt x="64389" y="313563"/>
                </a:lnTo>
                <a:lnTo>
                  <a:pt x="28054" y="313563"/>
                </a:lnTo>
                <a:lnTo>
                  <a:pt x="22352" y="307848"/>
                </a:lnTo>
                <a:lnTo>
                  <a:pt x="22352" y="208915"/>
                </a:lnTo>
                <a:lnTo>
                  <a:pt x="29171" y="212826"/>
                </a:lnTo>
                <a:lnTo>
                  <a:pt x="36474" y="215823"/>
                </a:lnTo>
                <a:lnTo>
                  <a:pt x="44208" y="217766"/>
                </a:lnTo>
                <a:lnTo>
                  <a:pt x="52324" y="218440"/>
                </a:lnTo>
                <a:lnTo>
                  <a:pt x="52705" y="218440"/>
                </a:lnTo>
                <a:lnTo>
                  <a:pt x="52705" y="230505"/>
                </a:lnTo>
                <a:lnTo>
                  <a:pt x="58039" y="235839"/>
                </a:lnTo>
                <a:lnTo>
                  <a:pt x="88252" y="235839"/>
                </a:lnTo>
                <a:lnTo>
                  <a:pt x="88252" y="224536"/>
                </a:lnTo>
                <a:lnTo>
                  <a:pt x="64008" y="224536"/>
                </a:lnTo>
                <a:lnTo>
                  <a:pt x="64008" y="208915"/>
                </a:lnTo>
                <a:lnTo>
                  <a:pt x="64008" y="207010"/>
                </a:lnTo>
                <a:lnTo>
                  <a:pt x="64008" y="194183"/>
                </a:lnTo>
                <a:lnTo>
                  <a:pt x="76962" y="194183"/>
                </a:lnTo>
                <a:lnTo>
                  <a:pt x="76962" y="209677"/>
                </a:lnTo>
                <a:lnTo>
                  <a:pt x="79248" y="212344"/>
                </a:lnTo>
                <a:lnTo>
                  <a:pt x="84963" y="212344"/>
                </a:lnTo>
                <a:lnTo>
                  <a:pt x="87884" y="209677"/>
                </a:lnTo>
                <a:lnTo>
                  <a:pt x="87884" y="194183"/>
                </a:lnTo>
                <a:lnTo>
                  <a:pt x="100457" y="194183"/>
                </a:lnTo>
                <a:lnTo>
                  <a:pt x="100457" y="183134"/>
                </a:lnTo>
                <a:lnTo>
                  <a:pt x="99682" y="183134"/>
                </a:lnTo>
                <a:lnTo>
                  <a:pt x="99682" y="64516"/>
                </a:lnTo>
                <a:lnTo>
                  <a:pt x="277876" y="64516"/>
                </a:lnTo>
                <a:lnTo>
                  <a:pt x="277876" y="53086"/>
                </a:lnTo>
                <a:lnTo>
                  <a:pt x="246380" y="53086"/>
                </a:lnTo>
                <a:lnTo>
                  <a:pt x="238760" y="17780"/>
                </a:lnTo>
                <a:lnTo>
                  <a:pt x="236258" y="11430"/>
                </a:lnTo>
                <a:lnTo>
                  <a:pt x="235839" y="10401"/>
                </a:lnTo>
                <a:lnTo>
                  <a:pt x="235077" y="9575"/>
                </a:lnTo>
                <a:lnTo>
                  <a:pt x="235077" y="53467"/>
                </a:lnTo>
                <a:lnTo>
                  <a:pt x="142113" y="53467"/>
                </a:lnTo>
                <a:lnTo>
                  <a:pt x="149733" y="20828"/>
                </a:lnTo>
                <a:lnTo>
                  <a:pt x="151257" y="14859"/>
                </a:lnTo>
                <a:lnTo>
                  <a:pt x="156210" y="11430"/>
                </a:lnTo>
                <a:lnTo>
                  <a:pt x="221742" y="11430"/>
                </a:lnTo>
                <a:lnTo>
                  <a:pt x="227076" y="14859"/>
                </a:lnTo>
                <a:lnTo>
                  <a:pt x="228219" y="20828"/>
                </a:lnTo>
                <a:lnTo>
                  <a:pt x="235077" y="53467"/>
                </a:lnTo>
                <a:lnTo>
                  <a:pt x="235077" y="9575"/>
                </a:lnTo>
                <a:lnTo>
                  <a:pt x="230720" y="4800"/>
                </a:lnTo>
                <a:lnTo>
                  <a:pt x="223926" y="1244"/>
                </a:lnTo>
                <a:lnTo>
                  <a:pt x="216027" y="0"/>
                </a:lnTo>
                <a:lnTo>
                  <a:pt x="161925" y="0"/>
                </a:lnTo>
                <a:lnTo>
                  <a:pt x="131191" y="53086"/>
                </a:lnTo>
                <a:lnTo>
                  <a:pt x="88646" y="53086"/>
                </a:lnTo>
                <a:lnTo>
                  <a:pt x="88646" y="64516"/>
                </a:lnTo>
                <a:lnTo>
                  <a:pt x="88646" y="183134"/>
                </a:lnTo>
                <a:lnTo>
                  <a:pt x="75806" y="183134"/>
                </a:lnTo>
                <a:lnTo>
                  <a:pt x="75806" y="64516"/>
                </a:lnTo>
                <a:lnTo>
                  <a:pt x="88646" y="64516"/>
                </a:lnTo>
                <a:lnTo>
                  <a:pt x="88646" y="53086"/>
                </a:lnTo>
                <a:lnTo>
                  <a:pt x="65151" y="53086"/>
                </a:lnTo>
                <a:lnTo>
                  <a:pt x="65151" y="64516"/>
                </a:lnTo>
                <a:lnTo>
                  <a:pt x="65151" y="183134"/>
                </a:lnTo>
                <a:lnTo>
                  <a:pt x="58407" y="183134"/>
                </a:lnTo>
                <a:lnTo>
                  <a:pt x="53086" y="188468"/>
                </a:lnTo>
                <a:lnTo>
                  <a:pt x="53086" y="207010"/>
                </a:lnTo>
                <a:lnTo>
                  <a:pt x="52705" y="207010"/>
                </a:lnTo>
                <a:lnTo>
                  <a:pt x="36423" y="203708"/>
                </a:lnTo>
                <a:lnTo>
                  <a:pt x="23139" y="194716"/>
                </a:lnTo>
                <a:lnTo>
                  <a:pt x="14198" y="181457"/>
                </a:lnTo>
                <a:lnTo>
                  <a:pt x="10922" y="165354"/>
                </a:lnTo>
                <a:lnTo>
                  <a:pt x="10922" y="82296"/>
                </a:lnTo>
                <a:lnTo>
                  <a:pt x="12331" y="75349"/>
                </a:lnTo>
                <a:lnTo>
                  <a:pt x="16205" y="69697"/>
                </a:lnTo>
                <a:lnTo>
                  <a:pt x="22009" y="65913"/>
                </a:lnTo>
                <a:lnTo>
                  <a:pt x="29210" y="64516"/>
                </a:lnTo>
                <a:lnTo>
                  <a:pt x="65151" y="64516"/>
                </a:lnTo>
                <a:lnTo>
                  <a:pt x="65151" y="53086"/>
                </a:lnTo>
                <a:lnTo>
                  <a:pt x="29578" y="53086"/>
                </a:lnTo>
                <a:lnTo>
                  <a:pt x="18097" y="55422"/>
                </a:lnTo>
                <a:lnTo>
                  <a:pt x="8699" y="61747"/>
                </a:lnTo>
                <a:lnTo>
                  <a:pt x="2336" y="71043"/>
                </a:lnTo>
                <a:lnTo>
                  <a:pt x="0" y="82296"/>
                </a:lnTo>
                <a:lnTo>
                  <a:pt x="0" y="165354"/>
                </a:lnTo>
                <a:lnTo>
                  <a:pt x="825" y="174701"/>
                </a:lnTo>
                <a:lnTo>
                  <a:pt x="3238" y="183375"/>
                </a:lnTo>
                <a:lnTo>
                  <a:pt x="7061" y="191274"/>
                </a:lnTo>
                <a:lnTo>
                  <a:pt x="12179" y="198247"/>
                </a:lnTo>
                <a:lnTo>
                  <a:pt x="12179" y="301498"/>
                </a:lnTo>
                <a:lnTo>
                  <a:pt x="13970" y="310362"/>
                </a:lnTo>
                <a:lnTo>
                  <a:pt x="18884" y="317728"/>
                </a:lnTo>
                <a:lnTo>
                  <a:pt x="26225" y="322757"/>
                </a:lnTo>
                <a:lnTo>
                  <a:pt x="35306" y="324612"/>
                </a:lnTo>
                <a:lnTo>
                  <a:pt x="342646" y="324612"/>
                </a:lnTo>
                <a:lnTo>
                  <a:pt x="351713" y="322757"/>
                </a:lnTo>
                <a:lnTo>
                  <a:pt x="359054" y="317728"/>
                </a:lnTo>
                <a:lnTo>
                  <a:pt x="361823" y="313563"/>
                </a:lnTo>
                <a:lnTo>
                  <a:pt x="363969" y="310362"/>
                </a:lnTo>
                <a:lnTo>
                  <a:pt x="365760" y="301498"/>
                </a:lnTo>
                <a:lnTo>
                  <a:pt x="365760" y="208915"/>
                </a:lnTo>
                <a:lnTo>
                  <a:pt x="365760" y="207010"/>
                </a:lnTo>
                <a:lnTo>
                  <a:pt x="365760" y="198247"/>
                </a:lnTo>
                <a:lnTo>
                  <a:pt x="370878" y="191173"/>
                </a:lnTo>
                <a:lnTo>
                  <a:pt x="374713" y="183095"/>
                </a:lnTo>
                <a:lnTo>
                  <a:pt x="377113" y="174371"/>
                </a:lnTo>
                <a:lnTo>
                  <a:pt x="377952" y="165354"/>
                </a:lnTo>
                <a:lnTo>
                  <a:pt x="377952" y="82296"/>
                </a:lnTo>
                <a:close/>
              </a:path>
            </a:pathLst>
          </a:custGeom>
          <a:solidFill>
            <a:srgbClr val="BE341A"/>
          </a:solidFill>
        </p:spPr>
        <p:txBody>
          <a:bodyPr wrap="square" lIns="0" tIns="0" rIns="0" bIns="0" rtlCol="0"/>
          <a:lstStyle/>
          <a:p/>
        </p:txBody>
      </p:sp>
      <p:grpSp>
        <p:nvGrpSpPr>
          <p:cNvPr id="26" name="object 26"/>
          <p:cNvGrpSpPr/>
          <p:nvPr/>
        </p:nvGrpSpPr>
        <p:grpSpPr>
          <a:xfrm>
            <a:off x="6548628" y="2770632"/>
            <a:ext cx="407034" cy="344805"/>
            <a:chOff x="6548628" y="2770632"/>
            <a:chExt cx="407034" cy="344805"/>
          </a:xfrm>
        </p:grpSpPr>
        <p:sp>
          <p:nvSpPr>
            <p:cNvPr id="27" name="object 27"/>
            <p:cNvSpPr/>
            <p:nvPr/>
          </p:nvSpPr>
          <p:spPr>
            <a:xfrm>
              <a:off x="6548628" y="2770632"/>
              <a:ext cx="407034" cy="344805"/>
            </a:xfrm>
            <a:custGeom>
              <a:avLst/>
              <a:gdLst/>
              <a:ahLst/>
              <a:cxnLst/>
              <a:rect l="l" t="t" r="r" b="b"/>
              <a:pathLst>
                <a:path w="407034" h="344805">
                  <a:moveTo>
                    <a:pt x="226695" y="0"/>
                  </a:moveTo>
                  <a:lnTo>
                    <a:pt x="25400" y="0"/>
                  </a:lnTo>
                  <a:lnTo>
                    <a:pt x="15484" y="1944"/>
                  </a:lnTo>
                  <a:lnTo>
                    <a:pt x="7413" y="7270"/>
                  </a:lnTo>
                  <a:lnTo>
                    <a:pt x="1986" y="15216"/>
                  </a:lnTo>
                  <a:lnTo>
                    <a:pt x="0" y="25018"/>
                  </a:lnTo>
                  <a:lnTo>
                    <a:pt x="0" y="319278"/>
                  </a:lnTo>
                  <a:lnTo>
                    <a:pt x="1986" y="328993"/>
                  </a:lnTo>
                  <a:lnTo>
                    <a:pt x="7413" y="336994"/>
                  </a:lnTo>
                  <a:lnTo>
                    <a:pt x="15484" y="342423"/>
                  </a:lnTo>
                  <a:lnTo>
                    <a:pt x="25400" y="344424"/>
                  </a:lnTo>
                  <a:lnTo>
                    <a:pt x="381635" y="344424"/>
                  </a:lnTo>
                  <a:lnTo>
                    <a:pt x="391477" y="342423"/>
                  </a:lnTo>
                  <a:lnTo>
                    <a:pt x="399510" y="336994"/>
                  </a:lnTo>
                  <a:lnTo>
                    <a:pt x="402732" y="332231"/>
                  </a:lnTo>
                  <a:lnTo>
                    <a:pt x="17779" y="332231"/>
                  </a:lnTo>
                  <a:lnTo>
                    <a:pt x="11302" y="326517"/>
                  </a:lnTo>
                  <a:lnTo>
                    <a:pt x="11302" y="17525"/>
                  </a:lnTo>
                  <a:lnTo>
                    <a:pt x="17018" y="11430"/>
                  </a:lnTo>
                  <a:lnTo>
                    <a:pt x="171196" y="11430"/>
                  </a:lnTo>
                  <a:lnTo>
                    <a:pt x="171196" y="11049"/>
                  </a:lnTo>
                  <a:lnTo>
                    <a:pt x="242911" y="11049"/>
                  </a:lnTo>
                  <a:lnTo>
                    <a:pt x="240665" y="8762"/>
                  </a:lnTo>
                  <a:lnTo>
                    <a:pt x="234315" y="2667"/>
                  </a:lnTo>
                  <a:lnTo>
                    <a:pt x="226695" y="0"/>
                  </a:lnTo>
                  <a:close/>
                </a:path>
                <a:path w="407034" h="344805">
                  <a:moveTo>
                    <a:pt x="381635" y="37973"/>
                  </a:moveTo>
                  <a:lnTo>
                    <a:pt x="244855" y="37973"/>
                  </a:lnTo>
                  <a:lnTo>
                    <a:pt x="241807" y="40640"/>
                  </a:lnTo>
                  <a:lnTo>
                    <a:pt x="241807" y="47498"/>
                  </a:lnTo>
                  <a:lnTo>
                    <a:pt x="244855" y="50165"/>
                  </a:lnTo>
                  <a:lnTo>
                    <a:pt x="388747" y="50165"/>
                  </a:lnTo>
                  <a:lnTo>
                    <a:pt x="394843" y="55753"/>
                  </a:lnTo>
                  <a:lnTo>
                    <a:pt x="394462" y="318897"/>
                  </a:lnTo>
                  <a:lnTo>
                    <a:pt x="394462" y="325755"/>
                  </a:lnTo>
                  <a:lnTo>
                    <a:pt x="388747" y="332231"/>
                  </a:lnTo>
                  <a:lnTo>
                    <a:pt x="402732" y="332231"/>
                  </a:lnTo>
                  <a:lnTo>
                    <a:pt x="404923" y="328993"/>
                  </a:lnTo>
                  <a:lnTo>
                    <a:pt x="406907" y="319278"/>
                  </a:lnTo>
                  <a:lnTo>
                    <a:pt x="406907" y="63373"/>
                  </a:lnTo>
                  <a:lnTo>
                    <a:pt x="404923" y="53189"/>
                  </a:lnTo>
                  <a:lnTo>
                    <a:pt x="399510" y="45148"/>
                  </a:lnTo>
                  <a:lnTo>
                    <a:pt x="391477" y="39870"/>
                  </a:lnTo>
                  <a:lnTo>
                    <a:pt x="381635" y="37973"/>
                  </a:lnTo>
                  <a:close/>
                </a:path>
                <a:path w="407034" h="344805">
                  <a:moveTo>
                    <a:pt x="147066" y="11430"/>
                  </a:moveTo>
                  <a:lnTo>
                    <a:pt x="127762" y="11430"/>
                  </a:lnTo>
                  <a:lnTo>
                    <a:pt x="132206" y="13335"/>
                  </a:lnTo>
                  <a:lnTo>
                    <a:pt x="136017" y="17144"/>
                  </a:lnTo>
                  <a:lnTo>
                    <a:pt x="161290" y="42163"/>
                  </a:lnTo>
                  <a:lnTo>
                    <a:pt x="165862" y="46736"/>
                  </a:lnTo>
                  <a:lnTo>
                    <a:pt x="171957" y="49784"/>
                  </a:lnTo>
                  <a:lnTo>
                    <a:pt x="222503" y="49784"/>
                  </a:lnTo>
                  <a:lnTo>
                    <a:pt x="224790" y="48260"/>
                  </a:lnTo>
                  <a:lnTo>
                    <a:pt x="225932" y="45974"/>
                  </a:lnTo>
                  <a:lnTo>
                    <a:pt x="226695" y="43687"/>
                  </a:lnTo>
                  <a:lnTo>
                    <a:pt x="226314" y="41020"/>
                  </a:lnTo>
                  <a:lnTo>
                    <a:pt x="223239" y="37973"/>
                  </a:lnTo>
                  <a:lnTo>
                    <a:pt x="175641" y="37973"/>
                  </a:lnTo>
                  <a:lnTo>
                    <a:pt x="172720" y="36449"/>
                  </a:lnTo>
                  <a:lnTo>
                    <a:pt x="169672" y="34162"/>
                  </a:lnTo>
                  <a:lnTo>
                    <a:pt x="147066" y="11430"/>
                  </a:lnTo>
                  <a:close/>
                </a:path>
                <a:path w="407034" h="344805">
                  <a:moveTo>
                    <a:pt x="242911" y="11049"/>
                  </a:moveTo>
                  <a:lnTo>
                    <a:pt x="176402" y="11049"/>
                  </a:lnTo>
                  <a:lnTo>
                    <a:pt x="180975" y="12954"/>
                  </a:lnTo>
                  <a:lnTo>
                    <a:pt x="184785" y="17144"/>
                  </a:lnTo>
                  <a:lnTo>
                    <a:pt x="205486" y="37973"/>
                  </a:lnTo>
                  <a:lnTo>
                    <a:pt x="223239" y="37973"/>
                  </a:lnTo>
                  <a:lnTo>
                    <a:pt x="196469" y="11430"/>
                  </a:lnTo>
                  <a:lnTo>
                    <a:pt x="243285" y="11430"/>
                  </a:lnTo>
                  <a:lnTo>
                    <a:pt x="242911" y="11049"/>
                  </a:lnTo>
                  <a:close/>
                </a:path>
                <a:path w="407034" h="344805">
                  <a:moveTo>
                    <a:pt x="243285" y="11430"/>
                  </a:moveTo>
                  <a:lnTo>
                    <a:pt x="223647" y="11430"/>
                  </a:lnTo>
                  <a:lnTo>
                    <a:pt x="228219" y="13335"/>
                  </a:lnTo>
                  <a:lnTo>
                    <a:pt x="252729" y="37973"/>
                  </a:lnTo>
                  <a:lnTo>
                    <a:pt x="269367" y="37973"/>
                  </a:lnTo>
                  <a:lnTo>
                    <a:pt x="243285" y="11430"/>
                  </a:lnTo>
                  <a:close/>
                </a:path>
              </a:pathLst>
            </a:custGeom>
            <a:solidFill>
              <a:srgbClr val="BE341A"/>
            </a:solidFill>
          </p:spPr>
          <p:txBody>
            <a:bodyPr wrap="square" lIns="0" tIns="0" rIns="0" bIns="0" rtlCol="0"/>
            <a:lstStyle/>
            <a:p/>
          </p:txBody>
        </p:sp>
        <p:sp>
          <p:nvSpPr>
            <p:cNvPr id="28" name="object 28"/>
            <p:cNvSpPr/>
            <p:nvPr/>
          </p:nvSpPr>
          <p:spPr>
            <a:xfrm>
              <a:off x="6643322" y="2852928"/>
              <a:ext cx="215868" cy="216408"/>
            </a:xfrm>
            <a:prstGeom prst="rect">
              <a:avLst/>
            </a:prstGeom>
            <a:blipFill>
              <a:blip r:embed="rId3" cstate="print"/>
              <a:stretch>
                <a:fillRect/>
              </a:stretch>
            </a:blipFill>
          </p:spPr>
          <p:txBody>
            <a:bodyPr wrap="square" lIns="0" tIns="0" rIns="0" bIns="0" rtlCol="0"/>
            <a:lstStyle/>
            <a:p/>
          </p:txBody>
        </p:sp>
      </p:grpSp>
      <p:pic>
        <p:nvPicPr>
          <p:cNvPr id="30" name="Graphic 29" descr="Hourglass Finished with solid fill"/>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995" y="2732532"/>
            <a:ext cx="480060" cy="457199"/>
          </a:xfrm>
          <a:prstGeom prst="rect">
            <a:avLst/>
          </a:prstGeom>
        </p:spPr>
      </p:pic>
      <p:sp>
        <p:nvSpPr>
          <p:cNvPr id="32" name="Rectangle 31"/>
          <p:cNvSpPr/>
          <p:nvPr/>
        </p:nvSpPr>
        <p:spPr>
          <a:xfrm>
            <a:off x="8077520" y="87983"/>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7520" y="12842"/>
            <a:ext cx="1052135" cy="990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3" y="173863"/>
            <a:ext cx="2830195" cy="391160"/>
          </a:xfrm>
          <a:prstGeom prst="rect">
            <a:avLst/>
          </a:prstGeom>
        </p:spPr>
        <p:txBody>
          <a:bodyPr vert="horz" wrap="square" lIns="0" tIns="12700" rIns="0" bIns="0" rtlCol="0">
            <a:spAutoFit/>
          </a:bodyPr>
          <a:lstStyle/>
          <a:p>
            <a:pPr marL="12700">
              <a:lnSpc>
                <a:spcPct val="100000"/>
              </a:lnSpc>
              <a:spcBef>
                <a:spcPts val="100"/>
              </a:spcBef>
            </a:pPr>
            <a:r>
              <a:rPr lang="en-US" spc="30" dirty="0"/>
              <a:t>Solution </a:t>
            </a:r>
            <a:r>
              <a:rPr spc="30" dirty="0"/>
              <a:t>Overview</a:t>
            </a:r>
            <a:endParaRPr spc="30" dirty="0"/>
          </a:p>
        </p:txBody>
      </p:sp>
      <p:sp>
        <p:nvSpPr>
          <p:cNvPr id="9" name="object 9"/>
          <p:cNvSpPr txBox="1"/>
          <p:nvPr/>
        </p:nvSpPr>
        <p:spPr>
          <a:xfrm>
            <a:off x="8603615" y="4755753"/>
            <a:ext cx="169545" cy="209550"/>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a:latin typeface="Trebuchet MS" panose="020B0603020202020204"/>
              <a:cs typeface="Trebuchet MS" panose="020B0603020202020204"/>
            </a:endParaRPr>
          </a:p>
        </p:txBody>
      </p:sp>
      <p:sp>
        <p:nvSpPr>
          <p:cNvPr id="12" name="object 12"/>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13" name="object 13"/>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14" name="object 2"/>
          <p:cNvSpPr txBox="1"/>
          <p:nvPr/>
        </p:nvSpPr>
        <p:spPr>
          <a:xfrm>
            <a:off x="1524000" y="611123"/>
            <a:ext cx="7010400" cy="505267"/>
          </a:xfrm>
          <a:prstGeom prst="rect">
            <a:avLst/>
          </a:prstGeom>
        </p:spPr>
        <p:txBody>
          <a:bodyPr vert="horz" wrap="square" lIns="0" tIns="12700" rIns="0" bIns="0" rtlCol="0">
            <a:spAutoFit/>
          </a:bodyPr>
          <a:lstStyle>
            <a:lvl1pPr>
              <a:defRPr sz="2400" b="1" i="0">
                <a:solidFill>
                  <a:srgbClr val="BE341A"/>
                </a:solidFill>
                <a:latin typeface="Arial" panose="020B0604020202020204"/>
                <a:ea typeface="+mj-ea"/>
                <a:cs typeface="Arial" panose="020B0604020202020204"/>
              </a:defRPr>
            </a:lvl1pPr>
          </a:lstStyle>
          <a:p>
            <a:pPr marL="12700">
              <a:spcBef>
                <a:spcPts val="100"/>
              </a:spcBef>
            </a:pPr>
            <a:r>
              <a:rPr lang="en-US" sz="3200" kern="0" spc="30" dirty="0">
                <a:solidFill>
                  <a:srgbClr val="4A88B1"/>
                </a:solidFill>
              </a:rPr>
              <a:t>Introducing e-Tender Application</a:t>
            </a:r>
            <a:endParaRPr lang="en-US" sz="3200" kern="0" spc="30" dirty="0">
              <a:solidFill>
                <a:srgbClr val="4A88B1"/>
              </a:solidFill>
            </a:endParaRPr>
          </a:p>
        </p:txBody>
      </p:sp>
      <p:pic>
        <p:nvPicPr>
          <p:cNvPr id="16" name="Picture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05562" y="1166414"/>
            <a:ext cx="1807634" cy="3518647"/>
          </a:xfrm>
          <a:prstGeom prst="rect">
            <a:avLst/>
          </a:prstGeom>
        </p:spPr>
      </p:pic>
      <p:sp>
        <p:nvSpPr>
          <p:cNvPr id="17" name="Rectangle 16"/>
          <p:cNvSpPr/>
          <p:nvPr/>
        </p:nvSpPr>
        <p:spPr>
          <a:xfrm>
            <a:off x="8077547" y="62815"/>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547" y="-12326"/>
            <a:ext cx="1052135" cy="990600"/>
          </a:xfrm>
          <a:prstGeom prst="rect">
            <a:avLst/>
          </a:prstGeom>
        </p:spPr>
      </p:pic>
      <p:sp>
        <p:nvSpPr>
          <p:cNvPr id="19" name="Rectangle: Rounded Corners 18"/>
          <p:cNvSpPr/>
          <p:nvPr/>
        </p:nvSpPr>
        <p:spPr>
          <a:xfrm>
            <a:off x="4965222" y="4736545"/>
            <a:ext cx="983553" cy="2990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object 11"/>
          <p:cNvSpPr txBox="1"/>
          <p:nvPr/>
        </p:nvSpPr>
        <p:spPr>
          <a:xfrm>
            <a:off x="5133870" y="4775183"/>
            <a:ext cx="763270" cy="187231"/>
          </a:xfrm>
          <a:prstGeom prst="rect">
            <a:avLst/>
          </a:prstGeom>
        </p:spPr>
        <p:txBody>
          <a:bodyPr vert="horz" wrap="square" lIns="0" tIns="2540" rIns="0" bIns="0" rtlCol="0">
            <a:spAutoFit/>
          </a:bodyPr>
          <a:lstStyle/>
          <a:p>
            <a:pPr marL="12700">
              <a:lnSpc>
                <a:spcPct val="100000"/>
              </a:lnSpc>
              <a:spcBef>
                <a:spcPts val="20"/>
              </a:spcBef>
            </a:pPr>
            <a:r>
              <a:rPr lang="en-US" sz="1200" b="1" spc="20" dirty="0">
                <a:solidFill>
                  <a:srgbClr val="FFFFFF"/>
                </a:solidFill>
                <a:latin typeface="Arial" panose="020B0604020202020204"/>
                <a:cs typeface="Arial" panose="020B0604020202020204"/>
              </a:rPr>
              <a:t>Solution</a:t>
            </a:r>
            <a:endParaRPr sz="1200" dirty="0">
              <a:latin typeface="Arial" panose="020B0604020202020204"/>
              <a:cs typeface="Arial" panose="020B0604020202020204"/>
            </a:endParaRPr>
          </a:p>
        </p:txBody>
      </p:sp>
      <p:sp>
        <p:nvSpPr>
          <p:cNvPr id="20" name="Rectangle: Rounded Corners 19"/>
          <p:cNvSpPr/>
          <p:nvPr/>
        </p:nvSpPr>
        <p:spPr>
          <a:xfrm>
            <a:off x="3885895" y="4705350"/>
            <a:ext cx="983553" cy="353189"/>
          </a:xfrm>
          <a:prstGeom prst="roundRect">
            <a:avLst>
              <a:gd name="adj" fmla="val 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0" name="object 10"/>
          <p:cNvSpPr txBox="1">
            <a:spLocks noGrp="1"/>
          </p:cNvSpPr>
          <p:nvPr>
            <p:ph type="ftr" sz="quarter" idx="5"/>
          </p:nvPr>
        </p:nvSpPr>
        <p:spPr>
          <a:xfrm>
            <a:off x="4038600" y="4783519"/>
            <a:ext cx="634364" cy="196850"/>
          </a:xfrm>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2299" y="599653"/>
            <a:ext cx="3687101" cy="371897"/>
          </a:xfrm>
          <a:prstGeom prst="rect">
            <a:avLst/>
          </a:prstGeom>
        </p:spPr>
        <p:txBody>
          <a:bodyPr vert="horz" wrap="square" lIns="0" tIns="12700" rIns="0" bIns="0" rtlCol="0">
            <a:spAutoFit/>
          </a:bodyPr>
          <a:lstStyle/>
          <a:p>
            <a:pPr marL="12700">
              <a:lnSpc>
                <a:spcPts val="2840"/>
              </a:lnSpc>
              <a:spcBef>
                <a:spcPts val="100"/>
              </a:spcBef>
            </a:pPr>
            <a:r>
              <a:rPr lang="en-US" spc="30" dirty="0"/>
              <a:t>WHAT IS e-TENDER?</a:t>
            </a:r>
            <a:endParaRPr spc="-40" dirty="0"/>
          </a:p>
        </p:txBody>
      </p:sp>
      <p:sp>
        <p:nvSpPr>
          <p:cNvPr id="4" name="object 4"/>
          <p:cNvSpPr txBox="1"/>
          <p:nvPr/>
        </p:nvSpPr>
        <p:spPr>
          <a:xfrm>
            <a:off x="8603615" y="4755753"/>
            <a:ext cx="169545" cy="209550"/>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a:latin typeface="Trebuchet MS" panose="020B0603020202020204"/>
              <a:cs typeface="Trebuchet MS" panose="020B0603020202020204"/>
            </a:endParaRPr>
          </a:p>
        </p:txBody>
      </p:sp>
      <p:sp>
        <p:nvSpPr>
          <p:cNvPr id="5" name="object 5"/>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object 6"/>
          <p:cNvSpPr txBox="1"/>
          <p:nvPr/>
        </p:nvSpPr>
        <p:spPr>
          <a:xfrm>
            <a:off x="5060696" y="4780300"/>
            <a:ext cx="763270" cy="187231"/>
          </a:xfrm>
          <a:prstGeom prst="rect">
            <a:avLst/>
          </a:prstGeom>
        </p:spPr>
        <p:txBody>
          <a:bodyPr vert="horz" wrap="square" lIns="0" tIns="2540" rIns="0" bIns="0" rtlCol="0">
            <a:spAutoFit/>
          </a:bodyPr>
          <a:lstStyle/>
          <a:p>
            <a:pPr marL="12700">
              <a:lnSpc>
                <a:spcPct val="100000"/>
              </a:lnSpc>
              <a:spcBef>
                <a:spcPts val="20"/>
              </a:spcBef>
            </a:pPr>
            <a:r>
              <a:rPr lang="en-US" sz="1200" b="1" spc="20" dirty="0">
                <a:solidFill>
                  <a:srgbClr val="FFFFFF"/>
                </a:solidFill>
                <a:latin typeface="Arial" panose="020B0604020202020204"/>
                <a:cs typeface="Arial" panose="020B0604020202020204"/>
              </a:rPr>
              <a:t>Solution</a:t>
            </a:r>
            <a:endParaRPr sz="1200" dirty="0">
              <a:latin typeface="Arial" panose="020B0604020202020204"/>
              <a:cs typeface="Arial" panose="020B0604020202020204"/>
            </a:endParaRPr>
          </a:p>
        </p:txBody>
      </p:sp>
      <p:sp>
        <p:nvSpPr>
          <p:cNvPr id="7" name="object 7"/>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3" name="object 3"/>
          <p:cNvSpPr txBox="1"/>
          <p:nvPr/>
        </p:nvSpPr>
        <p:spPr>
          <a:xfrm>
            <a:off x="621855" y="1276350"/>
            <a:ext cx="7522209" cy="2348913"/>
          </a:xfrm>
          <a:prstGeom prst="rect">
            <a:avLst/>
          </a:prstGeom>
        </p:spPr>
        <p:txBody>
          <a:bodyPr vert="horz" wrap="square" lIns="0" tIns="12700" rIns="0" bIns="0" rtlCol="0">
            <a:spAutoFit/>
          </a:bodyPr>
          <a:lstStyle/>
          <a:p>
            <a:pPr marL="12065" marR="11430" algn="ctr">
              <a:lnSpc>
                <a:spcPct val="107000"/>
              </a:lnSpc>
              <a:spcBef>
                <a:spcPts val="100"/>
              </a:spcBef>
              <a:tabLst>
                <a:tab pos="185420" algn="l"/>
              </a:tabLst>
            </a:pPr>
            <a:r>
              <a:rPr lang="en-US" sz="2400" dirty="0">
                <a:latin typeface="Verdana" panose="020B0604030504040204"/>
                <a:cs typeface="Verdana" panose="020B0604030504040204"/>
              </a:rPr>
              <a:t>Our e-tender application is an automated system for e-tenders which will suggest and bring out the best tender contracts for a specific job according to the sector and previous company records amongst the long list of tenders based on ratings of works.</a:t>
            </a:r>
            <a:endParaRPr sz="2400" dirty="0">
              <a:latin typeface="Verdana" panose="020B0604030504040204"/>
              <a:cs typeface="Verdana" panose="020B0604030504040204"/>
            </a:endParaRPr>
          </a:p>
        </p:txBody>
      </p:sp>
      <p:sp>
        <p:nvSpPr>
          <p:cNvPr id="9" name="Rectangle 8"/>
          <p:cNvSpPr/>
          <p:nvPr/>
        </p:nvSpPr>
        <p:spPr>
          <a:xfrm>
            <a:off x="8077200" y="55030"/>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00136" y="-19050"/>
            <a:ext cx="1006958" cy="990600"/>
          </a:xfrm>
          <a:prstGeom prst="rect">
            <a:avLst/>
          </a:prstGeom>
        </p:spPr>
      </p:pic>
      <p:sp>
        <p:nvSpPr>
          <p:cNvPr id="11" name="Rectangle: Rounded Corners 10"/>
          <p:cNvSpPr/>
          <p:nvPr/>
        </p:nvSpPr>
        <p:spPr>
          <a:xfrm>
            <a:off x="4965222" y="4736545"/>
            <a:ext cx="983553" cy="2990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object 11"/>
          <p:cNvSpPr txBox="1"/>
          <p:nvPr/>
        </p:nvSpPr>
        <p:spPr>
          <a:xfrm>
            <a:off x="5133870" y="4775183"/>
            <a:ext cx="763270" cy="187231"/>
          </a:xfrm>
          <a:prstGeom prst="rect">
            <a:avLst/>
          </a:prstGeom>
        </p:spPr>
        <p:txBody>
          <a:bodyPr vert="horz" wrap="square" lIns="0" tIns="2540" rIns="0" bIns="0" rtlCol="0">
            <a:spAutoFit/>
          </a:bodyPr>
          <a:lstStyle/>
          <a:p>
            <a:pPr marL="12700">
              <a:lnSpc>
                <a:spcPct val="100000"/>
              </a:lnSpc>
              <a:spcBef>
                <a:spcPts val="20"/>
              </a:spcBef>
            </a:pPr>
            <a:r>
              <a:rPr lang="en-US" sz="1200" b="1" spc="20" dirty="0">
                <a:solidFill>
                  <a:srgbClr val="FFFFFF"/>
                </a:solidFill>
                <a:latin typeface="Arial" panose="020B0604020202020204"/>
                <a:cs typeface="Arial" panose="020B0604020202020204"/>
              </a:rPr>
              <a:t>Solution</a:t>
            </a:r>
            <a:endParaRPr sz="1200" dirty="0">
              <a:latin typeface="Arial" panose="020B0604020202020204"/>
              <a:cs typeface="Arial" panose="020B0604020202020204"/>
            </a:endParaRPr>
          </a:p>
        </p:txBody>
      </p:sp>
      <p:sp>
        <p:nvSpPr>
          <p:cNvPr id="13" name="Rectangle: Rounded Corners 12"/>
          <p:cNvSpPr/>
          <p:nvPr/>
        </p:nvSpPr>
        <p:spPr>
          <a:xfrm>
            <a:off x="3885895" y="4705350"/>
            <a:ext cx="983553" cy="353189"/>
          </a:xfrm>
          <a:prstGeom prst="roundRect">
            <a:avLst>
              <a:gd name="adj" fmla="val 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4" name="object 10"/>
          <p:cNvSpPr txBox="1"/>
          <p:nvPr/>
        </p:nvSpPr>
        <p:spPr>
          <a:xfrm>
            <a:off x="4038600" y="4783519"/>
            <a:ext cx="634364" cy="196850"/>
          </a:xfrm>
          <a:prstGeom prst="rect">
            <a:avLst/>
          </a:prstGeom>
        </p:spPr>
        <p:txBody>
          <a:bodyPr vert="horz" wrap="square" lIns="0" tIns="2540" rIns="0" bIns="0" rtlCol="0">
            <a:spAutoFit/>
          </a:bodyPr>
          <a:lstStyle>
            <a:defPPr>
              <a:defRPr lang="en-US"/>
            </a:defPPr>
            <a:lvl1pPr marL="0" algn="l" defTabSz="914400" rtl="0" eaLnBrk="1" latinLnBrk="0" hangingPunct="1">
              <a:defRPr sz="1200" b="1" i="0" kern="1200">
                <a:solidFill>
                  <a:schemeClr val="bg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0"/>
              </a:spcBef>
            </a:pPr>
            <a:r>
              <a:rPr lang="en-US" spc="-5"/>
              <a:t>A</a:t>
            </a:r>
            <a:r>
              <a:rPr lang="en-US" spc="-15"/>
              <a:t>n</a:t>
            </a:r>
            <a:r>
              <a:rPr lang="en-US" spc="-20"/>
              <a:t>a</a:t>
            </a:r>
            <a:r>
              <a:rPr lang="en-US" spc="45"/>
              <a:t>l</a:t>
            </a:r>
            <a:r>
              <a:rPr lang="en-US" spc="-50"/>
              <a:t>y</a:t>
            </a:r>
            <a:r>
              <a:rPr lang="en-US" spc="-45"/>
              <a:t>s</a:t>
            </a:r>
            <a:r>
              <a:rPr lang="en-US" spc="-40"/>
              <a:t>is</a:t>
            </a:r>
            <a:endParaRPr lang="en-US" spc="-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3" y="173863"/>
            <a:ext cx="4505757" cy="382156"/>
          </a:xfrm>
          <a:prstGeom prst="rect">
            <a:avLst/>
          </a:prstGeom>
        </p:spPr>
        <p:txBody>
          <a:bodyPr vert="horz" wrap="square" lIns="0" tIns="12700" rIns="0" bIns="0" rtlCol="0">
            <a:spAutoFit/>
          </a:bodyPr>
          <a:lstStyle/>
          <a:p>
            <a:pPr marL="12700">
              <a:lnSpc>
                <a:spcPct val="100000"/>
              </a:lnSpc>
              <a:spcBef>
                <a:spcPts val="100"/>
              </a:spcBef>
            </a:pPr>
            <a:r>
              <a:rPr spc="5" dirty="0"/>
              <a:t>The </a:t>
            </a:r>
            <a:r>
              <a:rPr spc="-50" dirty="0"/>
              <a:t>Big</a:t>
            </a:r>
            <a:r>
              <a:rPr spc="-265" dirty="0"/>
              <a:t> </a:t>
            </a:r>
            <a:r>
              <a:rPr spc="30" dirty="0"/>
              <a:t>Idea</a:t>
            </a:r>
            <a:r>
              <a:rPr lang="en-US" spc="30" dirty="0"/>
              <a:t> (Our Solution)</a:t>
            </a:r>
            <a:endParaRPr spc="30" dirty="0"/>
          </a:p>
        </p:txBody>
      </p:sp>
      <p:sp>
        <p:nvSpPr>
          <p:cNvPr id="5" name="object 5"/>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80" dirty="0"/>
            </a:fld>
            <a:endParaRPr spc="80" dirty="0"/>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7" name="object 7"/>
          <p:cNvSpPr txBox="1"/>
          <p:nvPr/>
        </p:nvSpPr>
        <p:spPr>
          <a:xfrm>
            <a:off x="5060696" y="4780300"/>
            <a:ext cx="763270" cy="371897"/>
          </a:xfrm>
          <a:prstGeom prst="rect">
            <a:avLst/>
          </a:prstGeom>
        </p:spPr>
        <p:txBody>
          <a:bodyPr vert="horz" wrap="square" lIns="0" tIns="2540" rIns="0" bIns="0" rtlCol="0">
            <a:spAutoFit/>
          </a:bodyPr>
          <a:lstStyle/>
          <a:p>
            <a:pPr marL="12700">
              <a:spcBef>
                <a:spcPts val="20"/>
              </a:spcBef>
            </a:pPr>
            <a:r>
              <a:rPr lang="en-US" sz="1200" b="1" spc="20" dirty="0">
                <a:solidFill>
                  <a:srgbClr val="FFFFFF"/>
                </a:solidFill>
                <a:latin typeface="Arial" panose="020B0604020202020204"/>
                <a:cs typeface="Arial" panose="020B0604020202020204"/>
              </a:rPr>
              <a:t>Solution</a:t>
            </a:r>
            <a:endParaRPr lang="en-US" sz="1200" dirty="0">
              <a:latin typeface="Arial" panose="020B0604020202020204"/>
              <a:cs typeface="Arial" panose="020B0604020202020204"/>
            </a:endParaRPr>
          </a:p>
          <a:p>
            <a:pPr marL="12700">
              <a:lnSpc>
                <a:spcPct val="100000"/>
              </a:lnSpc>
              <a:spcBef>
                <a:spcPts val="20"/>
              </a:spcBef>
            </a:pPr>
            <a:endParaRPr sz="1200" dirty="0">
              <a:latin typeface="Arial" panose="020B0604020202020204"/>
              <a:cs typeface="Arial" panose="020B0604020202020204"/>
            </a:endParaRPr>
          </a:p>
        </p:txBody>
      </p:sp>
      <p:sp>
        <p:nvSpPr>
          <p:cNvPr id="8" name="object 8"/>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3" name="object 3"/>
          <p:cNvSpPr txBox="1"/>
          <p:nvPr/>
        </p:nvSpPr>
        <p:spPr>
          <a:xfrm>
            <a:off x="1279410" y="952179"/>
            <a:ext cx="6897243" cy="936154"/>
          </a:xfrm>
          <a:prstGeom prst="rect">
            <a:avLst/>
          </a:prstGeom>
        </p:spPr>
        <p:txBody>
          <a:bodyPr vert="horz" wrap="square" lIns="0" tIns="12700" rIns="0" bIns="0" rtlCol="0">
            <a:spAutoFit/>
          </a:bodyPr>
          <a:lstStyle/>
          <a:p>
            <a:pPr marL="12700" algn="ctr">
              <a:lnSpc>
                <a:spcPct val="100000"/>
              </a:lnSpc>
              <a:spcBef>
                <a:spcPts val="100"/>
              </a:spcBef>
            </a:pPr>
            <a:r>
              <a:rPr lang="en-US" sz="3000" spc="5" dirty="0">
                <a:solidFill>
                  <a:srgbClr val="434343"/>
                </a:solidFill>
                <a:latin typeface="Arial" panose="020B0604020202020204"/>
                <a:cs typeface="Arial" panose="020B0604020202020204"/>
              </a:rPr>
              <a:t>UTILITY BASED(SAVING THE TIME FOR SCREENING PROCESS)</a:t>
            </a:r>
            <a:endParaRPr sz="3000" dirty="0">
              <a:latin typeface="Arial" panose="020B0604020202020204"/>
              <a:cs typeface="Arial" panose="020B0604020202020204"/>
            </a:endParaRPr>
          </a:p>
        </p:txBody>
      </p:sp>
      <p:sp>
        <p:nvSpPr>
          <p:cNvPr id="4" name="object 4"/>
          <p:cNvSpPr txBox="1"/>
          <p:nvPr/>
        </p:nvSpPr>
        <p:spPr>
          <a:xfrm>
            <a:off x="525881" y="2026157"/>
            <a:ext cx="8233409" cy="1549142"/>
          </a:xfrm>
          <a:prstGeom prst="rect">
            <a:avLst/>
          </a:prstGeom>
        </p:spPr>
        <p:txBody>
          <a:bodyPr vert="horz" wrap="square" lIns="0" tIns="12700" rIns="0" bIns="0" rtlCol="0">
            <a:spAutoFit/>
          </a:bodyPr>
          <a:lstStyle/>
          <a:p>
            <a:pPr marL="12700" marR="5080" algn="ctr">
              <a:lnSpc>
                <a:spcPct val="100000"/>
              </a:lnSpc>
              <a:spcBef>
                <a:spcPts val="100"/>
              </a:spcBef>
            </a:pPr>
            <a:r>
              <a:rPr sz="1800" spc="-130" dirty="0">
                <a:solidFill>
                  <a:srgbClr val="434343"/>
                </a:solidFill>
                <a:latin typeface="Verdana" panose="020B0604030504040204"/>
                <a:cs typeface="Verdana" panose="020B0604030504040204"/>
              </a:rPr>
              <a:t>Re-</a:t>
            </a:r>
            <a:r>
              <a:rPr sz="1800" spc="-130" dirty="0" err="1">
                <a:solidFill>
                  <a:srgbClr val="434343"/>
                </a:solidFill>
                <a:latin typeface="Verdana" panose="020B0604030504040204"/>
                <a:cs typeface="Verdana" panose="020B0604030504040204"/>
              </a:rPr>
              <a:t>l</a:t>
            </a:r>
            <a:r>
              <a:rPr lang="en-US" sz="1800" spc="-130" dirty="0" err="1">
                <a:solidFill>
                  <a:srgbClr val="434343"/>
                </a:solidFill>
                <a:latin typeface="Verdana" panose="020B0604030504040204"/>
                <a:cs typeface="Verdana" panose="020B0604030504040204"/>
              </a:rPr>
              <a:t>magining</a:t>
            </a:r>
            <a:r>
              <a:rPr sz="1800" spc="-240" dirty="0">
                <a:solidFill>
                  <a:schemeClr val="accent1"/>
                </a:solidFill>
                <a:latin typeface="Verdana" panose="020B0604030504040204"/>
                <a:cs typeface="Verdana" panose="020B0604030504040204"/>
              </a:rPr>
              <a:t> </a:t>
            </a:r>
            <a:r>
              <a:rPr lang="en-US" sz="1800" spc="-135" dirty="0">
                <a:solidFill>
                  <a:schemeClr val="accent1"/>
                </a:solidFill>
                <a:latin typeface="Verdana" panose="020B0604030504040204"/>
                <a:cs typeface="Verdana" panose="020B0604030504040204"/>
              </a:rPr>
              <a:t>e-Tender</a:t>
            </a:r>
            <a:r>
              <a:rPr sz="1800" spc="-215" dirty="0">
                <a:solidFill>
                  <a:schemeClr val="accent1"/>
                </a:solidFill>
                <a:latin typeface="Verdana" panose="020B0604030504040204"/>
                <a:cs typeface="Verdana" panose="020B0604030504040204"/>
              </a:rPr>
              <a:t> </a:t>
            </a:r>
            <a:r>
              <a:rPr lang="en-US" sz="1800" spc="-130" dirty="0">
                <a:solidFill>
                  <a:srgbClr val="434343"/>
                </a:solidFill>
                <a:latin typeface="Verdana" panose="020B0604030504040204"/>
                <a:cs typeface="Verdana" panose="020B0604030504040204"/>
              </a:rPr>
              <a:t>by</a:t>
            </a:r>
            <a:r>
              <a:rPr lang="en-US" sz="1800" spc="-220" dirty="0">
                <a:solidFill>
                  <a:srgbClr val="434343"/>
                </a:solidFill>
                <a:latin typeface="Verdana" panose="020B0604030504040204"/>
                <a:cs typeface="Verdana" panose="020B0604030504040204"/>
              </a:rPr>
              <a:t> a suggestion based system where the </a:t>
            </a:r>
            <a:r>
              <a:rPr lang="en-US" spc="-220" dirty="0">
                <a:solidFill>
                  <a:srgbClr val="434343"/>
                </a:solidFill>
                <a:latin typeface="Verdana" panose="020B0604030504040204"/>
                <a:cs typeface="Verdana" panose="020B0604030504040204"/>
              </a:rPr>
              <a:t>algorithm selects the best contract for a specific type of work in a specific area.</a:t>
            </a:r>
            <a:endParaRPr lang="en-US" sz="1800" dirty="0">
              <a:latin typeface="Verdana" panose="020B0604030504040204"/>
              <a:cs typeface="Verdana" panose="020B0604030504040204"/>
            </a:endParaRPr>
          </a:p>
          <a:p>
            <a:pPr marL="44450" marR="38100" algn="ctr">
              <a:lnSpc>
                <a:spcPct val="100000"/>
              </a:lnSpc>
              <a:spcBef>
                <a:spcPts val="1940"/>
              </a:spcBef>
            </a:pPr>
            <a:r>
              <a:rPr lang="en-US" sz="1600" spc="-125" dirty="0">
                <a:solidFill>
                  <a:srgbClr val="737373"/>
                </a:solidFill>
                <a:latin typeface="Verdana" panose="020B0604030504040204"/>
                <a:cs typeface="Verdana" panose="020B0604030504040204"/>
              </a:rPr>
              <a:t>The </a:t>
            </a:r>
            <a:r>
              <a:rPr lang="en-US" sz="1600" spc="-85" dirty="0">
                <a:solidFill>
                  <a:srgbClr val="737373"/>
                </a:solidFill>
                <a:latin typeface="Verdana" panose="020B0604030504040204"/>
                <a:cs typeface="Verdana" panose="020B0604030504040204"/>
              </a:rPr>
              <a:t>big </a:t>
            </a:r>
            <a:r>
              <a:rPr lang="en-US" sz="1600" spc="-105" dirty="0">
                <a:solidFill>
                  <a:srgbClr val="737373"/>
                </a:solidFill>
                <a:latin typeface="Verdana" panose="020B0604030504040204"/>
                <a:cs typeface="Verdana" panose="020B0604030504040204"/>
              </a:rPr>
              <a:t>idea is </a:t>
            </a:r>
            <a:r>
              <a:rPr lang="en-US" sz="1600" spc="-75" dirty="0">
                <a:solidFill>
                  <a:srgbClr val="737373"/>
                </a:solidFill>
                <a:latin typeface="Verdana" panose="020B0604030504040204"/>
                <a:cs typeface="Verdana" panose="020B0604030504040204"/>
              </a:rPr>
              <a:t>to </a:t>
            </a:r>
            <a:r>
              <a:rPr lang="en-US" sz="1600" spc="-95" dirty="0">
                <a:solidFill>
                  <a:srgbClr val="737373"/>
                </a:solidFill>
                <a:latin typeface="Verdana" panose="020B0604030504040204"/>
                <a:cs typeface="Verdana" panose="020B0604030504040204"/>
              </a:rPr>
              <a:t>incorporate </a:t>
            </a:r>
            <a:r>
              <a:rPr lang="en-US" sz="1600" spc="-105" dirty="0">
                <a:solidFill>
                  <a:srgbClr val="737373"/>
                </a:solidFill>
                <a:latin typeface="Verdana" panose="020B0604030504040204"/>
                <a:cs typeface="Verdana" panose="020B0604030504040204"/>
              </a:rPr>
              <a:t>the existing tenders</a:t>
            </a:r>
            <a:r>
              <a:rPr lang="en-US" sz="1600" spc="-125" dirty="0">
                <a:solidFill>
                  <a:srgbClr val="737373"/>
                </a:solidFill>
                <a:latin typeface="Verdana" panose="020B0604030504040204"/>
                <a:cs typeface="Verdana" panose="020B0604030504040204"/>
              </a:rPr>
              <a:t> </a:t>
            </a:r>
            <a:r>
              <a:rPr lang="en-US" sz="1600" spc="-100" dirty="0">
                <a:solidFill>
                  <a:srgbClr val="737373"/>
                </a:solidFill>
                <a:latin typeface="Verdana" panose="020B0604030504040204"/>
                <a:cs typeface="Verdana" panose="020B0604030504040204"/>
              </a:rPr>
              <a:t>into automated system,</a:t>
            </a:r>
            <a:r>
              <a:rPr lang="en-US" sz="1600" spc="-135" dirty="0">
                <a:solidFill>
                  <a:srgbClr val="737373"/>
                </a:solidFill>
                <a:latin typeface="Verdana" panose="020B0604030504040204"/>
                <a:cs typeface="Verdana" panose="020B0604030504040204"/>
              </a:rPr>
              <a:t> </a:t>
            </a:r>
            <a:r>
              <a:rPr lang="en-US" sz="1600" spc="-90" dirty="0">
                <a:solidFill>
                  <a:srgbClr val="737373"/>
                </a:solidFill>
                <a:latin typeface="Verdana" panose="020B0604030504040204"/>
                <a:cs typeface="Verdana" panose="020B0604030504040204"/>
              </a:rPr>
              <a:t>shifting</a:t>
            </a:r>
            <a:r>
              <a:rPr lang="en-US" sz="1600" spc="-204" dirty="0">
                <a:solidFill>
                  <a:srgbClr val="737373"/>
                </a:solidFill>
                <a:latin typeface="Verdana" panose="020B0604030504040204"/>
                <a:cs typeface="Verdana" panose="020B0604030504040204"/>
              </a:rPr>
              <a:t> </a:t>
            </a:r>
            <a:r>
              <a:rPr lang="en-US" sz="1600" spc="-90" dirty="0">
                <a:solidFill>
                  <a:srgbClr val="737373"/>
                </a:solidFill>
                <a:latin typeface="Verdana" panose="020B0604030504040204"/>
                <a:cs typeface="Verdana" panose="020B0604030504040204"/>
              </a:rPr>
              <a:t>its</a:t>
            </a:r>
            <a:r>
              <a:rPr lang="en-US" sz="1600" spc="-210" dirty="0">
                <a:solidFill>
                  <a:srgbClr val="737373"/>
                </a:solidFill>
                <a:latin typeface="Verdana" panose="020B0604030504040204"/>
                <a:cs typeface="Verdana" panose="020B0604030504040204"/>
              </a:rPr>
              <a:t> </a:t>
            </a:r>
            <a:r>
              <a:rPr lang="en-US" sz="1600" spc="-175" dirty="0">
                <a:solidFill>
                  <a:srgbClr val="737373"/>
                </a:solidFill>
                <a:latin typeface="Verdana" panose="020B0604030504040204"/>
                <a:cs typeface="Verdana" panose="020B0604030504040204"/>
              </a:rPr>
              <a:t> </a:t>
            </a:r>
            <a:r>
              <a:rPr lang="en-US" sz="1600" spc="-105" dirty="0">
                <a:solidFill>
                  <a:srgbClr val="737373"/>
                </a:solidFill>
                <a:latin typeface="Verdana" panose="020B0604030504040204"/>
                <a:cs typeface="Verdana" panose="020B0604030504040204"/>
              </a:rPr>
              <a:t>strategy</a:t>
            </a:r>
            <a:r>
              <a:rPr lang="en-US" sz="1600" spc="-190" dirty="0">
                <a:solidFill>
                  <a:srgbClr val="737373"/>
                </a:solidFill>
                <a:latin typeface="Verdana" panose="020B0604030504040204"/>
                <a:cs typeface="Verdana" panose="020B0604030504040204"/>
              </a:rPr>
              <a:t> </a:t>
            </a:r>
            <a:r>
              <a:rPr lang="en-US" sz="1600" spc="-95" dirty="0">
                <a:solidFill>
                  <a:srgbClr val="737373"/>
                </a:solidFill>
                <a:latin typeface="Verdana" panose="020B0604030504040204"/>
                <a:cs typeface="Verdana" panose="020B0604030504040204"/>
              </a:rPr>
              <a:t>from</a:t>
            </a:r>
            <a:r>
              <a:rPr lang="en-US" sz="1600" spc="-204" dirty="0">
                <a:solidFill>
                  <a:srgbClr val="737373"/>
                </a:solidFill>
                <a:latin typeface="Verdana" panose="020B0604030504040204"/>
                <a:cs typeface="Verdana" panose="020B0604030504040204"/>
              </a:rPr>
              <a:t> </a:t>
            </a:r>
            <a:r>
              <a:rPr lang="en-US" sz="1600" spc="-150" dirty="0">
                <a:solidFill>
                  <a:srgbClr val="737373"/>
                </a:solidFill>
                <a:latin typeface="Verdana" panose="020B0604030504040204"/>
                <a:cs typeface="Verdana" panose="020B0604030504040204"/>
              </a:rPr>
              <a:t>a</a:t>
            </a:r>
            <a:r>
              <a:rPr lang="en-US" sz="1600" spc="-200" dirty="0">
                <a:solidFill>
                  <a:srgbClr val="737373"/>
                </a:solidFill>
                <a:latin typeface="Verdana" panose="020B0604030504040204"/>
                <a:cs typeface="Verdana" panose="020B0604030504040204"/>
              </a:rPr>
              <a:t> </a:t>
            </a:r>
            <a:r>
              <a:rPr lang="en-US" sz="1600" spc="-80" dirty="0">
                <a:solidFill>
                  <a:srgbClr val="737373"/>
                </a:solidFill>
                <a:latin typeface="Verdana" panose="020B0604030504040204"/>
                <a:cs typeface="Verdana" panose="020B0604030504040204"/>
              </a:rPr>
              <a:t>manual</a:t>
            </a:r>
            <a:r>
              <a:rPr lang="en-US" sz="1600" spc="-165" dirty="0">
                <a:solidFill>
                  <a:srgbClr val="737373"/>
                </a:solidFill>
                <a:latin typeface="Verdana" panose="020B0604030504040204"/>
                <a:cs typeface="Verdana" panose="020B0604030504040204"/>
              </a:rPr>
              <a:t> </a:t>
            </a:r>
            <a:r>
              <a:rPr lang="en-US" sz="1600" spc="-105" dirty="0">
                <a:solidFill>
                  <a:srgbClr val="737373"/>
                </a:solidFill>
                <a:latin typeface="Verdana" panose="020B0604030504040204"/>
                <a:cs typeface="Verdana" panose="020B0604030504040204"/>
              </a:rPr>
              <a:t>approach</a:t>
            </a:r>
            <a:r>
              <a:rPr lang="en-US" sz="1600" spc="-180" dirty="0">
                <a:solidFill>
                  <a:srgbClr val="737373"/>
                </a:solidFill>
                <a:latin typeface="Verdana" panose="020B0604030504040204"/>
                <a:cs typeface="Verdana" panose="020B0604030504040204"/>
              </a:rPr>
              <a:t> </a:t>
            </a:r>
            <a:r>
              <a:rPr lang="en-US" sz="1600" spc="-75" dirty="0">
                <a:solidFill>
                  <a:srgbClr val="737373"/>
                </a:solidFill>
                <a:latin typeface="Verdana" panose="020B0604030504040204"/>
                <a:cs typeface="Verdana" panose="020B0604030504040204"/>
              </a:rPr>
              <a:t>to</a:t>
            </a:r>
            <a:r>
              <a:rPr lang="en-US" sz="1600" spc="-200" dirty="0">
                <a:solidFill>
                  <a:srgbClr val="737373"/>
                </a:solidFill>
                <a:latin typeface="Verdana" panose="020B0604030504040204"/>
                <a:cs typeface="Verdana" panose="020B0604030504040204"/>
              </a:rPr>
              <a:t> algorithmic </a:t>
            </a:r>
            <a:r>
              <a:rPr lang="en-US" sz="1600" spc="-150" dirty="0">
                <a:solidFill>
                  <a:srgbClr val="737373"/>
                </a:solidFill>
                <a:latin typeface="Verdana" panose="020B0604030504040204"/>
                <a:cs typeface="Verdana" panose="020B0604030504040204"/>
              </a:rPr>
              <a:t>suggestion based paradigm</a:t>
            </a:r>
            <a:r>
              <a:rPr lang="en-US" sz="1600" spc="-180" dirty="0">
                <a:solidFill>
                  <a:srgbClr val="737373"/>
                </a:solidFill>
                <a:latin typeface="Verdana" panose="020B0604030504040204"/>
                <a:cs typeface="Verdana" panose="020B0604030504040204"/>
              </a:rPr>
              <a:t> </a:t>
            </a:r>
            <a:r>
              <a:rPr lang="en-US" sz="1600" spc="-75" dirty="0">
                <a:solidFill>
                  <a:srgbClr val="737373"/>
                </a:solidFill>
                <a:latin typeface="Verdana" panose="020B0604030504040204"/>
                <a:cs typeface="Verdana" panose="020B0604030504040204"/>
              </a:rPr>
              <a:t>–  </a:t>
            </a:r>
            <a:r>
              <a:rPr lang="en-US" sz="1600" spc="-114" dirty="0">
                <a:solidFill>
                  <a:srgbClr val="737373"/>
                </a:solidFill>
                <a:latin typeface="Verdana" panose="020B0604030504040204"/>
                <a:cs typeface="Verdana" panose="020B0604030504040204"/>
              </a:rPr>
              <a:t>one</a:t>
            </a:r>
            <a:r>
              <a:rPr lang="en-US" sz="1600" spc="-200" dirty="0">
                <a:solidFill>
                  <a:srgbClr val="737373"/>
                </a:solidFill>
                <a:latin typeface="Verdana" panose="020B0604030504040204"/>
                <a:cs typeface="Verdana" panose="020B0604030504040204"/>
              </a:rPr>
              <a:t> </a:t>
            </a:r>
            <a:r>
              <a:rPr lang="en-US" sz="1600" spc="-110" dirty="0">
                <a:solidFill>
                  <a:srgbClr val="737373"/>
                </a:solidFill>
                <a:latin typeface="Verdana" panose="020B0604030504040204"/>
                <a:cs typeface="Verdana" panose="020B0604030504040204"/>
              </a:rPr>
              <a:t>that</a:t>
            </a:r>
            <a:r>
              <a:rPr lang="en-US" sz="1600" spc="-229" dirty="0">
                <a:solidFill>
                  <a:srgbClr val="737373"/>
                </a:solidFill>
                <a:latin typeface="Verdana" panose="020B0604030504040204"/>
                <a:cs typeface="Verdana" panose="020B0604030504040204"/>
              </a:rPr>
              <a:t> </a:t>
            </a:r>
            <a:r>
              <a:rPr lang="en-US" sz="1600" spc="-114" dirty="0">
                <a:solidFill>
                  <a:srgbClr val="737373"/>
                </a:solidFill>
                <a:latin typeface="Verdana" panose="020B0604030504040204"/>
                <a:cs typeface="Verdana" panose="020B0604030504040204"/>
              </a:rPr>
              <a:t>appeals</a:t>
            </a:r>
            <a:r>
              <a:rPr lang="en-US" sz="1600" spc="-215" dirty="0">
                <a:solidFill>
                  <a:srgbClr val="737373"/>
                </a:solidFill>
                <a:latin typeface="Verdana" panose="020B0604030504040204"/>
                <a:cs typeface="Verdana" panose="020B0604030504040204"/>
              </a:rPr>
              <a:t> </a:t>
            </a:r>
            <a:r>
              <a:rPr lang="en-US" sz="1600" spc="-75" dirty="0">
                <a:solidFill>
                  <a:srgbClr val="737373"/>
                </a:solidFill>
                <a:latin typeface="Verdana" panose="020B0604030504040204"/>
                <a:cs typeface="Verdana" panose="020B0604030504040204"/>
              </a:rPr>
              <a:t>to</a:t>
            </a:r>
            <a:r>
              <a:rPr lang="en-US" sz="1600" spc="-200" dirty="0">
                <a:solidFill>
                  <a:srgbClr val="737373"/>
                </a:solidFill>
                <a:latin typeface="Verdana" panose="020B0604030504040204"/>
                <a:cs typeface="Verdana" panose="020B0604030504040204"/>
              </a:rPr>
              <a:t> </a:t>
            </a:r>
            <a:r>
              <a:rPr lang="en-US" sz="1600" spc="-150" dirty="0">
                <a:solidFill>
                  <a:srgbClr val="737373"/>
                </a:solidFill>
                <a:latin typeface="Verdana" panose="020B0604030504040204"/>
                <a:cs typeface="Verdana" panose="020B0604030504040204"/>
              </a:rPr>
              <a:t>government</a:t>
            </a:r>
            <a:r>
              <a:rPr lang="en-US" sz="1600" spc="-110" dirty="0">
                <a:solidFill>
                  <a:srgbClr val="737373"/>
                </a:solidFill>
                <a:latin typeface="Verdana" panose="020B0604030504040204"/>
                <a:cs typeface="Verdana" panose="020B0604030504040204"/>
              </a:rPr>
              <a:t>’s</a:t>
            </a:r>
            <a:r>
              <a:rPr lang="en-US" sz="1600" spc="-190" dirty="0">
                <a:solidFill>
                  <a:srgbClr val="737373"/>
                </a:solidFill>
                <a:latin typeface="Verdana" panose="020B0604030504040204"/>
                <a:cs typeface="Verdana" panose="020B0604030504040204"/>
              </a:rPr>
              <a:t> </a:t>
            </a:r>
            <a:r>
              <a:rPr lang="en-US" sz="1600" spc="-130" dirty="0">
                <a:solidFill>
                  <a:srgbClr val="737373"/>
                </a:solidFill>
                <a:latin typeface="Verdana" panose="020B0604030504040204"/>
                <a:cs typeface="Verdana" panose="020B0604030504040204"/>
              </a:rPr>
              <a:t>needs and saves the work time by multiplier.</a:t>
            </a:r>
            <a:endParaRPr lang="en-US" sz="1600" dirty="0">
              <a:latin typeface="Verdana" panose="020B0604030504040204"/>
              <a:cs typeface="Verdana" panose="020B0604030504040204"/>
            </a:endParaRPr>
          </a:p>
        </p:txBody>
      </p:sp>
      <p:sp>
        <p:nvSpPr>
          <p:cNvPr id="10" name="Rectangle 9"/>
          <p:cNvSpPr/>
          <p:nvPr/>
        </p:nvSpPr>
        <p:spPr>
          <a:xfrm>
            <a:off x="8077547" y="78503"/>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7547" y="3362"/>
            <a:ext cx="1052135" cy="990600"/>
          </a:xfrm>
          <a:prstGeom prst="rect">
            <a:avLst/>
          </a:prstGeom>
        </p:spPr>
      </p:pic>
      <p:sp>
        <p:nvSpPr>
          <p:cNvPr id="12" name="Rectangle: Rounded Corners 11"/>
          <p:cNvSpPr/>
          <p:nvPr/>
        </p:nvSpPr>
        <p:spPr>
          <a:xfrm>
            <a:off x="4965222" y="4736545"/>
            <a:ext cx="983553" cy="2990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bject 11"/>
          <p:cNvSpPr txBox="1"/>
          <p:nvPr/>
        </p:nvSpPr>
        <p:spPr>
          <a:xfrm>
            <a:off x="5133870" y="4775183"/>
            <a:ext cx="763270" cy="187231"/>
          </a:xfrm>
          <a:prstGeom prst="rect">
            <a:avLst/>
          </a:prstGeom>
        </p:spPr>
        <p:txBody>
          <a:bodyPr vert="horz" wrap="square" lIns="0" tIns="2540" rIns="0" bIns="0" rtlCol="0">
            <a:spAutoFit/>
          </a:bodyPr>
          <a:lstStyle/>
          <a:p>
            <a:pPr marL="12700">
              <a:lnSpc>
                <a:spcPct val="100000"/>
              </a:lnSpc>
              <a:spcBef>
                <a:spcPts val="20"/>
              </a:spcBef>
            </a:pPr>
            <a:r>
              <a:rPr lang="en-US" sz="1200" b="1" spc="20" dirty="0">
                <a:solidFill>
                  <a:srgbClr val="FFFFFF"/>
                </a:solidFill>
                <a:latin typeface="Arial" panose="020B0604020202020204"/>
                <a:cs typeface="Arial" panose="020B0604020202020204"/>
              </a:rPr>
              <a:t>Solution</a:t>
            </a:r>
            <a:endParaRPr sz="1200" dirty="0">
              <a:latin typeface="Arial" panose="020B0604020202020204"/>
              <a:cs typeface="Arial" panose="020B0604020202020204"/>
            </a:endParaRPr>
          </a:p>
        </p:txBody>
      </p:sp>
      <p:sp>
        <p:nvSpPr>
          <p:cNvPr id="14" name="Rectangle: Rounded Corners 13"/>
          <p:cNvSpPr/>
          <p:nvPr/>
        </p:nvSpPr>
        <p:spPr>
          <a:xfrm>
            <a:off x="3885895" y="4705350"/>
            <a:ext cx="983553" cy="353189"/>
          </a:xfrm>
          <a:prstGeom prst="roundRect">
            <a:avLst>
              <a:gd name="adj" fmla="val 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5" name="object 10"/>
          <p:cNvSpPr txBox="1"/>
          <p:nvPr/>
        </p:nvSpPr>
        <p:spPr>
          <a:xfrm>
            <a:off x="4038600" y="4783519"/>
            <a:ext cx="634364" cy="196850"/>
          </a:xfrm>
          <a:prstGeom prst="rect">
            <a:avLst/>
          </a:prstGeom>
        </p:spPr>
        <p:txBody>
          <a:bodyPr vert="horz" wrap="square" lIns="0" tIns="2540" rIns="0" bIns="0" rtlCol="0">
            <a:spAutoFit/>
          </a:bodyPr>
          <a:lstStyle>
            <a:defPPr>
              <a:defRPr lang="en-US"/>
            </a:defPPr>
            <a:lvl1pPr marL="0" algn="l" defTabSz="914400" rtl="0" eaLnBrk="1" latinLnBrk="0" hangingPunct="1">
              <a:defRPr sz="1200" b="1" i="0" kern="1200">
                <a:solidFill>
                  <a:schemeClr val="bg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0"/>
              </a:spcBef>
            </a:pPr>
            <a:r>
              <a:rPr lang="en-US" spc="-5"/>
              <a:t>A</a:t>
            </a:r>
            <a:r>
              <a:rPr lang="en-US" spc="-15"/>
              <a:t>n</a:t>
            </a:r>
            <a:r>
              <a:rPr lang="en-US" spc="-20"/>
              <a:t>a</a:t>
            </a:r>
            <a:r>
              <a:rPr lang="en-US" spc="45"/>
              <a:t>l</a:t>
            </a:r>
            <a:r>
              <a:rPr lang="en-US" spc="-50"/>
              <a:t>y</a:t>
            </a:r>
            <a:r>
              <a:rPr lang="en-US" spc="-45"/>
              <a:t>s</a:t>
            </a:r>
            <a:r>
              <a:rPr lang="en-US" spc="-40"/>
              <a:t>is</a:t>
            </a:r>
            <a:endParaRPr lang="en-US" spc="-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6116" y="599653"/>
            <a:ext cx="3687101" cy="371897"/>
          </a:xfrm>
          <a:prstGeom prst="rect">
            <a:avLst/>
          </a:prstGeom>
        </p:spPr>
        <p:txBody>
          <a:bodyPr vert="horz" wrap="square" lIns="0" tIns="12700" rIns="0" bIns="0" rtlCol="0">
            <a:spAutoFit/>
          </a:bodyPr>
          <a:lstStyle/>
          <a:p>
            <a:pPr marL="12700">
              <a:lnSpc>
                <a:spcPts val="2840"/>
              </a:lnSpc>
              <a:spcBef>
                <a:spcPts val="100"/>
              </a:spcBef>
            </a:pPr>
            <a:r>
              <a:rPr lang="en-US" spc="30" dirty="0"/>
              <a:t>WHY IS IT IMPORTANT?</a:t>
            </a:r>
            <a:endParaRPr spc="-40" dirty="0"/>
          </a:p>
        </p:txBody>
      </p:sp>
      <p:sp>
        <p:nvSpPr>
          <p:cNvPr id="4" name="object 4"/>
          <p:cNvSpPr txBox="1"/>
          <p:nvPr/>
        </p:nvSpPr>
        <p:spPr>
          <a:xfrm>
            <a:off x="8603615" y="4755753"/>
            <a:ext cx="169545" cy="209550"/>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a:latin typeface="Trebuchet MS" panose="020B0603020202020204"/>
              <a:cs typeface="Trebuchet MS" panose="020B0603020202020204"/>
            </a:endParaRPr>
          </a:p>
        </p:txBody>
      </p:sp>
      <p:sp>
        <p:nvSpPr>
          <p:cNvPr id="5" name="object 5"/>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object 6"/>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7" name="object 7"/>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9" name="Rectangle 8"/>
          <p:cNvSpPr/>
          <p:nvPr/>
        </p:nvSpPr>
        <p:spPr>
          <a:xfrm>
            <a:off x="8077200" y="55030"/>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00136" y="-19050"/>
            <a:ext cx="1006958" cy="990600"/>
          </a:xfrm>
          <a:prstGeom prst="rect">
            <a:avLst/>
          </a:prstGeom>
        </p:spPr>
      </p:pic>
      <p:sp>
        <p:nvSpPr>
          <p:cNvPr id="11" name="object 3"/>
          <p:cNvSpPr txBox="1"/>
          <p:nvPr/>
        </p:nvSpPr>
        <p:spPr>
          <a:xfrm>
            <a:off x="554991" y="1962289"/>
            <a:ext cx="7522209" cy="1910779"/>
          </a:xfrm>
          <a:prstGeom prst="rect">
            <a:avLst/>
          </a:prstGeom>
        </p:spPr>
        <p:txBody>
          <a:bodyPr vert="horz" wrap="square" lIns="0" tIns="12700" rIns="0" bIns="0" rtlCol="0">
            <a:spAutoFit/>
          </a:bodyPr>
          <a:lstStyle/>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Brings out better interoperability for both the government and tenderers</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The best tenderer company or contractors are suggested automatically based on the category, subcategory and ratings.</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The suggestion is automated by selection algorithm discussed in the later part.</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We intend to use Machine Learning for better selection in future.</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After every completed tender, reports are submitted and ratings are updated.</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r>
              <a:rPr lang="en-US" sz="1100" dirty="0">
                <a:latin typeface="Verdana" panose="020B0604030504040204"/>
                <a:cs typeface="Verdana" panose="020B0604030504040204"/>
              </a:rPr>
              <a:t>Direct interaction between the tenderers and the governments.</a:t>
            </a: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endParaRPr lang="en-US" sz="1100" dirty="0">
              <a:latin typeface="Verdana" panose="020B0604030504040204"/>
              <a:cs typeface="Verdana" panose="020B0604030504040204"/>
            </a:endParaRPr>
          </a:p>
          <a:p>
            <a:pPr marL="184785" marR="11430" indent="-172720" algn="just">
              <a:lnSpc>
                <a:spcPct val="107000"/>
              </a:lnSpc>
              <a:spcBef>
                <a:spcPts val="100"/>
              </a:spcBef>
              <a:buFont typeface="Arial" panose="020B0604020202020204"/>
              <a:buChar char="•"/>
              <a:tabLst>
                <a:tab pos="185420" algn="l"/>
              </a:tabLst>
            </a:pPr>
            <a:endParaRPr sz="1100" dirty="0">
              <a:latin typeface="Verdana" panose="020B0604030504040204"/>
              <a:cs typeface="Verdana" panose="020B0604030504040204"/>
            </a:endParaRPr>
          </a:p>
        </p:txBody>
      </p:sp>
      <p:sp>
        <p:nvSpPr>
          <p:cNvPr id="12" name="object 2"/>
          <p:cNvSpPr txBox="1"/>
          <p:nvPr/>
        </p:nvSpPr>
        <p:spPr>
          <a:xfrm>
            <a:off x="609600" y="1217027"/>
            <a:ext cx="2514600" cy="371897"/>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2700" rIns="0" bIns="0" rtlCol="0">
            <a:spAutoFit/>
          </a:bodyPr>
          <a:lstStyle>
            <a:lvl1pPr>
              <a:defRPr sz="2400" b="1" i="0">
                <a:solidFill>
                  <a:srgbClr val="BE341A"/>
                </a:solidFill>
                <a:latin typeface="Arial" panose="020B0604020202020204"/>
                <a:ea typeface="+mj-ea"/>
                <a:cs typeface="Arial" panose="020B0604020202020204"/>
              </a:defRPr>
            </a:lvl1pPr>
          </a:lstStyle>
          <a:p>
            <a:pPr marL="12700">
              <a:lnSpc>
                <a:spcPts val="2840"/>
              </a:lnSpc>
              <a:spcBef>
                <a:spcPts val="100"/>
              </a:spcBef>
            </a:pPr>
            <a:r>
              <a:rPr lang="en-US"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For Government</a:t>
            </a:r>
            <a:endParaRPr lang="en-US"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9" name="Rectangle: Rounded Corners 18"/>
          <p:cNvSpPr/>
          <p:nvPr/>
        </p:nvSpPr>
        <p:spPr>
          <a:xfrm>
            <a:off x="4965222" y="4736545"/>
            <a:ext cx="983553" cy="2990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object 11"/>
          <p:cNvSpPr txBox="1"/>
          <p:nvPr/>
        </p:nvSpPr>
        <p:spPr>
          <a:xfrm>
            <a:off x="5133870" y="4775183"/>
            <a:ext cx="763270" cy="187231"/>
          </a:xfrm>
          <a:prstGeom prst="rect">
            <a:avLst/>
          </a:prstGeom>
        </p:spPr>
        <p:txBody>
          <a:bodyPr vert="horz" wrap="square" lIns="0" tIns="2540" rIns="0" bIns="0" rtlCol="0">
            <a:spAutoFit/>
          </a:bodyPr>
          <a:lstStyle/>
          <a:p>
            <a:pPr marL="12700">
              <a:lnSpc>
                <a:spcPct val="100000"/>
              </a:lnSpc>
              <a:spcBef>
                <a:spcPts val="20"/>
              </a:spcBef>
            </a:pPr>
            <a:r>
              <a:rPr lang="en-US" sz="1200" b="1" spc="20" dirty="0">
                <a:solidFill>
                  <a:srgbClr val="FFFFFF"/>
                </a:solidFill>
                <a:latin typeface="Arial" panose="020B0604020202020204"/>
                <a:cs typeface="Arial" panose="020B0604020202020204"/>
              </a:rPr>
              <a:t>Solution</a:t>
            </a:r>
            <a:endParaRPr sz="1200" dirty="0">
              <a:latin typeface="Arial" panose="020B0604020202020204"/>
              <a:cs typeface="Arial" panose="020B0604020202020204"/>
            </a:endParaRPr>
          </a:p>
        </p:txBody>
      </p:sp>
      <p:sp>
        <p:nvSpPr>
          <p:cNvPr id="21" name="Rectangle: Rounded Corners 20"/>
          <p:cNvSpPr/>
          <p:nvPr/>
        </p:nvSpPr>
        <p:spPr>
          <a:xfrm>
            <a:off x="3885895" y="4705350"/>
            <a:ext cx="983553" cy="353189"/>
          </a:xfrm>
          <a:prstGeom prst="roundRect">
            <a:avLst>
              <a:gd name="adj" fmla="val 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2" name="object 10"/>
          <p:cNvSpPr txBox="1"/>
          <p:nvPr/>
        </p:nvSpPr>
        <p:spPr>
          <a:xfrm>
            <a:off x="4038600" y="4783519"/>
            <a:ext cx="634364" cy="196850"/>
          </a:xfrm>
          <a:prstGeom prst="rect">
            <a:avLst/>
          </a:prstGeom>
        </p:spPr>
        <p:txBody>
          <a:bodyPr vert="horz" wrap="square" lIns="0" tIns="2540" rIns="0" bIns="0" rtlCol="0">
            <a:spAutoFit/>
          </a:bodyPr>
          <a:lstStyle>
            <a:defPPr>
              <a:defRPr lang="en-US"/>
            </a:defPPr>
            <a:lvl1pPr marL="0" algn="l" defTabSz="914400" rtl="0" eaLnBrk="1" latinLnBrk="0" hangingPunct="1">
              <a:defRPr sz="1200" b="1" i="0" kern="1200">
                <a:solidFill>
                  <a:schemeClr val="bg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0"/>
              </a:spcBef>
            </a:pPr>
            <a:r>
              <a:rPr lang="en-US" spc="-5"/>
              <a:t>A</a:t>
            </a:r>
            <a:r>
              <a:rPr lang="en-US" spc="-15"/>
              <a:t>n</a:t>
            </a:r>
            <a:r>
              <a:rPr lang="en-US" spc="-20"/>
              <a:t>a</a:t>
            </a:r>
            <a:r>
              <a:rPr lang="en-US" spc="45"/>
              <a:t>l</a:t>
            </a:r>
            <a:r>
              <a:rPr lang="en-US" spc="-50"/>
              <a:t>y</a:t>
            </a:r>
            <a:r>
              <a:rPr lang="en-US" spc="-45"/>
              <a:t>s</a:t>
            </a:r>
            <a:r>
              <a:rPr lang="en-US" spc="-40"/>
              <a:t>is</a:t>
            </a:r>
            <a:endParaRPr lang="en-US" spc="-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603615" y="4755753"/>
            <a:ext cx="235585" cy="191078"/>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spc="100" dirty="0">
                <a:solidFill>
                  <a:srgbClr val="737373"/>
                </a:solidFill>
                <a:latin typeface="Trebuchet MS" panose="020B0603020202020204"/>
                <a:cs typeface="Trebuchet MS" panose="020B0603020202020204"/>
              </a:rPr>
            </a:fld>
            <a:endParaRPr sz="1200" dirty="0">
              <a:latin typeface="Trebuchet MS" panose="020B0603020202020204"/>
              <a:cs typeface="Trebuchet MS" panose="020B0603020202020204"/>
            </a:endParaRPr>
          </a:p>
        </p:txBody>
      </p:sp>
      <p:sp>
        <p:nvSpPr>
          <p:cNvPr id="5" name="object 5"/>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5" dirty="0"/>
              <a:t>A</a:t>
            </a:r>
            <a:r>
              <a:rPr spc="-15" dirty="0"/>
              <a:t>n</a:t>
            </a:r>
            <a:r>
              <a:rPr spc="-20" dirty="0"/>
              <a:t>a</a:t>
            </a:r>
            <a:r>
              <a:rPr spc="45" dirty="0"/>
              <a:t>l</a:t>
            </a:r>
            <a:r>
              <a:rPr spc="-50" dirty="0"/>
              <a:t>y</a:t>
            </a:r>
            <a:r>
              <a:rPr spc="-45" dirty="0"/>
              <a:t>s</a:t>
            </a:r>
            <a:r>
              <a:rPr spc="-40" dirty="0"/>
              <a:t>is</a:t>
            </a:r>
            <a:endParaRPr spc="-40" dirty="0"/>
          </a:p>
        </p:txBody>
      </p:sp>
      <p:sp>
        <p:nvSpPr>
          <p:cNvPr id="6" name="object 6"/>
          <p:cNvSpPr txBox="1"/>
          <p:nvPr/>
        </p:nvSpPr>
        <p:spPr>
          <a:xfrm>
            <a:off x="5060696" y="4780300"/>
            <a:ext cx="763270" cy="196850"/>
          </a:xfrm>
          <a:prstGeom prst="rect">
            <a:avLst/>
          </a:prstGeom>
        </p:spPr>
        <p:txBody>
          <a:bodyPr vert="horz" wrap="square" lIns="0" tIns="2540" rIns="0" bIns="0" rtlCol="0">
            <a:spAutoFit/>
          </a:bodyPr>
          <a:lstStyle/>
          <a:p>
            <a:pPr marL="12700">
              <a:lnSpc>
                <a:spcPct val="100000"/>
              </a:lnSpc>
              <a:spcBef>
                <a:spcPts val="20"/>
              </a:spcBef>
            </a:pPr>
            <a:r>
              <a:rPr sz="1200" b="1" spc="20" dirty="0">
                <a:solidFill>
                  <a:srgbClr val="FFFFFF"/>
                </a:solidFill>
                <a:latin typeface="Arial" panose="020B0604020202020204"/>
                <a:cs typeface="Arial" panose="020B0604020202020204"/>
              </a:rPr>
              <a:t>Initiatives</a:t>
            </a:r>
            <a:endParaRPr sz="1200">
              <a:latin typeface="Arial" panose="020B0604020202020204"/>
              <a:cs typeface="Arial" panose="020B0604020202020204"/>
            </a:endParaRPr>
          </a:p>
        </p:txBody>
      </p:sp>
      <p:sp>
        <p:nvSpPr>
          <p:cNvPr id="7" name="object 7"/>
          <p:cNvSpPr txBox="1"/>
          <p:nvPr/>
        </p:nvSpPr>
        <p:spPr>
          <a:xfrm>
            <a:off x="6140322" y="4777622"/>
            <a:ext cx="1096645" cy="182880"/>
          </a:xfrm>
          <a:prstGeom prst="rect">
            <a:avLst/>
          </a:prstGeom>
        </p:spPr>
        <p:txBody>
          <a:bodyPr vert="horz" wrap="square" lIns="0" tIns="3175" rIns="0" bIns="0" rtlCol="0">
            <a:spAutoFit/>
          </a:bodyPr>
          <a:lstStyle/>
          <a:p>
            <a:pPr marL="12700">
              <a:lnSpc>
                <a:spcPct val="100000"/>
              </a:lnSpc>
              <a:spcBef>
                <a:spcPts val="25"/>
              </a:spcBef>
            </a:pPr>
            <a:r>
              <a:rPr sz="1100" b="1" spc="25" dirty="0">
                <a:solidFill>
                  <a:srgbClr val="FFFFFF"/>
                </a:solidFill>
                <a:latin typeface="Arial" panose="020B0604020202020204"/>
                <a:cs typeface="Arial" panose="020B0604020202020204"/>
              </a:rPr>
              <a:t>I</a:t>
            </a:r>
            <a:r>
              <a:rPr sz="1100" b="1" spc="-25" dirty="0">
                <a:solidFill>
                  <a:srgbClr val="FFFFFF"/>
                </a:solidFill>
                <a:latin typeface="Arial" panose="020B0604020202020204"/>
                <a:cs typeface="Arial" panose="020B0604020202020204"/>
              </a:rPr>
              <a:t>m</a:t>
            </a:r>
            <a:r>
              <a:rPr sz="1100" b="1" spc="-10" dirty="0">
                <a:solidFill>
                  <a:srgbClr val="FFFFFF"/>
                </a:solidFill>
                <a:latin typeface="Arial" panose="020B0604020202020204"/>
                <a:cs typeface="Arial" panose="020B0604020202020204"/>
              </a:rPr>
              <a:t>p</a:t>
            </a:r>
            <a:r>
              <a:rPr sz="1100" b="1" spc="10" dirty="0">
                <a:solidFill>
                  <a:srgbClr val="FFFFFF"/>
                </a:solidFill>
                <a:latin typeface="Arial" panose="020B0604020202020204"/>
                <a:cs typeface="Arial" panose="020B0604020202020204"/>
              </a:rPr>
              <a:t>le</a:t>
            </a:r>
            <a:r>
              <a:rPr sz="1100" b="1" spc="30" dirty="0">
                <a:solidFill>
                  <a:srgbClr val="FFFFFF"/>
                </a:solidFill>
                <a:latin typeface="Arial" panose="020B0604020202020204"/>
                <a:cs typeface="Arial" panose="020B0604020202020204"/>
              </a:rPr>
              <a:t>menta</a:t>
            </a:r>
            <a:r>
              <a:rPr sz="1100" b="1" spc="70" dirty="0">
                <a:solidFill>
                  <a:srgbClr val="FFFFFF"/>
                </a:solidFill>
                <a:latin typeface="Arial" panose="020B0604020202020204"/>
                <a:cs typeface="Arial" panose="020B0604020202020204"/>
              </a:rPr>
              <a:t>t</a:t>
            </a:r>
            <a:r>
              <a:rPr sz="1100" b="1" spc="50" dirty="0">
                <a:solidFill>
                  <a:srgbClr val="FFFFFF"/>
                </a:solidFill>
                <a:latin typeface="Arial" panose="020B0604020202020204"/>
                <a:cs typeface="Arial" panose="020B0604020202020204"/>
              </a:rPr>
              <a:t>i</a:t>
            </a:r>
            <a:r>
              <a:rPr sz="1100" b="1" spc="-15" dirty="0">
                <a:solidFill>
                  <a:srgbClr val="FFFFFF"/>
                </a:solidFill>
                <a:latin typeface="Arial" panose="020B0604020202020204"/>
                <a:cs typeface="Arial" panose="020B0604020202020204"/>
              </a:rPr>
              <a:t>o</a:t>
            </a:r>
            <a:r>
              <a:rPr sz="1100" b="1" spc="-25" dirty="0">
                <a:solidFill>
                  <a:srgbClr val="FFFFFF"/>
                </a:solidFill>
                <a:latin typeface="Arial" panose="020B0604020202020204"/>
                <a:cs typeface="Arial" panose="020B0604020202020204"/>
              </a:rPr>
              <a:t>n</a:t>
            </a:r>
            <a:endParaRPr sz="1100">
              <a:latin typeface="Arial" panose="020B0604020202020204"/>
              <a:cs typeface="Arial" panose="020B0604020202020204"/>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25" dirty="0"/>
              <a:t>I</a:t>
            </a:r>
            <a:r>
              <a:rPr spc="-25" dirty="0"/>
              <a:t>m</a:t>
            </a:r>
            <a:r>
              <a:rPr spc="-10" dirty="0"/>
              <a:t>p</a:t>
            </a:r>
            <a:r>
              <a:rPr spc="20" dirty="0"/>
              <a:t>act</a:t>
            </a:r>
            <a:endParaRPr spc="20" dirty="0"/>
          </a:p>
        </p:txBody>
      </p:sp>
      <p:sp>
        <p:nvSpPr>
          <p:cNvPr id="9" name="Rectangle 8"/>
          <p:cNvSpPr/>
          <p:nvPr/>
        </p:nvSpPr>
        <p:spPr>
          <a:xfrm>
            <a:off x="8077200" y="55030"/>
            <a:ext cx="990600" cy="840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00136" y="-19050"/>
            <a:ext cx="1006958" cy="990600"/>
          </a:xfrm>
          <a:prstGeom prst="rect">
            <a:avLst/>
          </a:prstGeom>
        </p:spPr>
      </p:pic>
      <p:sp>
        <p:nvSpPr>
          <p:cNvPr id="12" name="object 2"/>
          <p:cNvSpPr txBox="1"/>
          <p:nvPr/>
        </p:nvSpPr>
        <p:spPr>
          <a:xfrm>
            <a:off x="2896991" y="736753"/>
            <a:ext cx="2665609" cy="371897"/>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2700" rIns="0" bIns="0" rtlCol="0">
            <a:spAutoFit/>
          </a:bodyPr>
          <a:lstStyle>
            <a:lvl1pPr>
              <a:defRPr sz="2400" b="1" i="0">
                <a:solidFill>
                  <a:srgbClr val="BE341A"/>
                </a:solidFill>
                <a:latin typeface="Arial" panose="020B0604020202020204"/>
                <a:ea typeface="+mj-ea"/>
                <a:cs typeface="Arial" panose="020B0604020202020204"/>
              </a:defRPr>
            </a:lvl1pPr>
          </a:lstStyle>
          <a:p>
            <a:pPr marL="12700">
              <a:lnSpc>
                <a:spcPts val="2840"/>
              </a:lnSpc>
              <a:spcBef>
                <a:spcPts val="100"/>
              </a:spcBef>
            </a:pPr>
            <a:r>
              <a:rPr lang="en-US" kern="0" dirty="0">
                <a:ln w="12700">
                  <a:solidFill>
                    <a:schemeClr val="accent3">
                      <a:lumMod val="50000"/>
                    </a:schemeClr>
                  </a:solidFill>
                  <a:prstDash val="solid"/>
                </a:ln>
                <a:solidFill>
                  <a:schemeClr val="accent6">
                    <a:lumMod val="75000"/>
                  </a:schemeClr>
                </a:solidFill>
                <a:effectLst>
                  <a:innerShdw blurRad="177800">
                    <a:schemeClr val="accent3">
                      <a:lumMod val="50000"/>
                    </a:schemeClr>
                  </a:innerShdw>
                </a:effectLst>
              </a:rPr>
              <a:t>Algorithm Criteria</a:t>
            </a:r>
            <a:endParaRPr lang="en-US" kern="0" dirty="0">
              <a:ln w="12700">
                <a:solidFill>
                  <a:schemeClr val="accent3">
                    <a:lumMod val="50000"/>
                  </a:schemeClr>
                </a:solidFill>
                <a:prstDash val="solid"/>
              </a:ln>
              <a:solidFill>
                <a:schemeClr val="accent6">
                  <a:lumMod val="75000"/>
                </a:schemeClr>
              </a:solidFill>
              <a:effectLst>
                <a:innerShdw blurRad="177800">
                  <a:schemeClr val="accent3">
                    <a:lumMod val="50000"/>
                  </a:schemeClr>
                </a:innerShdw>
              </a:effectLst>
            </a:endParaRPr>
          </a:p>
        </p:txBody>
      </p:sp>
      <p:pic>
        <p:nvPicPr>
          <p:cNvPr id="13" name="Graphic 12" descr="Star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4432" y="1431760"/>
            <a:ext cx="951798" cy="951798"/>
          </a:xfrm>
          <a:prstGeom prst="rect">
            <a:avLst/>
          </a:prstGeom>
        </p:spPr>
      </p:pic>
      <p:pic>
        <p:nvPicPr>
          <p:cNvPr id="15" name="Graphic 14" descr="Database with solid fill"/>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29400" y="2883922"/>
            <a:ext cx="1057061" cy="936995"/>
          </a:xfrm>
          <a:prstGeom prst="rect">
            <a:avLst/>
          </a:prstGeom>
        </p:spPr>
      </p:pic>
      <p:pic>
        <p:nvPicPr>
          <p:cNvPr id="17" name="Graphic 16" descr="Meeting with solid fill"/>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4431" y="2933402"/>
            <a:ext cx="877012" cy="877012"/>
          </a:xfrm>
          <a:prstGeom prst="rect">
            <a:avLst/>
          </a:prstGeom>
        </p:spPr>
      </p:pic>
      <p:pic>
        <p:nvPicPr>
          <p:cNvPr id="19" name="Graphic 18" descr="Money with solid fill"/>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68431" y="1390272"/>
            <a:ext cx="951799" cy="1016351"/>
          </a:xfrm>
          <a:prstGeom prst="rect">
            <a:avLst/>
          </a:prstGeom>
        </p:spPr>
      </p:pic>
      <p:pic>
        <p:nvPicPr>
          <p:cNvPr id="21" name="Graphic 20" descr="Clock with solid fill"/>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91711" y="2896951"/>
            <a:ext cx="936995" cy="936995"/>
          </a:xfrm>
          <a:prstGeom prst="rect">
            <a:avLst/>
          </a:prstGeom>
        </p:spPr>
      </p:pic>
      <p:pic>
        <p:nvPicPr>
          <p:cNvPr id="23" name="Graphic 22" descr="Document with solid fill"/>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57600" y="1472169"/>
            <a:ext cx="870981" cy="870981"/>
          </a:xfrm>
          <a:prstGeom prst="rect">
            <a:avLst/>
          </a:prstGeom>
        </p:spPr>
      </p:pic>
      <p:sp>
        <p:nvSpPr>
          <p:cNvPr id="26" name="TextBox 25"/>
          <p:cNvSpPr txBox="1"/>
          <p:nvPr/>
        </p:nvSpPr>
        <p:spPr>
          <a:xfrm>
            <a:off x="884431" y="2466629"/>
            <a:ext cx="951799" cy="369332"/>
          </a:xfrm>
          <a:prstGeom prst="rect">
            <a:avLst/>
          </a:prstGeom>
          <a:noFill/>
        </p:spPr>
        <p:txBody>
          <a:bodyPr wrap="square" rtlCol="0">
            <a:spAutoFit/>
          </a:bodyPr>
          <a:lstStyle/>
          <a:p>
            <a:r>
              <a:rPr lang="en-US" dirty="0">
                <a:solidFill>
                  <a:schemeClr val="accent6">
                    <a:lumMod val="75000"/>
                  </a:schemeClr>
                </a:solidFill>
                <a:latin typeface="Verdana" panose="020B0604030504040204"/>
                <a:cs typeface="Verdana" panose="020B0604030504040204"/>
              </a:rPr>
              <a:t>Rating</a:t>
            </a:r>
            <a:endParaRPr lang="en-US" dirty="0">
              <a:solidFill>
                <a:schemeClr val="accent6">
                  <a:lumMod val="75000"/>
                </a:schemeClr>
              </a:solidFill>
              <a:latin typeface="Verdana" panose="020B0604030504040204"/>
              <a:cs typeface="Verdana" panose="020B0604030504040204"/>
            </a:endParaRPr>
          </a:p>
        </p:txBody>
      </p:sp>
      <p:sp>
        <p:nvSpPr>
          <p:cNvPr id="27" name="TextBox 26"/>
          <p:cNvSpPr txBox="1"/>
          <p:nvPr/>
        </p:nvSpPr>
        <p:spPr>
          <a:xfrm>
            <a:off x="3632798" y="2429781"/>
            <a:ext cx="951799" cy="369332"/>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Grade</a:t>
            </a:r>
            <a:endParaRPr lang="en-US" sz="1800" dirty="0">
              <a:solidFill>
                <a:schemeClr val="accent6">
                  <a:lumMod val="75000"/>
                </a:schemeClr>
              </a:solidFill>
              <a:latin typeface="Verdana" panose="020B0604030504040204"/>
              <a:cs typeface="Verdana" panose="020B0604030504040204"/>
            </a:endParaRPr>
          </a:p>
        </p:txBody>
      </p:sp>
      <p:sp>
        <p:nvSpPr>
          <p:cNvPr id="28" name="TextBox 27"/>
          <p:cNvSpPr txBox="1"/>
          <p:nvPr/>
        </p:nvSpPr>
        <p:spPr>
          <a:xfrm>
            <a:off x="6629400" y="2367546"/>
            <a:ext cx="1096645" cy="369332"/>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Budget</a:t>
            </a:r>
            <a:endParaRPr lang="en-US" sz="1800" dirty="0">
              <a:solidFill>
                <a:schemeClr val="accent6">
                  <a:lumMod val="75000"/>
                </a:schemeClr>
              </a:solidFill>
              <a:latin typeface="Verdana" panose="020B0604030504040204"/>
              <a:cs typeface="Verdana" panose="020B0604030504040204"/>
            </a:endParaRPr>
          </a:p>
        </p:txBody>
      </p:sp>
      <p:sp>
        <p:nvSpPr>
          <p:cNvPr id="29" name="TextBox 28"/>
          <p:cNvSpPr txBox="1"/>
          <p:nvPr/>
        </p:nvSpPr>
        <p:spPr>
          <a:xfrm>
            <a:off x="6286269" y="3769032"/>
            <a:ext cx="2084516" cy="646331"/>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Criteria Based on a category</a:t>
            </a:r>
            <a:endParaRPr lang="en-US" sz="1800" dirty="0">
              <a:solidFill>
                <a:schemeClr val="accent6">
                  <a:lumMod val="75000"/>
                </a:schemeClr>
              </a:solidFill>
              <a:latin typeface="Verdana" panose="020B0604030504040204"/>
              <a:cs typeface="Verdana" panose="020B0604030504040204"/>
            </a:endParaRPr>
          </a:p>
        </p:txBody>
      </p:sp>
      <p:sp>
        <p:nvSpPr>
          <p:cNvPr id="30" name="TextBox 29"/>
          <p:cNvSpPr txBox="1"/>
          <p:nvPr/>
        </p:nvSpPr>
        <p:spPr>
          <a:xfrm>
            <a:off x="3200400" y="3833946"/>
            <a:ext cx="2093147" cy="369332"/>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Contract Time</a:t>
            </a:r>
            <a:endParaRPr lang="en-US" sz="1800" dirty="0">
              <a:solidFill>
                <a:schemeClr val="accent6">
                  <a:lumMod val="75000"/>
                </a:schemeClr>
              </a:solidFill>
              <a:latin typeface="Verdana" panose="020B0604030504040204"/>
              <a:cs typeface="Verdana" panose="020B0604030504040204"/>
            </a:endParaRPr>
          </a:p>
        </p:txBody>
      </p:sp>
      <p:sp>
        <p:nvSpPr>
          <p:cNvPr id="31" name="TextBox 30"/>
          <p:cNvSpPr txBox="1"/>
          <p:nvPr/>
        </p:nvSpPr>
        <p:spPr>
          <a:xfrm>
            <a:off x="634885" y="3769033"/>
            <a:ext cx="1934969" cy="646331"/>
          </a:xfrm>
          <a:prstGeom prst="rect">
            <a:avLst/>
          </a:prstGeom>
          <a:noFill/>
        </p:spPr>
        <p:txBody>
          <a:bodyPr wrap="square" rtlCol="0">
            <a:spAutoFit/>
          </a:bodyPr>
          <a:lstStyle/>
          <a:p>
            <a:r>
              <a:rPr lang="en-US" sz="1800" dirty="0">
                <a:solidFill>
                  <a:schemeClr val="accent6">
                    <a:lumMod val="75000"/>
                  </a:schemeClr>
                </a:solidFill>
                <a:latin typeface="Verdana" panose="020B0604030504040204"/>
                <a:cs typeface="Verdana" panose="020B0604030504040204"/>
              </a:rPr>
              <a:t>Previously Done Projects</a:t>
            </a:r>
            <a:endParaRPr lang="en-US" sz="1800" dirty="0">
              <a:solidFill>
                <a:schemeClr val="accent6">
                  <a:lumMod val="75000"/>
                </a:schemeClr>
              </a:solidFill>
              <a:latin typeface="Verdana" panose="020B0604030504040204"/>
              <a:cs typeface="Verdana" panose="020B060403050404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6985</Words>
  <Application>WPS Presentation</Application>
  <PresentationFormat>On-screen Show (16:9)</PresentationFormat>
  <Paragraphs>432</Paragraphs>
  <Slides>17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Arial</vt:lpstr>
      <vt:lpstr>Trebuchet MS</vt:lpstr>
      <vt:lpstr>Verdana</vt:lpstr>
      <vt:lpstr>Calibri</vt:lpstr>
      <vt:lpstr>Times New Roman</vt:lpstr>
      <vt:lpstr>Times New Roman</vt:lpstr>
      <vt:lpstr>Microsoft YaHei</vt:lpstr>
      <vt:lpstr>Arial Unicode MS</vt:lpstr>
      <vt:lpstr>Office Theme</vt:lpstr>
      <vt:lpstr>                                Reimagining Tender</vt:lpstr>
      <vt:lpstr>WHAT IS TENDER?</vt:lpstr>
      <vt:lpstr>Problem Analysis</vt:lpstr>
      <vt:lpstr>identifying loopholes in the current digital channels</vt:lpstr>
      <vt:lpstr>Solution Overview</vt:lpstr>
      <vt:lpstr>WHAT IS e-TENDER?</vt:lpstr>
      <vt:lpstr>The Big Idea (Our Solution)</vt:lpstr>
      <vt:lpstr>WHY IS IT IMPORTANT?</vt:lpstr>
      <vt:lpstr>PowerPoint 演示文稿</vt:lpstr>
      <vt:lpstr>WHY IS IT IMPORTANT?</vt:lpstr>
      <vt:lpstr>SWOT Analysis: Sprint, by Apex</vt:lpstr>
      <vt:lpstr>Target Audience</vt:lpstr>
      <vt:lpstr>Implementation Timeline (18 months)</vt:lpstr>
      <vt:lpstr>Key Performance Indicators (KPIs)</vt:lpstr>
      <vt:lpstr>Risks and Mitigation</vt:lpstr>
      <vt:lpstr>Subscription Revenue Business Model</vt:lpstr>
      <vt:lpstr>Machine Learning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PARTY-STATE RELATIONS  IN CONTEXT OF BANGLADESH</dc:title>
  <dc:creator>Quazi Tahmeedul Munir</dc:creator>
  <cp:lastModifiedBy>prona</cp:lastModifiedBy>
  <cp:revision>6</cp:revision>
  <dcterms:created xsi:type="dcterms:W3CDTF">2022-08-19T12:36:00Z</dcterms:created>
  <dcterms:modified xsi:type="dcterms:W3CDTF">2022-10-18T20:34:43Z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2021-06-29T11:00:00Z</vt:filetime>
  </property>
  <property fmtid="{D5CDD505-2E9C-101B-9397-08002B2CF9AE}" pid="3" name="Creator">
    <vt:lpwstr>Microsoft® PowerPoint® 2016</vt:lpwstr>
  </property>
  <property fmtid="{D5CDD505-2E9C-101B-9397-08002B2CF9AE}" pid="4" name="LastSaved">
    <vt:filetime>2022-08-19T11:00:00Z</vt:filetime>
  </property>
  <property fmtid="{D5CDD505-2E9C-101B-9397-08002B2CF9AE}" pid="5" name="ICV">
    <vt:lpwstr>74FE585D10504B7D8DD6FC79C67B32B0</vt:lpwstr>
  </property>
  <property fmtid="{D5CDD505-2E9C-101B-9397-08002B2CF9AE}" pid="6" name="KSOProductBuildVer">
    <vt:lpwstr>1033-11.2.0.11341</vt:lpwstr>
  </property>
</Properties>
</file>