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287000" cx="18288000"/>
  <p:notesSz cx="6858000" cy="9144000"/>
  <p:embeddedFontLst>
    <p:embeddedFont>
      <p:font typeface="League Spartan"/>
      <p:regular r:id="rId19"/>
      <p:bold r:id="rId20"/>
    </p:embeddedFont>
    <p:embeddedFont>
      <p:font typeface="Saira Black"/>
      <p:bold r:id="rId21"/>
      <p:boldItalic r:id="rId22"/>
    </p:embeddedFont>
    <p:embeddedFont>
      <p:font typeface="Saira"/>
      <p:bold r:id="rId23"/>
      <p:boldItalic r:id="rId24"/>
    </p:embeddedFont>
    <p:embeddedFont>
      <p:font typeface="DM Sans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7" roundtripDataSignature="AMtx7miYCh/oEMOM3oG6uGSYVzqVV0+q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agueSpartan-bold.fntdata"/><Relationship Id="rId22" Type="http://schemas.openxmlformats.org/officeDocument/2006/relationships/font" Target="fonts/SairaBlack-boldItalic.fntdata"/><Relationship Id="rId21" Type="http://schemas.openxmlformats.org/officeDocument/2006/relationships/font" Target="fonts/SairaBlack-bold.fntdata"/><Relationship Id="rId24" Type="http://schemas.openxmlformats.org/officeDocument/2006/relationships/font" Target="fonts/Saira-boldItalic.fntdata"/><Relationship Id="rId23" Type="http://schemas.openxmlformats.org/officeDocument/2006/relationships/font" Target="fonts/Sair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boldItalic.fntdata"/><Relationship Id="rId25" Type="http://schemas.openxmlformats.org/officeDocument/2006/relationships/font" Target="fonts/DMSans-bold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eagueSpartan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FD6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 rot="10800000">
            <a:off x="15720971" y="-367937"/>
            <a:ext cx="2567029" cy="10905593"/>
            <a:chOff x="0" y="0"/>
            <a:chExt cx="3422705" cy="14540791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1140902" cy="14540791"/>
            </a:xfrm>
            <a:prstGeom prst="rect">
              <a:avLst/>
            </a:prstGeom>
            <a:solidFill>
              <a:srgbClr val="69A9B2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140902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281803" y="0"/>
              <a:ext cx="1140902" cy="14540791"/>
            </a:xfrm>
            <a:prstGeom prst="rect">
              <a:avLst/>
            </a:prstGeom>
            <a:solidFill>
              <a:srgbClr val="69A9B2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"/>
          <p:cNvSpPr txBox="1"/>
          <p:nvPr/>
        </p:nvSpPr>
        <p:spPr>
          <a:xfrm>
            <a:off x="0" y="2375225"/>
            <a:ext cx="182880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Graph-Based Stance Grouping in Multi-Participant Discussions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Paper ID - 270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000" u="none" cap="none" strike="noStrike">
              <a:solidFill>
                <a:srgbClr val="000000"/>
              </a:solidFill>
              <a:latin typeface="Saira"/>
              <a:ea typeface="Saira"/>
              <a:cs typeface="Saira"/>
              <a:sym typeface="Saira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000" u="none" cap="none" strike="noStrike">
              <a:solidFill>
                <a:srgbClr val="000000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46143" y="6324982"/>
            <a:ext cx="15074828" cy="3080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80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Lamim Zakir Pronay</a:t>
            </a:r>
            <a:r>
              <a:rPr b="0" i="0" lang="en-US" sz="12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Department of Computer Science Engineering , National Institute of Technology Andhra Pradesh,</a:t>
            </a:r>
            <a:endParaRPr/>
          </a:p>
          <a:p>
            <a:pPr indent="0" lvl="0" marL="0" marR="0" rtl="0" algn="just">
              <a:lnSpc>
                <a:spcPct val="1580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Tadepalligudem - 534101 , Andhra Pradesh , India, 420154@student.nitandhra.ac.in</a:t>
            </a:r>
            <a:endParaRPr/>
          </a:p>
          <a:p>
            <a:pPr indent="0" lvl="0" marL="0" marR="0" rtl="0" algn="just">
              <a:lnSpc>
                <a:spcPct val="1580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Mohan koruprolu,</a:t>
            </a:r>
            <a:r>
              <a:rPr b="0" i="0" lang="en-US" sz="12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Department of Computer Science Engineering , National Institute of Technology Andhra Pradesh,</a:t>
            </a:r>
            <a:endParaRPr/>
          </a:p>
          <a:p>
            <a:pPr indent="0" lvl="0" marL="0" marR="0" rtl="0" algn="just">
              <a:lnSpc>
                <a:spcPct val="1580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Tadepalligudem - 534101 , Andhra Pradesh , India, 420151@student.nitandhra.ac.in</a:t>
            </a:r>
            <a:endParaRPr/>
          </a:p>
          <a:p>
            <a:pPr indent="0" lvl="0" marL="0" marR="0" rtl="0" algn="just">
              <a:lnSpc>
                <a:spcPct val="1580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Mediboyina Rupesh Kumar Yadav , </a:t>
            </a:r>
            <a:r>
              <a:rPr b="0" i="0" lang="en-US" sz="12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Centre of Studies in Resources Engineering (CSRE) , Indian Institute of Technology</a:t>
            </a:r>
            <a:endParaRPr/>
          </a:p>
          <a:p>
            <a:pPr indent="0" lvl="0" marL="0" marR="0" rtl="0" algn="just">
              <a:lnSpc>
                <a:spcPct val="1580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Bombay , IIT Area, Powai-400076 , Maharashtra , India, 24m0319@iitb.ac.in</a:t>
            </a:r>
            <a:endParaRPr/>
          </a:p>
          <a:p>
            <a:pPr indent="0" lvl="0" marL="0" marR="0" rtl="0" algn="just">
              <a:lnSpc>
                <a:spcPct val="1580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Venna Nithin Krishna ,</a:t>
            </a:r>
            <a:r>
              <a:rPr b="0" i="0" lang="en-US" sz="12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Department of Computer Science Engineering , National Institute of Technology Andhra Pradesh,</a:t>
            </a:r>
            <a:endParaRPr/>
          </a:p>
          <a:p>
            <a:pPr indent="0" lvl="0" marL="0" marR="0" rtl="0" algn="just">
              <a:lnSpc>
                <a:spcPct val="1580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Tadepalligudem - 534101 , Andhra Pradesh , India, 420251@student.nitandhra.ac.in</a:t>
            </a:r>
            <a:endParaRPr/>
          </a:p>
          <a:p>
            <a:pPr indent="0" lvl="0" marL="0" marR="0" rtl="0" algn="just">
              <a:lnSpc>
                <a:spcPct val="1580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Sathvik Narala , </a:t>
            </a:r>
            <a:r>
              <a:rPr b="0" i="0" lang="en-US" sz="12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Engineering , National Institute of Technology Andhra Pradesh,</a:t>
            </a:r>
            <a:endParaRPr/>
          </a:p>
          <a:p>
            <a:pPr indent="0" lvl="0" marL="0" marR="0" rtl="0" algn="just">
              <a:lnSpc>
                <a:spcPct val="1580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Tadepalligudem - 534101 , Andhra Pradesh , India, 420232@student.nitandhra.ac.in</a:t>
            </a:r>
            <a:endParaRPr/>
          </a:p>
          <a:p>
            <a:pPr indent="0" lvl="0" marL="0" marR="0" rtl="0" algn="just">
              <a:lnSpc>
                <a:spcPct val="1580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Moola Vishwachandra Rajender,</a:t>
            </a:r>
            <a:r>
              <a:rPr b="0" i="0" lang="en-US" sz="12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Department of Computer Science Engineering , National Institute of Technology Andhra</a:t>
            </a:r>
            <a:endParaRPr/>
          </a:p>
          <a:p>
            <a:pPr indent="0" lvl="0" marL="0" marR="0" rtl="0" algn="just">
              <a:lnSpc>
                <a:spcPct val="1580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Pradesh, Tadepalligudem - 534101 , Andhra Pradesh , India, 420210@student.nitandhra.ac.in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0"/>
          <p:cNvGrpSpPr/>
          <p:nvPr/>
        </p:nvGrpSpPr>
        <p:grpSpPr>
          <a:xfrm>
            <a:off x="11272684" y="4286241"/>
            <a:ext cx="1070749" cy="1070749"/>
            <a:chOff x="0" y="0"/>
            <a:chExt cx="812800" cy="812800"/>
          </a:xfrm>
        </p:grpSpPr>
        <p:sp>
          <p:nvSpPr>
            <p:cNvPr id="209" name="Google Shape;209;p1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0"/>
          <p:cNvGrpSpPr/>
          <p:nvPr/>
        </p:nvGrpSpPr>
        <p:grpSpPr>
          <a:xfrm>
            <a:off x="15568606" y="2572005"/>
            <a:ext cx="1070749" cy="1070749"/>
            <a:chOff x="0" y="0"/>
            <a:chExt cx="812800" cy="812800"/>
          </a:xfrm>
        </p:grpSpPr>
        <p:sp>
          <p:nvSpPr>
            <p:cNvPr id="212" name="Google Shape;212;p1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9A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0"/>
          <p:cNvGrpSpPr/>
          <p:nvPr/>
        </p:nvGrpSpPr>
        <p:grpSpPr>
          <a:xfrm>
            <a:off x="16727561" y="4758542"/>
            <a:ext cx="1070749" cy="1070749"/>
            <a:chOff x="0" y="0"/>
            <a:chExt cx="812800" cy="812800"/>
          </a:xfrm>
        </p:grpSpPr>
        <p:sp>
          <p:nvSpPr>
            <p:cNvPr id="215" name="Google Shape;215;p1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6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10"/>
          <p:cNvGrpSpPr/>
          <p:nvPr/>
        </p:nvGrpSpPr>
        <p:grpSpPr>
          <a:xfrm>
            <a:off x="14633844" y="6890397"/>
            <a:ext cx="1070749" cy="1070749"/>
            <a:chOff x="0" y="0"/>
            <a:chExt cx="812800" cy="812800"/>
          </a:xfrm>
        </p:grpSpPr>
        <p:sp>
          <p:nvSpPr>
            <p:cNvPr id="218" name="Google Shape;218;p1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5C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0" name="Google Shape;220;p10"/>
          <p:cNvCxnSpPr/>
          <p:nvPr/>
        </p:nvCxnSpPr>
        <p:spPr>
          <a:xfrm>
            <a:off x="12341469" y="4867799"/>
            <a:ext cx="4388057" cy="379933"/>
          </a:xfrm>
          <a:prstGeom prst="straightConnector1">
            <a:avLst/>
          </a:prstGeom>
          <a:noFill/>
          <a:ln cap="flat" cmpd="sng" w="1238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10"/>
          <p:cNvCxnSpPr/>
          <p:nvPr/>
        </p:nvCxnSpPr>
        <p:spPr>
          <a:xfrm>
            <a:off x="12231292" y="5149527"/>
            <a:ext cx="2514694" cy="1948332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10"/>
          <p:cNvCxnSpPr/>
          <p:nvPr/>
        </p:nvCxnSpPr>
        <p:spPr>
          <a:xfrm flipH="1" rot="10800000">
            <a:off x="12305438" y="3305852"/>
            <a:ext cx="3301162" cy="1317289"/>
          </a:xfrm>
          <a:prstGeom prst="straightConnector1">
            <a:avLst/>
          </a:prstGeom>
          <a:noFill/>
          <a:ln cap="flat" cmpd="sng" w="2381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p10"/>
          <p:cNvSpPr/>
          <p:nvPr/>
        </p:nvSpPr>
        <p:spPr>
          <a:xfrm>
            <a:off x="0" y="2441700"/>
            <a:ext cx="9890153" cy="5649750"/>
          </a:xfrm>
          <a:custGeom>
            <a:rect b="b" l="l" r="r" t="t"/>
            <a:pathLst>
              <a:path extrusionOk="0" h="5649750" w="9890153">
                <a:moveTo>
                  <a:pt x="0" y="0"/>
                </a:moveTo>
                <a:lnTo>
                  <a:pt x="9890153" y="0"/>
                </a:lnTo>
                <a:lnTo>
                  <a:pt x="9890153" y="5649750"/>
                </a:lnTo>
                <a:lnTo>
                  <a:pt x="0" y="56497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FD6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 txBox="1"/>
          <p:nvPr/>
        </p:nvSpPr>
        <p:spPr>
          <a:xfrm>
            <a:off x="1028700" y="1616948"/>
            <a:ext cx="16825734" cy="3329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Hyperparameter Tuning</a:t>
            </a:r>
            <a:endParaRPr/>
          </a:p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Alpha (α):</a:t>
            </a:r>
            <a:endParaRPr/>
          </a:p>
          <a:p>
            <a:pPr indent="-345439" lvl="2" marL="103632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Influences the weight of neighbor stances in the update process.</a:t>
            </a:r>
            <a:endParaRPr/>
          </a:p>
          <a:p>
            <a:pPr indent="-345439" lvl="2" marL="103632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Optimal α is determined via random search or grid search.</a:t>
            </a:r>
            <a:endParaRPr/>
          </a:p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Threshold:</a:t>
            </a:r>
            <a:endParaRPr/>
          </a:p>
          <a:p>
            <a:pPr indent="-345439" lvl="2" marL="103632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 the boundary between positive and negative stances.</a:t>
            </a:r>
            <a:endParaRPr/>
          </a:p>
          <a:p>
            <a:pPr indent="-345439" lvl="2" marL="103632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adjusted for trade-off between precision and recall.</a:t>
            </a:r>
            <a:endParaRPr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1"/>
          <p:cNvSpPr txBox="1"/>
          <p:nvPr/>
        </p:nvSpPr>
        <p:spPr>
          <a:xfrm>
            <a:off x="1028700" y="6058779"/>
            <a:ext cx="10829776" cy="2910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Search for Hyperparameter Tuning</a:t>
            </a:r>
            <a:endParaRPr/>
          </a:p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5439" lvl="2" marL="103632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Randomly sample alpha and threshold values.</a:t>
            </a:r>
            <a:endParaRPr/>
          </a:p>
          <a:p>
            <a:pPr indent="-345439" lvl="2" marL="103632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performance using F1 score.</a:t>
            </a:r>
            <a:endParaRPr/>
          </a:p>
          <a:p>
            <a:pPr indent="-345439" lvl="2" marL="103632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 best-performing combinations for optimal hyperparameters.</a:t>
            </a:r>
            <a:endParaRPr/>
          </a:p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Find the alpha and threshold that maximize the F1 score.</a:t>
            </a:r>
            <a:endParaRPr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" name="Google Shape;230;p11"/>
          <p:cNvGrpSpPr/>
          <p:nvPr/>
        </p:nvGrpSpPr>
        <p:grpSpPr>
          <a:xfrm rot="10800000">
            <a:off x="15720971" y="0"/>
            <a:ext cx="2567029" cy="10905593"/>
            <a:chOff x="0" y="0"/>
            <a:chExt cx="3422705" cy="14540791"/>
          </a:xfrm>
        </p:grpSpPr>
        <p:sp>
          <p:nvSpPr>
            <p:cNvPr id="231" name="Google Shape;231;p11"/>
            <p:cNvSpPr/>
            <p:nvPr/>
          </p:nvSpPr>
          <p:spPr>
            <a:xfrm>
              <a:off x="0" y="0"/>
              <a:ext cx="1140902" cy="14540791"/>
            </a:xfrm>
            <a:prstGeom prst="rect">
              <a:avLst/>
            </a:prstGeom>
            <a:solidFill>
              <a:srgbClr val="69A9B2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1140902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2281803" y="0"/>
              <a:ext cx="1140902" cy="14540791"/>
            </a:xfrm>
            <a:prstGeom prst="rect">
              <a:avLst/>
            </a:prstGeom>
            <a:solidFill>
              <a:srgbClr val="69A9B2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FD6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 txBox="1"/>
          <p:nvPr/>
        </p:nvSpPr>
        <p:spPr>
          <a:xfrm>
            <a:off x="912068" y="1617826"/>
            <a:ext cx="11889581" cy="2910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 of the Heat Diffusion Approach</a:t>
            </a:r>
            <a:endParaRPr/>
          </a:p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Relationship Utilization:</a:t>
            </a:r>
            <a:endParaRPr/>
          </a:p>
          <a:p>
            <a:pPr indent="-345439" lvl="2" marL="103632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Captures fine-grained interactions between nodes and their neighbors.</a:t>
            </a:r>
            <a:endParaRPr/>
          </a:p>
          <a:p>
            <a:pPr indent="-345439" lvl="2" marL="103632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more nuanced understanding of stance dynamics.</a:t>
            </a:r>
            <a:endParaRPr/>
          </a:p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Effective in Diverse Networks:</a:t>
            </a:r>
            <a:endParaRPr/>
          </a:p>
          <a:p>
            <a:pPr indent="-345439" lvl="2" marL="103632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 for datasets with strong local connections (e.g., authors and posts).</a:t>
            </a:r>
            <a:endParaRPr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2"/>
          <p:cNvSpPr txBox="1"/>
          <p:nvPr/>
        </p:nvSpPr>
        <p:spPr>
          <a:xfrm>
            <a:off x="1192800" y="5853654"/>
            <a:ext cx="10831264" cy="3329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Comparison to Structural Embedding Approaches</a:t>
            </a:r>
            <a:endParaRPr/>
          </a:p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 Embeddings:</a:t>
            </a:r>
            <a:endParaRPr/>
          </a:p>
          <a:p>
            <a:pPr indent="-345439" lvl="2" marL="103632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 global graph structure and node relationships.</a:t>
            </a:r>
            <a:endParaRPr/>
          </a:p>
          <a:p>
            <a:pPr indent="-345439" lvl="2" marL="103632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overlook local dynamics.</a:t>
            </a:r>
            <a:endParaRPr/>
          </a:p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Heat Diffusion:</a:t>
            </a:r>
            <a:endParaRPr/>
          </a:p>
          <a:p>
            <a:pPr indent="-345439" lvl="2" marL="103632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efficient in capturing local interactions and nuanced stances.</a:t>
            </a:r>
            <a:endParaRPr/>
          </a:p>
          <a:p>
            <a:pPr indent="-345439" lvl="2" marL="103632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Performs better in sparse or complex graphs.</a:t>
            </a:r>
            <a:endParaRPr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p12"/>
          <p:cNvGrpSpPr/>
          <p:nvPr/>
        </p:nvGrpSpPr>
        <p:grpSpPr>
          <a:xfrm rot="10800000">
            <a:off x="15720971" y="0"/>
            <a:ext cx="2567029" cy="10905593"/>
            <a:chOff x="0" y="0"/>
            <a:chExt cx="3422705" cy="14540791"/>
          </a:xfrm>
        </p:grpSpPr>
        <p:sp>
          <p:nvSpPr>
            <p:cNvPr id="241" name="Google Shape;241;p12"/>
            <p:cNvSpPr/>
            <p:nvPr/>
          </p:nvSpPr>
          <p:spPr>
            <a:xfrm>
              <a:off x="0" y="0"/>
              <a:ext cx="1140902" cy="14540791"/>
            </a:xfrm>
            <a:prstGeom prst="rect">
              <a:avLst/>
            </a:prstGeom>
            <a:solidFill>
              <a:srgbClr val="69A9B2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1140902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2281803" y="0"/>
              <a:ext cx="1140902" cy="14540791"/>
            </a:xfrm>
            <a:prstGeom prst="rect">
              <a:avLst/>
            </a:prstGeom>
            <a:solidFill>
              <a:srgbClr val="69A9B2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FD6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/>
          <p:nvPr/>
        </p:nvSpPr>
        <p:spPr>
          <a:xfrm>
            <a:off x="941115" y="1813560"/>
            <a:ext cx="12141101" cy="3329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Strengths and Applications</a:t>
            </a:r>
            <a:endParaRPr/>
          </a:p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Strengths:</a:t>
            </a:r>
            <a:endParaRPr/>
          </a:p>
          <a:p>
            <a:pPr indent="-345439" lvl="2" marL="103632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for large graphs with local structure.</a:t>
            </a:r>
            <a:endParaRPr/>
          </a:p>
          <a:p>
            <a:pPr indent="-345439" lvl="2" marL="103632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Flexibility in adapting to different tasks (node classification, link prediction).</a:t>
            </a:r>
            <a:endParaRPr/>
          </a:p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Applications:</a:t>
            </a:r>
            <a:endParaRPr/>
          </a:p>
          <a:p>
            <a:pPr indent="-345439" lvl="2" marL="103632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Opinion mining, sentiment analysis, social media analytics.</a:t>
            </a:r>
            <a:endParaRPr/>
          </a:p>
          <a:p>
            <a:pPr indent="-345439" lvl="2" marL="103632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extended to other domains and languages.</a:t>
            </a:r>
            <a:endParaRPr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3"/>
          <p:cNvSpPr txBox="1"/>
          <p:nvPr/>
        </p:nvSpPr>
        <p:spPr>
          <a:xfrm>
            <a:off x="941115" y="5928360"/>
            <a:ext cx="12316271" cy="3329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 and Future Work</a:t>
            </a:r>
            <a:endParaRPr/>
          </a:p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Summary:</a:t>
            </a:r>
            <a:endParaRPr/>
          </a:p>
          <a:p>
            <a:pPr indent="-345439" lvl="2" marL="103632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heat diffusion algorithm effectively propagates stances across networks.</a:t>
            </a:r>
            <a:endParaRPr/>
          </a:p>
          <a:p>
            <a:pPr indent="-345439" lvl="2" marL="103632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Hyperparameter tuning plays a critical role in achieving high accuracy.</a:t>
            </a:r>
            <a:endParaRPr/>
          </a:p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Directions:</a:t>
            </a:r>
            <a:endParaRPr/>
          </a:p>
          <a:p>
            <a:pPr indent="-345439" lvl="2" marL="103632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scalability and adaptability to more diverse datasets.</a:t>
            </a:r>
            <a:endParaRPr/>
          </a:p>
          <a:p>
            <a:pPr indent="-345439" lvl="2" marL="103632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Further improvements in tuning methods (e.g., automated optimization).</a:t>
            </a:r>
            <a:endParaRPr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p13"/>
          <p:cNvGrpSpPr/>
          <p:nvPr/>
        </p:nvGrpSpPr>
        <p:grpSpPr>
          <a:xfrm rot="10800000">
            <a:off x="15720971" y="0"/>
            <a:ext cx="2567029" cy="10905593"/>
            <a:chOff x="0" y="0"/>
            <a:chExt cx="3422705" cy="14540791"/>
          </a:xfrm>
        </p:grpSpPr>
        <p:sp>
          <p:nvSpPr>
            <p:cNvPr id="251" name="Google Shape;251;p13"/>
            <p:cNvSpPr/>
            <p:nvPr/>
          </p:nvSpPr>
          <p:spPr>
            <a:xfrm>
              <a:off x="0" y="0"/>
              <a:ext cx="1140902" cy="14540791"/>
            </a:xfrm>
            <a:prstGeom prst="rect">
              <a:avLst/>
            </a:prstGeom>
            <a:solidFill>
              <a:srgbClr val="69A9B2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1140902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2281803" y="0"/>
              <a:ext cx="1140902" cy="14540791"/>
            </a:xfrm>
            <a:prstGeom prst="rect">
              <a:avLst/>
            </a:prstGeom>
            <a:solidFill>
              <a:srgbClr val="69A9B2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FD6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0" y="4425822"/>
            <a:ext cx="9425871" cy="5861178"/>
          </a:xfrm>
          <a:custGeom>
            <a:rect b="b" l="l" r="r" t="t"/>
            <a:pathLst>
              <a:path extrusionOk="0" h="5861178" w="9425871">
                <a:moveTo>
                  <a:pt x="0" y="0"/>
                </a:moveTo>
                <a:lnTo>
                  <a:pt x="9425871" y="0"/>
                </a:lnTo>
                <a:lnTo>
                  <a:pt x="9425871" y="5861178"/>
                </a:lnTo>
                <a:lnTo>
                  <a:pt x="0" y="58611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2"/>
          <p:cNvSpPr txBox="1"/>
          <p:nvPr/>
        </p:nvSpPr>
        <p:spPr>
          <a:xfrm>
            <a:off x="2247625" y="572400"/>
            <a:ext cx="1298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Problem </a:t>
            </a:r>
            <a:r>
              <a:rPr b="1" lang="en-US" sz="9200">
                <a:latin typeface="Saira"/>
                <a:ea typeface="Saira"/>
                <a:cs typeface="Saira"/>
                <a:sym typeface="Saira"/>
              </a:rPr>
              <a:t>Definition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6030325" y="2930334"/>
            <a:ext cx="5422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Stance Detection </a:t>
            </a:r>
            <a:endParaRPr/>
          </a:p>
        </p:txBody>
      </p:sp>
      <p:grpSp>
        <p:nvGrpSpPr>
          <p:cNvPr id="97" name="Google Shape;97;p2"/>
          <p:cNvGrpSpPr/>
          <p:nvPr/>
        </p:nvGrpSpPr>
        <p:grpSpPr>
          <a:xfrm rot="10800000">
            <a:off x="15720971" y="0"/>
            <a:ext cx="2567029" cy="10905593"/>
            <a:chOff x="0" y="0"/>
            <a:chExt cx="3422705" cy="14540791"/>
          </a:xfrm>
        </p:grpSpPr>
        <p:sp>
          <p:nvSpPr>
            <p:cNvPr id="98" name="Google Shape;98;p2"/>
            <p:cNvSpPr/>
            <p:nvPr/>
          </p:nvSpPr>
          <p:spPr>
            <a:xfrm>
              <a:off x="0" y="0"/>
              <a:ext cx="1140902" cy="14540791"/>
            </a:xfrm>
            <a:prstGeom prst="rect">
              <a:avLst/>
            </a:prstGeom>
            <a:solidFill>
              <a:srgbClr val="69A9B2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140902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281803" y="0"/>
              <a:ext cx="1140902" cy="14540791"/>
            </a:xfrm>
            <a:prstGeom prst="rect">
              <a:avLst/>
            </a:prstGeom>
            <a:solidFill>
              <a:srgbClr val="69A9B2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FD6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3"/>
          <p:cNvGrpSpPr/>
          <p:nvPr/>
        </p:nvGrpSpPr>
        <p:grpSpPr>
          <a:xfrm>
            <a:off x="-395022" y="1204905"/>
            <a:ext cx="19078043" cy="2567030"/>
            <a:chOff x="0" y="0"/>
            <a:chExt cx="25437391" cy="3422706"/>
          </a:xfrm>
        </p:grpSpPr>
        <p:sp>
          <p:nvSpPr>
            <p:cNvPr id="106" name="Google Shape;106;p3"/>
            <p:cNvSpPr/>
            <p:nvPr/>
          </p:nvSpPr>
          <p:spPr>
            <a:xfrm rot="5400000">
              <a:off x="12148245" y="-12148245"/>
              <a:ext cx="1140902" cy="25437391"/>
            </a:xfrm>
            <a:prstGeom prst="rect">
              <a:avLst/>
            </a:prstGeom>
            <a:solidFill>
              <a:srgbClr val="69A9B2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rot="5400000">
              <a:off x="12148245" y="-11007343"/>
              <a:ext cx="1140902" cy="254373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rot="5400000">
              <a:off x="12148245" y="-9866441"/>
              <a:ext cx="1140902" cy="25437391"/>
            </a:xfrm>
            <a:prstGeom prst="rect">
              <a:avLst/>
            </a:prstGeom>
            <a:solidFill>
              <a:srgbClr val="69A9B2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3"/>
          <p:cNvGrpSpPr/>
          <p:nvPr/>
        </p:nvGrpSpPr>
        <p:grpSpPr>
          <a:xfrm>
            <a:off x="11101778" y="1859853"/>
            <a:ext cx="4262051" cy="1531042"/>
            <a:chOff x="0" y="0"/>
            <a:chExt cx="5682734" cy="2041390"/>
          </a:xfrm>
        </p:grpSpPr>
        <p:sp>
          <p:nvSpPr>
            <p:cNvPr id="110" name="Google Shape;110;p3"/>
            <p:cNvSpPr/>
            <p:nvPr/>
          </p:nvSpPr>
          <p:spPr>
            <a:xfrm flipH="1">
              <a:off x="0" y="0"/>
              <a:ext cx="5682734" cy="2041390"/>
            </a:xfrm>
            <a:custGeom>
              <a:rect b="b" l="l" r="r" t="t"/>
              <a:pathLst>
                <a:path extrusionOk="0" h="2041390" w="5682734">
                  <a:moveTo>
                    <a:pt x="5682734" y="0"/>
                  </a:moveTo>
                  <a:lnTo>
                    <a:pt x="0" y="0"/>
                  </a:lnTo>
                  <a:lnTo>
                    <a:pt x="0" y="2041390"/>
                  </a:lnTo>
                  <a:lnTo>
                    <a:pt x="5682734" y="2041390"/>
                  </a:lnTo>
                  <a:lnTo>
                    <a:pt x="5682734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106" l="0" r="0" t="-105"/>
              </a:stretch>
            </a:blipFill>
            <a:ln>
              <a:noFill/>
            </a:ln>
          </p:spPr>
        </p:sp>
        <p:sp>
          <p:nvSpPr>
            <p:cNvPr id="111" name="Google Shape;111;p3"/>
            <p:cNvSpPr txBox="1"/>
            <p:nvPr/>
          </p:nvSpPr>
          <p:spPr>
            <a:xfrm>
              <a:off x="740967" y="233782"/>
              <a:ext cx="4200800" cy="6155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6" u="none" cap="none" strike="noStrik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CHALLANGE  </a:t>
              </a:r>
              <a:endParaRPr/>
            </a:p>
          </p:txBody>
        </p:sp>
      </p:grpSp>
      <p:sp>
        <p:nvSpPr>
          <p:cNvPr id="112" name="Google Shape;112;p3"/>
          <p:cNvSpPr txBox="1"/>
          <p:nvPr/>
        </p:nvSpPr>
        <p:spPr>
          <a:xfrm>
            <a:off x="1028700" y="1262055"/>
            <a:ext cx="8673121" cy="838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5B4D45"/>
                </a:solidFill>
                <a:latin typeface="Saira Black"/>
                <a:ea typeface="Saira Black"/>
                <a:cs typeface="Saira Black"/>
                <a:sym typeface="Saira Black"/>
              </a:rPr>
              <a:t>The Challange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14596286" y="3568386"/>
            <a:ext cx="2663014" cy="6718614"/>
          </a:xfrm>
          <a:custGeom>
            <a:rect b="b" l="l" r="r" t="t"/>
            <a:pathLst>
              <a:path extrusionOk="0" h="6718614" w="2663014">
                <a:moveTo>
                  <a:pt x="0" y="0"/>
                </a:moveTo>
                <a:lnTo>
                  <a:pt x="2663014" y="0"/>
                </a:lnTo>
                <a:lnTo>
                  <a:pt x="2663014" y="6718614"/>
                </a:lnTo>
                <a:lnTo>
                  <a:pt x="0" y="6718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4" name="Google Shape;114;p3"/>
          <p:cNvSpPr txBox="1"/>
          <p:nvPr/>
        </p:nvSpPr>
        <p:spPr>
          <a:xfrm>
            <a:off x="1028700" y="4947110"/>
            <a:ext cx="8673121" cy="22331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37" lvl="1" marL="690876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Char char="•"/>
            </a:pPr>
            <a:r>
              <a:rPr b="1" i="0" lang="en-US" sz="31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Using the text to decide the stance can be misleading</a:t>
            </a:r>
            <a:endParaRPr/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199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199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FD6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/>
          <p:nvPr/>
        </p:nvSpPr>
        <p:spPr>
          <a:xfrm>
            <a:off x="3747313" y="4487359"/>
            <a:ext cx="10223727" cy="5799641"/>
          </a:xfrm>
          <a:custGeom>
            <a:rect b="b" l="l" r="r" t="t"/>
            <a:pathLst>
              <a:path extrusionOk="0" h="5799641" w="10223727">
                <a:moveTo>
                  <a:pt x="0" y="0"/>
                </a:moveTo>
                <a:lnTo>
                  <a:pt x="10223727" y="0"/>
                </a:lnTo>
                <a:lnTo>
                  <a:pt x="10223727" y="5799641"/>
                </a:lnTo>
                <a:lnTo>
                  <a:pt x="0" y="57996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0" name="Google Shape;120;p4"/>
          <p:cNvGrpSpPr/>
          <p:nvPr/>
        </p:nvGrpSpPr>
        <p:grpSpPr>
          <a:xfrm>
            <a:off x="7761270" y="2187172"/>
            <a:ext cx="3669597" cy="1369663"/>
            <a:chOff x="0" y="-19050"/>
            <a:chExt cx="4892796" cy="1826218"/>
          </a:xfrm>
        </p:grpSpPr>
        <p:sp>
          <p:nvSpPr>
            <p:cNvPr id="121" name="Google Shape;121;p4"/>
            <p:cNvSpPr txBox="1"/>
            <p:nvPr/>
          </p:nvSpPr>
          <p:spPr>
            <a:xfrm>
              <a:off x="0" y="800782"/>
              <a:ext cx="4892796" cy="10063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498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875" u="none" cap="none" strike="noStrike">
                  <a:solidFill>
                    <a:srgbClr val="FFC903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CLARIFY</a:t>
              </a:r>
              <a:endParaRPr/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0" y="-19050"/>
              <a:ext cx="4892796" cy="567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8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4"/>
          <p:cNvGrpSpPr/>
          <p:nvPr/>
        </p:nvGrpSpPr>
        <p:grpSpPr>
          <a:xfrm>
            <a:off x="1912515" y="2187172"/>
            <a:ext cx="3669597" cy="1369663"/>
            <a:chOff x="0" y="-19050"/>
            <a:chExt cx="4892796" cy="1826218"/>
          </a:xfrm>
        </p:grpSpPr>
        <p:sp>
          <p:nvSpPr>
            <p:cNvPr id="124" name="Google Shape;124;p4"/>
            <p:cNvSpPr txBox="1"/>
            <p:nvPr/>
          </p:nvSpPr>
          <p:spPr>
            <a:xfrm>
              <a:off x="0" y="800782"/>
              <a:ext cx="4892796" cy="10063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498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875" u="none" cap="none" strike="noStrike">
                  <a:solidFill>
                    <a:srgbClr val="015C39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DISPUTE</a:t>
              </a:r>
              <a:endParaRPr/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0" y="-19050"/>
              <a:ext cx="4892796" cy="567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8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4"/>
          <p:cNvGrpSpPr/>
          <p:nvPr/>
        </p:nvGrpSpPr>
        <p:grpSpPr>
          <a:xfrm>
            <a:off x="13315269" y="2187172"/>
            <a:ext cx="3610645" cy="1369663"/>
            <a:chOff x="0" y="-19050"/>
            <a:chExt cx="4814194" cy="1826218"/>
          </a:xfrm>
        </p:grpSpPr>
        <p:sp>
          <p:nvSpPr>
            <p:cNvPr id="127" name="Google Shape;127;p4"/>
            <p:cNvSpPr txBox="1"/>
            <p:nvPr/>
          </p:nvSpPr>
          <p:spPr>
            <a:xfrm>
              <a:off x="0" y="800782"/>
              <a:ext cx="4814194" cy="10063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498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875" u="none" cap="none" strike="noStrike">
                  <a:solidFill>
                    <a:srgbClr val="FF5602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SUPPORT</a:t>
              </a:r>
              <a:endParaRPr/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0" y="-19050"/>
              <a:ext cx="4814194" cy="5676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87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4"/>
          <p:cNvGrpSpPr/>
          <p:nvPr/>
        </p:nvGrpSpPr>
        <p:grpSpPr>
          <a:xfrm rot="10800000">
            <a:off x="15642400" y="-618593"/>
            <a:ext cx="2567029" cy="10905593"/>
            <a:chOff x="0" y="0"/>
            <a:chExt cx="3422705" cy="14540791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140902" cy="14540791"/>
            </a:xfrm>
            <a:prstGeom prst="rect">
              <a:avLst/>
            </a:prstGeom>
            <a:solidFill>
              <a:srgbClr val="69A9B2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140902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2281803" y="0"/>
              <a:ext cx="1140902" cy="14540791"/>
            </a:xfrm>
            <a:prstGeom prst="rect">
              <a:avLst/>
            </a:prstGeom>
            <a:solidFill>
              <a:srgbClr val="69A9B2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FD6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/>
          <p:nvPr/>
        </p:nvSpPr>
        <p:spPr>
          <a:xfrm>
            <a:off x="248194" y="0"/>
            <a:ext cx="17791611" cy="10287000"/>
          </a:xfrm>
          <a:custGeom>
            <a:rect b="b" l="l" r="r" t="t"/>
            <a:pathLst>
              <a:path extrusionOk="0" h="10287000" w="17791611">
                <a:moveTo>
                  <a:pt x="0" y="0"/>
                </a:moveTo>
                <a:lnTo>
                  <a:pt x="17791612" y="0"/>
                </a:lnTo>
                <a:lnTo>
                  <a:pt x="1779161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FD6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/>
          <p:nvPr/>
        </p:nvSpPr>
        <p:spPr>
          <a:xfrm>
            <a:off x="9897156" y="0"/>
            <a:ext cx="8390844" cy="10287000"/>
          </a:xfrm>
          <a:custGeom>
            <a:rect b="b" l="l" r="r" t="t"/>
            <a:pathLst>
              <a:path extrusionOk="0" h="10287000" w="8390844">
                <a:moveTo>
                  <a:pt x="0" y="0"/>
                </a:moveTo>
                <a:lnTo>
                  <a:pt x="8390844" y="0"/>
                </a:lnTo>
                <a:lnTo>
                  <a:pt x="839084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8757" r="-11016" t="0"/>
            </a:stretch>
          </a:blipFill>
          <a:ln>
            <a:noFill/>
          </a:ln>
        </p:spPr>
      </p:sp>
      <p:cxnSp>
        <p:nvCxnSpPr>
          <p:cNvPr id="143" name="Google Shape;143;p6"/>
          <p:cNvCxnSpPr/>
          <p:nvPr/>
        </p:nvCxnSpPr>
        <p:spPr>
          <a:xfrm flipH="1" rot="10800000">
            <a:off x="6096157" y="4212465"/>
            <a:ext cx="19050" cy="270487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6"/>
          <p:cNvSpPr/>
          <p:nvPr/>
        </p:nvSpPr>
        <p:spPr>
          <a:xfrm>
            <a:off x="5313069" y="4912683"/>
            <a:ext cx="1951905" cy="626186"/>
          </a:xfrm>
          <a:custGeom>
            <a:rect b="b" l="l" r="r" t="t"/>
            <a:pathLst>
              <a:path extrusionOk="0" h="626186" w="1951905">
                <a:moveTo>
                  <a:pt x="0" y="0"/>
                </a:moveTo>
                <a:lnTo>
                  <a:pt x="1951905" y="0"/>
                </a:lnTo>
                <a:lnTo>
                  <a:pt x="1951905" y="626187"/>
                </a:lnTo>
                <a:lnTo>
                  <a:pt x="0" y="6261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0199" r="-30198" t="0"/>
            </a:stretch>
          </a:blipFill>
          <a:ln>
            <a:noFill/>
          </a:ln>
        </p:spPr>
      </p:sp>
      <p:sp>
        <p:nvSpPr>
          <p:cNvPr id="145" name="Google Shape;145;p6"/>
          <p:cNvSpPr/>
          <p:nvPr/>
        </p:nvSpPr>
        <p:spPr>
          <a:xfrm>
            <a:off x="4737659" y="6291153"/>
            <a:ext cx="3102725" cy="626186"/>
          </a:xfrm>
          <a:custGeom>
            <a:rect b="b" l="l" r="r" t="t"/>
            <a:pathLst>
              <a:path extrusionOk="0" h="626186" w="3102725">
                <a:moveTo>
                  <a:pt x="0" y="0"/>
                </a:moveTo>
                <a:lnTo>
                  <a:pt x="3102725" y="0"/>
                </a:lnTo>
                <a:lnTo>
                  <a:pt x="3102725" y="626186"/>
                </a:lnTo>
                <a:lnTo>
                  <a:pt x="0" y="6261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46" name="Google Shape;146;p6"/>
          <p:cNvCxnSpPr/>
          <p:nvPr/>
        </p:nvCxnSpPr>
        <p:spPr>
          <a:xfrm rot="10800000">
            <a:off x="1827799" y="4212465"/>
            <a:ext cx="0" cy="4835819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6"/>
          <p:cNvSpPr/>
          <p:nvPr/>
        </p:nvSpPr>
        <p:spPr>
          <a:xfrm>
            <a:off x="851846" y="4912683"/>
            <a:ext cx="1951905" cy="626186"/>
          </a:xfrm>
          <a:custGeom>
            <a:rect b="b" l="l" r="r" t="t"/>
            <a:pathLst>
              <a:path extrusionOk="0" h="626186" w="1951905">
                <a:moveTo>
                  <a:pt x="0" y="0"/>
                </a:moveTo>
                <a:lnTo>
                  <a:pt x="1951905" y="0"/>
                </a:lnTo>
                <a:lnTo>
                  <a:pt x="1951905" y="626187"/>
                </a:lnTo>
                <a:lnTo>
                  <a:pt x="0" y="6261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0199" r="-30198" t="0"/>
            </a:stretch>
          </a:blipFill>
          <a:ln>
            <a:noFill/>
          </a:ln>
        </p:spPr>
      </p:sp>
      <p:sp>
        <p:nvSpPr>
          <p:cNvPr id="148" name="Google Shape;148;p6"/>
          <p:cNvSpPr/>
          <p:nvPr/>
        </p:nvSpPr>
        <p:spPr>
          <a:xfrm>
            <a:off x="276436" y="6291153"/>
            <a:ext cx="3102725" cy="626186"/>
          </a:xfrm>
          <a:custGeom>
            <a:rect b="b" l="l" r="r" t="t"/>
            <a:pathLst>
              <a:path extrusionOk="0" h="626186" w="3102725">
                <a:moveTo>
                  <a:pt x="0" y="0"/>
                </a:moveTo>
                <a:lnTo>
                  <a:pt x="3102725" y="0"/>
                </a:lnTo>
                <a:lnTo>
                  <a:pt x="3102725" y="626186"/>
                </a:lnTo>
                <a:lnTo>
                  <a:pt x="0" y="6261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6"/>
          <p:cNvSpPr/>
          <p:nvPr/>
        </p:nvSpPr>
        <p:spPr>
          <a:xfrm>
            <a:off x="851846" y="7669814"/>
            <a:ext cx="1951905" cy="626186"/>
          </a:xfrm>
          <a:custGeom>
            <a:rect b="b" l="l" r="r" t="t"/>
            <a:pathLst>
              <a:path extrusionOk="0" h="626186" w="1951905">
                <a:moveTo>
                  <a:pt x="0" y="0"/>
                </a:moveTo>
                <a:lnTo>
                  <a:pt x="1951905" y="0"/>
                </a:lnTo>
                <a:lnTo>
                  <a:pt x="1951905" y="626187"/>
                </a:lnTo>
                <a:lnTo>
                  <a:pt x="0" y="6261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0199" r="-30198" t="0"/>
            </a:stretch>
          </a:blipFill>
          <a:ln>
            <a:noFill/>
          </a:ln>
        </p:spPr>
      </p:sp>
      <p:sp>
        <p:nvSpPr>
          <p:cNvPr id="150" name="Google Shape;150;p6"/>
          <p:cNvSpPr/>
          <p:nvPr/>
        </p:nvSpPr>
        <p:spPr>
          <a:xfrm>
            <a:off x="276436" y="9048284"/>
            <a:ext cx="3102725" cy="626186"/>
          </a:xfrm>
          <a:custGeom>
            <a:rect b="b" l="l" r="r" t="t"/>
            <a:pathLst>
              <a:path extrusionOk="0" h="626186" w="3102725">
                <a:moveTo>
                  <a:pt x="0" y="0"/>
                </a:moveTo>
                <a:lnTo>
                  <a:pt x="3102725" y="0"/>
                </a:lnTo>
                <a:lnTo>
                  <a:pt x="3102725" y="626186"/>
                </a:lnTo>
                <a:lnTo>
                  <a:pt x="0" y="6261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51" name="Google Shape;151;p6"/>
          <p:cNvCxnSpPr/>
          <p:nvPr/>
        </p:nvCxnSpPr>
        <p:spPr>
          <a:xfrm rot="10800000">
            <a:off x="1827883" y="4174231"/>
            <a:ext cx="4306458" cy="1905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6"/>
          <p:cNvCxnSpPr/>
          <p:nvPr/>
        </p:nvCxnSpPr>
        <p:spPr>
          <a:xfrm>
            <a:off x="4137720" y="2706153"/>
            <a:ext cx="0" cy="1506311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6"/>
          <p:cNvSpPr/>
          <p:nvPr/>
        </p:nvSpPr>
        <p:spPr>
          <a:xfrm>
            <a:off x="1464893" y="2019079"/>
            <a:ext cx="5307553" cy="965010"/>
          </a:xfrm>
          <a:custGeom>
            <a:rect b="b" l="l" r="r" t="t"/>
            <a:pathLst>
              <a:path extrusionOk="0" h="965010" w="5307553">
                <a:moveTo>
                  <a:pt x="0" y="0"/>
                </a:moveTo>
                <a:lnTo>
                  <a:pt x="5307553" y="0"/>
                </a:lnTo>
                <a:lnTo>
                  <a:pt x="5307553" y="965010"/>
                </a:lnTo>
                <a:lnTo>
                  <a:pt x="0" y="9650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54" name="Google Shape;154;p6"/>
          <p:cNvCxnSpPr/>
          <p:nvPr/>
        </p:nvCxnSpPr>
        <p:spPr>
          <a:xfrm>
            <a:off x="8181294" y="6630374"/>
            <a:ext cx="1506311" cy="0"/>
          </a:xfrm>
          <a:prstGeom prst="straightConnector1">
            <a:avLst/>
          </a:prstGeom>
          <a:noFill/>
          <a:ln cap="flat" cmpd="sng" w="1524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5" name="Google Shape;155;p6"/>
          <p:cNvSpPr txBox="1"/>
          <p:nvPr/>
        </p:nvSpPr>
        <p:spPr>
          <a:xfrm>
            <a:off x="2180215" y="2010422"/>
            <a:ext cx="3954210" cy="887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Orginal Post</a:t>
            </a:r>
            <a:endParaRPr/>
          </a:p>
        </p:txBody>
      </p:sp>
      <p:sp>
        <p:nvSpPr>
          <p:cNvPr id="156" name="Google Shape;156;p6"/>
          <p:cNvSpPr txBox="1"/>
          <p:nvPr/>
        </p:nvSpPr>
        <p:spPr>
          <a:xfrm>
            <a:off x="5705090" y="4939544"/>
            <a:ext cx="1067356" cy="5153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16" u="none" cap="none" strike="noStrike">
                <a:solidFill>
                  <a:srgbClr val="040606"/>
                </a:solidFill>
                <a:latin typeface="Arial"/>
                <a:ea typeface="Arial"/>
                <a:cs typeface="Arial"/>
                <a:sym typeface="Arial"/>
              </a:rPr>
              <a:t>Reply</a:t>
            </a:r>
            <a:endParaRPr/>
          </a:p>
        </p:txBody>
      </p:sp>
      <p:sp>
        <p:nvSpPr>
          <p:cNvPr id="157" name="Google Shape;157;p6"/>
          <p:cNvSpPr txBox="1"/>
          <p:nvPr/>
        </p:nvSpPr>
        <p:spPr>
          <a:xfrm>
            <a:off x="1275070" y="4939544"/>
            <a:ext cx="1067356" cy="5153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16" u="none" cap="none" strike="noStrike">
                <a:solidFill>
                  <a:srgbClr val="040606"/>
                </a:solidFill>
                <a:latin typeface="Arial"/>
                <a:ea typeface="Arial"/>
                <a:cs typeface="Arial"/>
                <a:sym typeface="Arial"/>
              </a:rPr>
              <a:t>Reply</a:t>
            </a:r>
            <a:endParaRPr/>
          </a:p>
        </p:txBody>
      </p:sp>
      <p:sp>
        <p:nvSpPr>
          <p:cNvPr id="158" name="Google Shape;158;p6"/>
          <p:cNvSpPr txBox="1"/>
          <p:nvPr/>
        </p:nvSpPr>
        <p:spPr>
          <a:xfrm>
            <a:off x="1313170" y="7698389"/>
            <a:ext cx="1067356" cy="5153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16" u="none" cap="none" strike="noStrike">
                <a:solidFill>
                  <a:srgbClr val="040606"/>
                </a:solidFill>
                <a:latin typeface="Arial"/>
                <a:ea typeface="Arial"/>
                <a:cs typeface="Arial"/>
                <a:sym typeface="Arial"/>
              </a:rPr>
              <a:t>Reply</a:t>
            </a:r>
            <a:endParaRPr/>
          </a:p>
        </p:txBody>
      </p:sp>
      <p:sp>
        <p:nvSpPr>
          <p:cNvPr id="159" name="Google Shape;159;p6"/>
          <p:cNvSpPr txBox="1"/>
          <p:nvPr/>
        </p:nvSpPr>
        <p:spPr>
          <a:xfrm>
            <a:off x="1313193" y="6262770"/>
            <a:ext cx="1067334" cy="513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1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Reply</a:t>
            </a:r>
            <a:endParaRPr/>
          </a:p>
        </p:txBody>
      </p:sp>
      <p:sp>
        <p:nvSpPr>
          <p:cNvPr id="160" name="Google Shape;160;p6"/>
          <p:cNvSpPr txBox="1"/>
          <p:nvPr/>
        </p:nvSpPr>
        <p:spPr>
          <a:xfrm>
            <a:off x="1294132" y="9075876"/>
            <a:ext cx="1067334" cy="513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1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Reply</a:t>
            </a:r>
            <a:endParaRPr/>
          </a:p>
        </p:txBody>
      </p:sp>
      <p:sp>
        <p:nvSpPr>
          <p:cNvPr id="161" name="Google Shape;161;p6"/>
          <p:cNvSpPr txBox="1"/>
          <p:nvPr/>
        </p:nvSpPr>
        <p:spPr>
          <a:xfrm>
            <a:off x="5572015" y="6344873"/>
            <a:ext cx="1067334" cy="513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1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Reply</a:t>
            </a:r>
            <a:endParaRPr/>
          </a:p>
        </p:txBody>
      </p:sp>
      <p:grpSp>
        <p:nvGrpSpPr>
          <p:cNvPr id="162" name="Google Shape;162;p6"/>
          <p:cNvGrpSpPr/>
          <p:nvPr/>
        </p:nvGrpSpPr>
        <p:grpSpPr>
          <a:xfrm rot="2700000">
            <a:off x="544284" y="-4172479"/>
            <a:ext cx="2567029" cy="10905593"/>
            <a:chOff x="0" y="0"/>
            <a:chExt cx="3422705" cy="14540791"/>
          </a:xfrm>
        </p:grpSpPr>
        <p:sp>
          <p:nvSpPr>
            <p:cNvPr id="163" name="Google Shape;163;p6"/>
            <p:cNvSpPr/>
            <p:nvPr/>
          </p:nvSpPr>
          <p:spPr>
            <a:xfrm>
              <a:off x="0" y="0"/>
              <a:ext cx="1140902" cy="14540791"/>
            </a:xfrm>
            <a:prstGeom prst="rect">
              <a:avLst/>
            </a:prstGeom>
            <a:solidFill>
              <a:srgbClr val="69A9B2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1140902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2281803" y="0"/>
              <a:ext cx="1140902" cy="14540791"/>
            </a:xfrm>
            <a:prstGeom prst="rect">
              <a:avLst/>
            </a:prstGeom>
            <a:solidFill>
              <a:srgbClr val="69A9B2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FD6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7"/>
          <p:cNvGrpSpPr/>
          <p:nvPr/>
        </p:nvGrpSpPr>
        <p:grpSpPr>
          <a:xfrm>
            <a:off x="11101778" y="1859853"/>
            <a:ext cx="4262051" cy="1531042"/>
            <a:chOff x="0" y="0"/>
            <a:chExt cx="5682734" cy="2041390"/>
          </a:xfrm>
        </p:grpSpPr>
        <p:sp>
          <p:nvSpPr>
            <p:cNvPr id="171" name="Google Shape;171;p7"/>
            <p:cNvSpPr/>
            <p:nvPr/>
          </p:nvSpPr>
          <p:spPr>
            <a:xfrm flipH="1">
              <a:off x="0" y="0"/>
              <a:ext cx="5682734" cy="2041390"/>
            </a:xfrm>
            <a:custGeom>
              <a:rect b="b" l="l" r="r" t="t"/>
              <a:pathLst>
                <a:path extrusionOk="0" h="2041390" w="5682734">
                  <a:moveTo>
                    <a:pt x="5682734" y="0"/>
                  </a:moveTo>
                  <a:lnTo>
                    <a:pt x="0" y="0"/>
                  </a:lnTo>
                  <a:lnTo>
                    <a:pt x="0" y="2041390"/>
                  </a:lnTo>
                  <a:lnTo>
                    <a:pt x="5682734" y="2041390"/>
                  </a:lnTo>
                  <a:lnTo>
                    <a:pt x="5682734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106" l="0" r="0" t="-105"/>
              </a:stretch>
            </a:blipFill>
            <a:ln>
              <a:noFill/>
            </a:ln>
          </p:spPr>
        </p:sp>
        <p:sp>
          <p:nvSpPr>
            <p:cNvPr id="172" name="Google Shape;172;p7"/>
            <p:cNvSpPr txBox="1"/>
            <p:nvPr/>
          </p:nvSpPr>
          <p:spPr>
            <a:xfrm>
              <a:off x="740967" y="233782"/>
              <a:ext cx="4200800" cy="6155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6" u="none" cap="none" strike="noStrik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 KEY ASSUMPTION</a:t>
              </a:r>
              <a:endParaRPr/>
            </a:p>
          </p:txBody>
        </p:sp>
      </p:grpSp>
      <p:grpSp>
        <p:nvGrpSpPr>
          <p:cNvPr id="173" name="Google Shape;173;p7"/>
          <p:cNvGrpSpPr/>
          <p:nvPr/>
        </p:nvGrpSpPr>
        <p:grpSpPr>
          <a:xfrm>
            <a:off x="-395022" y="5303335"/>
            <a:ext cx="19078043" cy="2567030"/>
            <a:chOff x="0" y="0"/>
            <a:chExt cx="25437391" cy="3422706"/>
          </a:xfrm>
        </p:grpSpPr>
        <p:sp>
          <p:nvSpPr>
            <p:cNvPr id="174" name="Google Shape;174;p7"/>
            <p:cNvSpPr/>
            <p:nvPr/>
          </p:nvSpPr>
          <p:spPr>
            <a:xfrm rot="5400000">
              <a:off x="12148245" y="-12148245"/>
              <a:ext cx="1140902" cy="25437391"/>
            </a:xfrm>
            <a:prstGeom prst="rect">
              <a:avLst/>
            </a:prstGeom>
            <a:solidFill>
              <a:srgbClr val="69A9B2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 rot="5400000">
              <a:off x="12148245" y="-11007343"/>
              <a:ext cx="1140902" cy="254373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 rot="5400000">
              <a:off x="12148245" y="-9866441"/>
              <a:ext cx="1140902" cy="25437391"/>
            </a:xfrm>
            <a:prstGeom prst="rect">
              <a:avLst/>
            </a:prstGeom>
            <a:solidFill>
              <a:srgbClr val="69A9B2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7"/>
          <p:cNvSpPr/>
          <p:nvPr/>
        </p:nvSpPr>
        <p:spPr>
          <a:xfrm>
            <a:off x="14596286" y="3568386"/>
            <a:ext cx="2663014" cy="6718614"/>
          </a:xfrm>
          <a:custGeom>
            <a:rect b="b" l="l" r="r" t="t"/>
            <a:pathLst>
              <a:path extrusionOk="0" h="6718614" w="2663014">
                <a:moveTo>
                  <a:pt x="0" y="0"/>
                </a:moveTo>
                <a:lnTo>
                  <a:pt x="2663014" y="0"/>
                </a:lnTo>
                <a:lnTo>
                  <a:pt x="2663014" y="6718614"/>
                </a:lnTo>
                <a:lnTo>
                  <a:pt x="0" y="67186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7"/>
          <p:cNvSpPr txBox="1"/>
          <p:nvPr/>
        </p:nvSpPr>
        <p:spPr>
          <a:xfrm>
            <a:off x="1028700" y="5350960"/>
            <a:ext cx="8115300" cy="916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830" u="none" cap="none" strike="noStrike">
                <a:solidFill>
                  <a:srgbClr val="5B4D45"/>
                </a:solidFill>
                <a:latin typeface="Saira Black"/>
                <a:ea typeface="Saira Black"/>
                <a:cs typeface="Saira Black"/>
                <a:sym typeface="Saira Black"/>
              </a:rPr>
              <a:t>Key Assumptions</a:t>
            </a:r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1028700" y="7587113"/>
            <a:ext cx="8673121" cy="1671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37" lvl="1" marL="690876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9"/>
              <a:buFont typeface="Arial"/>
              <a:buChar char="•"/>
            </a:pPr>
            <a:r>
              <a:rPr b="1" i="0" lang="en-US" sz="3199" u="none" cap="none" strike="noStrik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If A replies to B then A and B hold opposite stance</a:t>
            </a:r>
            <a:endParaRPr/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199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FD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9412109" y="1433841"/>
            <a:ext cx="4789176" cy="5220964"/>
          </a:xfrm>
          <a:custGeom>
            <a:rect b="b" l="l" r="r" t="t"/>
            <a:pathLst>
              <a:path extrusionOk="0" h="5220964" w="4789176">
                <a:moveTo>
                  <a:pt x="0" y="0"/>
                </a:moveTo>
                <a:lnTo>
                  <a:pt x="4789176" y="0"/>
                </a:lnTo>
                <a:lnTo>
                  <a:pt x="4789176" y="5220964"/>
                </a:lnTo>
                <a:lnTo>
                  <a:pt x="0" y="52209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5" name="Google Shape;185;p8"/>
          <p:cNvSpPr/>
          <p:nvPr/>
        </p:nvSpPr>
        <p:spPr>
          <a:xfrm>
            <a:off x="-570451" y="-509629"/>
            <a:ext cx="6494906" cy="8229600"/>
          </a:xfrm>
          <a:prstGeom prst="rect">
            <a:avLst/>
          </a:prstGeom>
          <a:solidFill>
            <a:srgbClr val="69A9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8"/>
          <p:cNvGrpSpPr/>
          <p:nvPr/>
        </p:nvGrpSpPr>
        <p:grpSpPr>
          <a:xfrm>
            <a:off x="-4981138" y="7719971"/>
            <a:ext cx="10905593" cy="2567030"/>
            <a:chOff x="0" y="0"/>
            <a:chExt cx="14540791" cy="3422706"/>
          </a:xfrm>
        </p:grpSpPr>
        <p:sp>
          <p:nvSpPr>
            <p:cNvPr id="187" name="Google Shape;187;p8"/>
            <p:cNvSpPr/>
            <p:nvPr/>
          </p:nvSpPr>
          <p:spPr>
            <a:xfrm rot="5400000">
              <a:off x="6699945" y="-6699945"/>
              <a:ext cx="1140902" cy="14540791"/>
            </a:xfrm>
            <a:prstGeom prst="rect">
              <a:avLst/>
            </a:prstGeom>
            <a:solidFill>
              <a:srgbClr val="69A9B2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 rot="5400000">
              <a:off x="6699945" y="-5559043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 rot="5400000">
              <a:off x="6699945" y="-4418141"/>
              <a:ext cx="1140902" cy="14540791"/>
            </a:xfrm>
            <a:prstGeom prst="rect">
              <a:avLst/>
            </a:prstGeom>
            <a:solidFill>
              <a:srgbClr val="69A9B2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8"/>
          <p:cNvSpPr/>
          <p:nvPr/>
        </p:nvSpPr>
        <p:spPr>
          <a:xfrm>
            <a:off x="6086380" y="3679013"/>
            <a:ext cx="4746230" cy="5174146"/>
          </a:xfrm>
          <a:custGeom>
            <a:rect b="b" l="l" r="r" t="t"/>
            <a:pathLst>
              <a:path extrusionOk="0" h="5174146" w="4746230">
                <a:moveTo>
                  <a:pt x="0" y="0"/>
                </a:moveTo>
                <a:lnTo>
                  <a:pt x="4746230" y="0"/>
                </a:lnTo>
                <a:lnTo>
                  <a:pt x="4746230" y="5174146"/>
                </a:lnTo>
                <a:lnTo>
                  <a:pt x="0" y="51741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1" name="Google Shape;191;p8"/>
          <p:cNvSpPr/>
          <p:nvPr/>
        </p:nvSpPr>
        <p:spPr>
          <a:xfrm>
            <a:off x="13212287" y="3239963"/>
            <a:ext cx="4789176" cy="5220964"/>
          </a:xfrm>
          <a:custGeom>
            <a:rect b="b" l="l" r="r" t="t"/>
            <a:pathLst>
              <a:path extrusionOk="0" h="5220964" w="4789176">
                <a:moveTo>
                  <a:pt x="0" y="0"/>
                </a:moveTo>
                <a:lnTo>
                  <a:pt x="4789176" y="0"/>
                </a:lnTo>
                <a:lnTo>
                  <a:pt x="4789176" y="5220964"/>
                </a:lnTo>
                <a:lnTo>
                  <a:pt x="0" y="52209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8"/>
          <p:cNvSpPr txBox="1"/>
          <p:nvPr/>
        </p:nvSpPr>
        <p:spPr>
          <a:xfrm rot="-5400000">
            <a:off x="-1045250" y="2331878"/>
            <a:ext cx="8104929" cy="2671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700" u="none" cap="none" strike="noStrike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Interaction Graph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FD6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/>
          <p:nvPr/>
        </p:nvSpPr>
        <p:spPr>
          <a:xfrm>
            <a:off x="401672" y="159703"/>
            <a:ext cx="16561594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Heat Diffusion Approach</a:t>
            </a:r>
            <a:endParaRPr/>
          </a:p>
        </p:txBody>
      </p:sp>
      <p:sp>
        <p:nvSpPr>
          <p:cNvPr id="198" name="Google Shape;198;p9"/>
          <p:cNvSpPr txBox="1"/>
          <p:nvPr/>
        </p:nvSpPr>
        <p:spPr>
          <a:xfrm>
            <a:off x="1028700" y="2529159"/>
            <a:ext cx="15905880" cy="3329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 Overview</a:t>
            </a:r>
            <a:endParaRPr/>
          </a:p>
          <a:p>
            <a:pPr indent="-259079" lvl="1" marL="518160" marR="0" rtl="0" algn="just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Initialization:</a:t>
            </a:r>
            <a:endParaRPr/>
          </a:p>
          <a:p>
            <a:pPr indent="-345439" lvl="2" marL="1036320" marR="0" rtl="0" algn="just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Stance of each node starts at 0.0.</a:t>
            </a:r>
            <a:endParaRPr/>
          </a:p>
          <a:p>
            <a:pPr indent="-345439" lvl="2" marL="1036320" marR="0" rtl="0" algn="just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Nodes with zero in-degree are set to 1.0.</a:t>
            </a:r>
            <a:endParaRPr/>
          </a:p>
          <a:p>
            <a:pPr indent="-259079" lvl="1" marL="518160" marR="0" rtl="0" algn="just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Iterative Update:</a:t>
            </a:r>
            <a:endParaRPr/>
          </a:p>
          <a:p>
            <a:pPr indent="-345439" lvl="2" marL="1036320" marR="0" rtl="0" algn="just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node, the stance is updated based on weighted sum of neighbors' stances.</a:t>
            </a:r>
            <a:endParaRPr/>
          </a:p>
          <a:p>
            <a:pPr indent="-345439" lvl="2" marL="1036320" marR="0" rtl="0" algn="just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Alpha hyperparameter controls the weighting between neighbor influence and current stance.</a:t>
            </a:r>
            <a:endParaRPr/>
          </a:p>
          <a:p>
            <a:pPr indent="0" lvl="0" marL="0" marR="0" rtl="0" algn="just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9"/>
          <p:cNvSpPr txBox="1"/>
          <p:nvPr/>
        </p:nvSpPr>
        <p:spPr>
          <a:xfrm>
            <a:off x="1028700" y="6393978"/>
            <a:ext cx="15714268" cy="207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Weighted Sum:</a:t>
            </a:r>
            <a:endParaRPr/>
          </a:p>
          <a:p>
            <a:pPr indent="-345439" lvl="2" marL="103632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⚬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stance update is based on the weighted sum of neighbors' stances.</a:t>
            </a:r>
            <a:endParaRPr/>
          </a:p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Formula: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new_stance = α * (weighted sum of neighbors) + (1 - α) * current_stance</a:t>
            </a:r>
            <a:endParaRPr/>
          </a:p>
          <a:p>
            <a:pPr indent="-259079" lvl="1" marL="51816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Adjust the stance of each node iteratively until convergence.</a:t>
            </a:r>
            <a:endParaRPr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9"/>
          <p:cNvGrpSpPr/>
          <p:nvPr/>
        </p:nvGrpSpPr>
        <p:grpSpPr>
          <a:xfrm rot="10800000">
            <a:off x="15720971" y="0"/>
            <a:ext cx="2567029" cy="10905593"/>
            <a:chOff x="0" y="0"/>
            <a:chExt cx="3422705" cy="14540791"/>
          </a:xfrm>
        </p:grpSpPr>
        <p:sp>
          <p:nvSpPr>
            <p:cNvPr id="201" name="Google Shape;201;p9"/>
            <p:cNvSpPr/>
            <p:nvPr/>
          </p:nvSpPr>
          <p:spPr>
            <a:xfrm>
              <a:off x="0" y="0"/>
              <a:ext cx="1140902" cy="14540791"/>
            </a:xfrm>
            <a:prstGeom prst="rect">
              <a:avLst/>
            </a:prstGeom>
            <a:solidFill>
              <a:srgbClr val="69A9B2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1140902" y="0"/>
              <a:ext cx="1140902" cy="14540791"/>
            </a:xfrm>
            <a:prstGeom prst="rect">
              <a:avLst/>
            </a:prstGeom>
            <a:solidFill>
              <a:srgbClr val="69A9B2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2281803" y="0"/>
              <a:ext cx="1140902" cy="14540791"/>
            </a:xfrm>
            <a:prstGeom prst="rect">
              <a:avLst/>
            </a:prstGeom>
            <a:solidFill>
              <a:srgbClr val="69A9B2">
                <a:alpha val="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